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5"/>
  </p:notesMasterIdLst>
  <p:sldIdLst>
    <p:sldId id="282" r:id="rId5"/>
    <p:sldId id="371" r:id="rId6"/>
    <p:sldId id="335" r:id="rId7"/>
    <p:sldId id="336" r:id="rId8"/>
    <p:sldId id="339" r:id="rId9"/>
    <p:sldId id="284" r:id="rId10"/>
    <p:sldId id="340" r:id="rId11"/>
    <p:sldId id="341" r:id="rId12"/>
    <p:sldId id="334" r:id="rId13"/>
    <p:sldId id="342" r:id="rId14"/>
    <p:sldId id="343" r:id="rId15"/>
    <p:sldId id="344" r:id="rId16"/>
    <p:sldId id="345" r:id="rId17"/>
    <p:sldId id="329" r:id="rId18"/>
    <p:sldId id="346" r:id="rId19"/>
    <p:sldId id="362" r:id="rId20"/>
    <p:sldId id="347" r:id="rId21"/>
    <p:sldId id="366" r:id="rId22"/>
    <p:sldId id="363" r:id="rId23"/>
    <p:sldId id="348" r:id="rId24"/>
    <p:sldId id="349" r:id="rId25"/>
    <p:sldId id="350" r:id="rId26"/>
    <p:sldId id="351" r:id="rId27"/>
    <p:sldId id="376" r:id="rId28"/>
    <p:sldId id="364" r:id="rId29"/>
    <p:sldId id="353" r:id="rId30"/>
    <p:sldId id="356" r:id="rId31"/>
    <p:sldId id="355" r:id="rId32"/>
    <p:sldId id="358" r:id="rId33"/>
    <p:sldId id="361"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Montserrat Classic" panose="020B0604020202020204" charset="0"/>
      <p:regular r:id="rId40"/>
    </p:embeddedFont>
    <p:embeddedFont>
      <p:font typeface="Montserrat Classic Bold" panose="020B0604020202020204" charset="0"/>
      <p:regular r:id="rId41"/>
    </p:embeddedFont>
    <p:embeddedFont>
      <p:font typeface="Poppins" panose="00000500000000000000" pitchFamily="2"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71FF"/>
    <a:srgbClr val="C00000"/>
    <a:srgbClr val="000921"/>
    <a:srgbClr val="003CD3"/>
    <a:srgbClr val="001460"/>
    <a:srgbClr val="FFFFFF"/>
    <a:srgbClr val="4F5EFA"/>
    <a:srgbClr val="AAB8FF"/>
    <a:srgbClr val="001968"/>
    <a:srgbClr val="012DB3"/>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5535" autoAdjust="0"/>
  </p:normalViewPr>
  <p:slideViewPr>
    <p:cSldViewPr>
      <p:cViewPr varScale="1">
        <p:scale>
          <a:sx n="55" d="100"/>
          <a:sy n="55" d="100"/>
        </p:scale>
        <p:origin x="702"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2EDF9-C5C6-43E0-8394-B811F0DAF3F5}" type="datetimeFigureOut">
              <a:rPr lang="en-IN" smtClean="0"/>
              <a:t>14-02-2023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174E6-329A-4164-BF13-33386995A64B}" type="slidenum">
              <a:rPr lang="en-IN" smtClean="0"/>
              <a:t>‹#›</a:t>
            </a:fld>
            <a:endParaRPr lang="en-IN"/>
          </a:p>
        </p:txBody>
      </p:sp>
    </p:spTree>
    <p:extLst>
      <p:ext uri="{BB962C8B-B14F-4D97-AF65-F5344CB8AC3E}">
        <p14:creationId xmlns:p14="http://schemas.microsoft.com/office/powerpoint/2010/main" val="1527965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tatcan.gc.ca/en/dai/smr08/2021/smr08_250" TargetMode="External"/><Relationship Id="rId7" Type="http://schemas.openxmlformats.org/officeDocument/2006/relationships/hyperlink" Target="https://www.ctvnews.ca/canada/record-share-of-canadians-are-immigrants-or-permanent-residents-census-shows-1.6125309"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conomictimes.indiatimes.com/nri/migrate/immigrants-make-up-largest-share-of-canadas-population-in-countrys-history-india-takes-top-spot-among-newcomers/articleshow/95110915.cms" TargetMode="External"/><Relationship Id="rId5" Type="http://schemas.openxmlformats.org/officeDocument/2006/relationships/hyperlink" Target="https://www.linkedin.com/pulse/immigrants-children-set-dominate-canada-population-colin-r-/?trk=organization_guest_main-feed-card_feed-article-content" TargetMode="External"/><Relationship Id="rId4" Type="http://schemas.openxmlformats.org/officeDocument/2006/relationships/hyperlink" Target="https://www.livemint.com/news/india/indians-constitute-18-of-new-immigrants-in-canada-likely-to-move-up-report-11666870422894.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2</a:t>
            </a:fld>
            <a:endParaRPr lang="en-IN"/>
          </a:p>
        </p:txBody>
      </p:sp>
    </p:spTree>
    <p:extLst>
      <p:ext uri="{BB962C8B-B14F-4D97-AF65-F5344CB8AC3E}">
        <p14:creationId xmlns:p14="http://schemas.microsoft.com/office/powerpoint/2010/main" val="52957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12</a:t>
            </a:fld>
            <a:endParaRPr lang="en-IN"/>
          </a:p>
        </p:txBody>
      </p:sp>
    </p:spTree>
    <p:extLst>
      <p:ext uri="{BB962C8B-B14F-4D97-AF65-F5344CB8AC3E}">
        <p14:creationId xmlns:p14="http://schemas.microsoft.com/office/powerpoint/2010/main" val="214569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13</a:t>
            </a:fld>
            <a:endParaRPr lang="en-IN"/>
          </a:p>
        </p:txBody>
      </p:sp>
    </p:spTree>
    <p:extLst>
      <p:ext uri="{BB962C8B-B14F-4D97-AF65-F5344CB8AC3E}">
        <p14:creationId xmlns:p14="http://schemas.microsoft.com/office/powerpoint/2010/main" val="3596596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4000" b="1" dirty="0">
                <a:solidFill>
                  <a:schemeClr val="tx1"/>
                </a:solidFill>
              </a:rPr>
              <a:t>SLIDE OPTION 1</a:t>
            </a:r>
          </a:p>
        </p:txBody>
      </p:sp>
      <p:sp>
        <p:nvSpPr>
          <p:cNvPr id="4" name="Slide Number Placeholder 3"/>
          <p:cNvSpPr>
            <a:spLocks noGrp="1"/>
          </p:cNvSpPr>
          <p:nvPr>
            <p:ph type="sldNum" sz="quarter" idx="5"/>
          </p:nvPr>
        </p:nvSpPr>
        <p:spPr/>
        <p:txBody>
          <a:bodyPr/>
          <a:lstStyle/>
          <a:p>
            <a:fld id="{B00174E6-329A-4164-BF13-33386995A64B}" type="slidenum">
              <a:rPr lang="en-IN" smtClean="0"/>
              <a:t>14</a:t>
            </a:fld>
            <a:endParaRPr lang="en-IN"/>
          </a:p>
        </p:txBody>
      </p:sp>
    </p:spTree>
    <p:extLst>
      <p:ext uri="{BB962C8B-B14F-4D97-AF65-F5344CB8AC3E}">
        <p14:creationId xmlns:p14="http://schemas.microsoft.com/office/powerpoint/2010/main" val="2248590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15</a:t>
            </a:fld>
            <a:endParaRPr lang="en-IN"/>
          </a:p>
        </p:txBody>
      </p:sp>
    </p:spTree>
    <p:extLst>
      <p:ext uri="{BB962C8B-B14F-4D97-AF65-F5344CB8AC3E}">
        <p14:creationId xmlns:p14="http://schemas.microsoft.com/office/powerpoint/2010/main" val="984735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16</a:t>
            </a:fld>
            <a:endParaRPr lang="en-IN"/>
          </a:p>
        </p:txBody>
      </p:sp>
    </p:spTree>
    <p:extLst>
      <p:ext uri="{BB962C8B-B14F-4D97-AF65-F5344CB8AC3E}">
        <p14:creationId xmlns:p14="http://schemas.microsoft.com/office/powerpoint/2010/main" val="298229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17</a:t>
            </a:fld>
            <a:endParaRPr lang="en-IN"/>
          </a:p>
        </p:txBody>
      </p:sp>
    </p:spTree>
    <p:extLst>
      <p:ext uri="{BB962C8B-B14F-4D97-AF65-F5344CB8AC3E}">
        <p14:creationId xmlns:p14="http://schemas.microsoft.com/office/powerpoint/2010/main" val="3728542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18</a:t>
            </a:fld>
            <a:endParaRPr lang="en-IN"/>
          </a:p>
        </p:txBody>
      </p:sp>
    </p:spTree>
    <p:extLst>
      <p:ext uri="{BB962C8B-B14F-4D97-AF65-F5344CB8AC3E}">
        <p14:creationId xmlns:p14="http://schemas.microsoft.com/office/powerpoint/2010/main" val="1734819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19</a:t>
            </a:fld>
            <a:endParaRPr lang="en-IN"/>
          </a:p>
        </p:txBody>
      </p:sp>
    </p:spTree>
    <p:extLst>
      <p:ext uri="{BB962C8B-B14F-4D97-AF65-F5344CB8AC3E}">
        <p14:creationId xmlns:p14="http://schemas.microsoft.com/office/powerpoint/2010/main" val="3499216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Screenshort</a:t>
            </a:r>
            <a:r>
              <a:rPr lang="en-IN" dirty="0"/>
              <a:t> is a video</a:t>
            </a:r>
          </a:p>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20</a:t>
            </a:fld>
            <a:endParaRPr lang="en-IN"/>
          </a:p>
        </p:txBody>
      </p:sp>
    </p:spTree>
    <p:extLst>
      <p:ext uri="{BB962C8B-B14F-4D97-AF65-F5344CB8AC3E}">
        <p14:creationId xmlns:p14="http://schemas.microsoft.com/office/powerpoint/2010/main" val="653095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21</a:t>
            </a:fld>
            <a:endParaRPr lang="en-IN"/>
          </a:p>
        </p:txBody>
      </p:sp>
    </p:spTree>
    <p:extLst>
      <p:ext uri="{BB962C8B-B14F-4D97-AF65-F5344CB8AC3E}">
        <p14:creationId xmlns:p14="http://schemas.microsoft.com/office/powerpoint/2010/main" val="16033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3</a:t>
            </a:fld>
            <a:endParaRPr lang="en-IN"/>
          </a:p>
        </p:txBody>
      </p:sp>
    </p:spTree>
    <p:extLst>
      <p:ext uri="{BB962C8B-B14F-4D97-AF65-F5344CB8AC3E}">
        <p14:creationId xmlns:p14="http://schemas.microsoft.com/office/powerpoint/2010/main" val="3537957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22</a:t>
            </a:fld>
            <a:endParaRPr lang="en-IN"/>
          </a:p>
        </p:txBody>
      </p:sp>
    </p:spTree>
    <p:extLst>
      <p:ext uri="{BB962C8B-B14F-4D97-AF65-F5344CB8AC3E}">
        <p14:creationId xmlns:p14="http://schemas.microsoft.com/office/powerpoint/2010/main" val="2251827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23</a:t>
            </a:fld>
            <a:endParaRPr lang="en-IN"/>
          </a:p>
        </p:txBody>
      </p:sp>
    </p:spTree>
    <p:extLst>
      <p:ext uri="{BB962C8B-B14F-4D97-AF65-F5344CB8AC3E}">
        <p14:creationId xmlns:p14="http://schemas.microsoft.com/office/powerpoint/2010/main" val="855332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24</a:t>
            </a:fld>
            <a:endParaRPr lang="en-IN"/>
          </a:p>
        </p:txBody>
      </p:sp>
    </p:spTree>
    <p:extLst>
      <p:ext uri="{BB962C8B-B14F-4D97-AF65-F5344CB8AC3E}">
        <p14:creationId xmlns:p14="http://schemas.microsoft.com/office/powerpoint/2010/main" val="2357690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25</a:t>
            </a:fld>
            <a:endParaRPr lang="en-IN"/>
          </a:p>
        </p:txBody>
      </p:sp>
    </p:spTree>
    <p:extLst>
      <p:ext uri="{BB962C8B-B14F-4D97-AF65-F5344CB8AC3E}">
        <p14:creationId xmlns:p14="http://schemas.microsoft.com/office/powerpoint/2010/main" val="705359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26</a:t>
            </a:fld>
            <a:endParaRPr lang="en-IN"/>
          </a:p>
        </p:txBody>
      </p:sp>
    </p:spTree>
    <p:extLst>
      <p:ext uri="{BB962C8B-B14F-4D97-AF65-F5344CB8AC3E}">
        <p14:creationId xmlns:p14="http://schemas.microsoft.com/office/powerpoint/2010/main" val="3010544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27</a:t>
            </a:fld>
            <a:endParaRPr lang="en-IN"/>
          </a:p>
        </p:txBody>
      </p:sp>
    </p:spTree>
    <p:extLst>
      <p:ext uri="{BB962C8B-B14F-4D97-AF65-F5344CB8AC3E}">
        <p14:creationId xmlns:p14="http://schemas.microsoft.com/office/powerpoint/2010/main" val="695578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28</a:t>
            </a:fld>
            <a:endParaRPr lang="en-IN"/>
          </a:p>
        </p:txBody>
      </p:sp>
    </p:spTree>
    <p:extLst>
      <p:ext uri="{BB962C8B-B14F-4D97-AF65-F5344CB8AC3E}">
        <p14:creationId xmlns:p14="http://schemas.microsoft.com/office/powerpoint/2010/main" val="2584911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29</a:t>
            </a:fld>
            <a:endParaRPr lang="en-IN"/>
          </a:p>
        </p:txBody>
      </p:sp>
    </p:spTree>
    <p:extLst>
      <p:ext uri="{BB962C8B-B14F-4D97-AF65-F5344CB8AC3E}">
        <p14:creationId xmlns:p14="http://schemas.microsoft.com/office/powerpoint/2010/main" val="1343429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30</a:t>
            </a:fld>
            <a:endParaRPr lang="en-IN"/>
          </a:p>
        </p:txBody>
      </p:sp>
    </p:spTree>
    <p:extLst>
      <p:ext uri="{BB962C8B-B14F-4D97-AF65-F5344CB8AC3E}">
        <p14:creationId xmlns:p14="http://schemas.microsoft.com/office/powerpoint/2010/main" val="3071134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4</a:t>
            </a:fld>
            <a:endParaRPr lang="en-IN"/>
          </a:p>
        </p:txBody>
      </p:sp>
    </p:spTree>
    <p:extLst>
      <p:ext uri="{BB962C8B-B14F-4D97-AF65-F5344CB8AC3E}">
        <p14:creationId xmlns:p14="http://schemas.microsoft.com/office/powerpoint/2010/main" val="1803319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dirty="0">
                <a:solidFill>
                  <a:schemeClr val="tx1"/>
                </a:solidFill>
                <a:effectLst/>
                <a:latin typeface="Arial" panose="020B0604020202020204" pitchFamily="34" charset="0"/>
                <a:hlinkClick r:id="rId3">
                  <a:extLst>
                    <a:ext uri="{A12FA001-AC4F-418D-AE19-62706E023703}">
                      <ahyp:hlinkClr xmlns:ahyp="http://schemas.microsoft.com/office/drawing/2018/hyperlinkcolor" val="tx"/>
                    </a:ext>
                  </a:extLst>
                </a:hlinkClick>
              </a:rPr>
              <a:t>Slide Option 2</a:t>
            </a:r>
          </a:p>
          <a:p>
            <a:pPr rtl="0">
              <a:spcBef>
                <a:spcPts val="0"/>
              </a:spcBef>
              <a:spcAft>
                <a:spcPts val="0"/>
              </a:spcAft>
            </a:pPr>
            <a:endParaRPr lang="en-IN" sz="1800" b="0" i="0" u="sng" strike="noStrike" dirty="0">
              <a:solidFill>
                <a:srgbClr val="2200CC"/>
              </a:solidFill>
              <a:effectLst/>
              <a:latin typeface="Arial" panose="020B0604020202020204" pitchFamily="34" charset="0"/>
              <a:hlinkClick r:id="rId3"/>
            </a:endParaRPr>
          </a:p>
          <a:p>
            <a:pPr rtl="0">
              <a:spcBef>
                <a:spcPts val="0"/>
              </a:spcBef>
              <a:spcAft>
                <a:spcPts val="0"/>
              </a:spcAft>
            </a:pPr>
            <a:r>
              <a:rPr lang="en-IN" sz="1800" b="0" i="0" u="sng" strike="noStrike" dirty="0">
                <a:solidFill>
                  <a:srgbClr val="2200CC"/>
                </a:solidFill>
                <a:effectLst/>
                <a:latin typeface="Arial" panose="020B0604020202020204" pitchFamily="34" charset="0"/>
                <a:hlinkClick r:id="rId3"/>
              </a:rPr>
              <a:t>https://www.statcan.gc.ca/en/dai/smr08/2021/smr08_250</a:t>
            </a:r>
            <a:endParaRPr lang="en-IN" b="0" dirty="0">
              <a:effectLst/>
            </a:endParaRPr>
          </a:p>
          <a:p>
            <a:pPr rtl="0">
              <a:spcBef>
                <a:spcPts val="0"/>
              </a:spcBef>
              <a:spcAft>
                <a:spcPts val="0"/>
              </a:spcAft>
            </a:pPr>
            <a:r>
              <a:rPr lang="en-IN" sz="1800" b="0" i="0" u="sng" strike="noStrike" dirty="0">
                <a:solidFill>
                  <a:srgbClr val="2200CC"/>
                </a:solidFill>
                <a:effectLst/>
                <a:latin typeface="Arial" panose="020B0604020202020204" pitchFamily="34" charset="0"/>
                <a:hlinkClick r:id="rId4"/>
              </a:rPr>
              <a:t>https://www.livemint.com/news/india/indians-constitute-18-of-new-immigrants-in-canada-likely-to-move-up-report-11666870422894.html</a:t>
            </a:r>
            <a:endParaRPr lang="en-IN" b="0" dirty="0">
              <a:effectLst/>
            </a:endParaRPr>
          </a:p>
          <a:p>
            <a:pPr rtl="0">
              <a:spcBef>
                <a:spcPts val="0"/>
              </a:spcBef>
              <a:spcAft>
                <a:spcPts val="0"/>
              </a:spcAft>
            </a:pPr>
            <a:r>
              <a:rPr lang="en-IN" sz="1800" b="0" i="0" u="sng" strike="noStrike" dirty="0">
                <a:solidFill>
                  <a:srgbClr val="2200CC"/>
                </a:solidFill>
                <a:effectLst/>
                <a:latin typeface="Arial" panose="020B0604020202020204" pitchFamily="34" charset="0"/>
                <a:hlinkClick r:id="rId5"/>
              </a:rPr>
              <a:t>https://www.linkedin.com/pulse/immigrants-children-set-dominate-canada-population-colin-r-/?trk=organization_guest_main-feed-card_feed-article-content</a:t>
            </a:r>
            <a:r>
              <a:rPr lang="en-IN" sz="1800" b="0" i="0" u="none" strike="noStrike" dirty="0">
                <a:solidFill>
                  <a:srgbClr val="000000"/>
                </a:solidFill>
                <a:effectLst/>
                <a:latin typeface="Arial" panose="020B0604020202020204" pitchFamily="34" charset="0"/>
              </a:rPr>
              <a:t> </a:t>
            </a:r>
            <a:endParaRPr lang="en-IN" b="0" dirty="0">
              <a:effectLst/>
            </a:endParaRPr>
          </a:p>
          <a:p>
            <a:pPr rtl="0">
              <a:spcBef>
                <a:spcPts val="0"/>
              </a:spcBef>
              <a:spcAft>
                <a:spcPts val="0"/>
              </a:spcAft>
            </a:pPr>
            <a:r>
              <a:rPr lang="en-IN" sz="1800" b="0" i="0" u="sng" strike="noStrike" dirty="0">
                <a:solidFill>
                  <a:srgbClr val="2200CC"/>
                </a:solidFill>
                <a:effectLst/>
                <a:latin typeface="Arial" panose="020B0604020202020204" pitchFamily="34" charset="0"/>
                <a:hlinkClick r:id="rId6"/>
              </a:rPr>
              <a:t>https://economictimes.indiatimes.com/nri/migrate/immigrants-make-up-largest-share-of-canadas-population-in-countrys-history-india-takes-top-spot-among-newcomers/articleshow/95110915.cms</a:t>
            </a:r>
            <a:r>
              <a:rPr lang="en-IN" sz="1800" b="0" i="0" u="none" strike="noStrike" dirty="0">
                <a:solidFill>
                  <a:srgbClr val="000000"/>
                </a:solidFill>
                <a:effectLst/>
                <a:latin typeface="Arial" panose="020B0604020202020204" pitchFamily="34" charset="0"/>
              </a:rPr>
              <a:t> </a:t>
            </a:r>
            <a:endParaRPr lang="en-IN" b="0" dirty="0">
              <a:effectLst/>
            </a:endParaRPr>
          </a:p>
          <a:p>
            <a:pPr rtl="0">
              <a:spcBef>
                <a:spcPts val="0"/>
              </a:spcBef>
              <a:spcAft>
                <a:spcPts val="0"/>
              </a:spcAft>
            </a:pPr>
            <a:r>
              <a:rPr lang="en-IN" sz="1800" b="0" i="0" u="sng" strike="noStrike" dirty="0">
                <a:solidFill>
                  <a:srgbClr val="2200CC"/>
                </a:solidFill>
                <a:effectLst/>
                <a:latin typeface="Arial" panose="020B0604020202020204" pitchFamily="34" charset="0"/>
                <a:hlinkClick r:id="rId7"/>
              </a:rPr>
              <a:t>https://www.ctvnews.ca/canada/record-share-of-canadians-are-immigrants-or-permanent-residents-census-shows-1.6125309</a:t>
            </a:r>
            <a:r>
              <a:rPr lang="en-IN" sz="1800" b="0" i="0" u="none" strike="noStrike" dirty="0">
                <a:solidFill>
                  <a:srgbClr val="000000"/>
                </a:solidFill>
                <a:effectLst/>
                <a:latin typeface="Arial" panose="020B0604020202020204" pitchFamily="34" charset="0"/>
              </a:rPr>
              <a:t> </a:t>
            </a:r>
            <a:endParaRPr lang="en-IN" b="0" dirty="0">
              <a:effectLst/>
            </a:endParaRPr>
          </a:p>
          <a:p>
            <a:br>
              <a:rPr lang="en-IN" dirty="0"/>
            </a:br>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5</a:t>
            </a:fld>
            <a:endParaRPr lang="en-IN"/>
          </a:p>
        </p:txBody>
      </p:sp>
    </p:spTree>
    <p:extLst>
      <p:ext uri="{BB962C8B-B14F-4D97-AF65-F5344CB8AC3E}">
        <p14:creationId xmlns:p14="http://schemas.microsoft.com/office/powerpoint/2010/main" val="748738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IN" dirty="0"/>
            </a:br>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6</a:t>
            </a:fld>
            <a:endParaRPr lang="en-IN"/>
          </a:p>
        </p:txBody>
      </p:sp>
    </p:spTree>
    <p:extLst>
      <p:ext uri="{BB962C8B-B14F-4D97-AF65-F5344CB8AC3E}">
        <p14:creationId xmlns:p14="http://schemas.microsoft.com/office/powerpoint/2010/main" val="2598069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7</a:t>
            </a:fld>
            <a:endParaRPr lang="en-IN"/>
          </a:p>
        </p:txBody>
      </p:sp>
    </p:spTree>
    <p:extLst>
      <p:ext uri="{BB962C8B-B14F-4D97-AF65-F5344CB8AC3E}">
        <p14:creationId xmlns:p14="http://schemas.microsoft.com/office/powerpoint/2010/main" val="4192608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9</a:t>
            </a:fld>
            <a:endParaRPr lang="en-IN"/>
          </a:p>
        </p:txBody>
      </p:sp>
    </p:spTree>
    <p:extLst>
      <p:ext uri="{BB962C8B-B14F-4D97-AF65-F5344CB8AC3E}">
        <p14:creationId xmlns:p14="http://schemas.microsoft.com/office/powerpoint/2010/main" val="1435406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10</a:t>
            </a:fld>
            <a:endParaRPr lang="en-IN"/>
          </a:p>
        </p:txBody>
      </p:sp>
    </p:spTree>
    <p:extLst>
      <p:ext uri="{BB962C8B-B14F-4D97-AF65-F5344CB8AC3E}">
        <p14:creationId xmlns:p14="http://schemas.microsoft.com/office/powerpoint/2010/main" val="3427229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00174E6-329A-4164-BF13-33386995A64B}" type="slidenum">
              <a:rPr lang="en-IN" smtClean="0"/>
              <a:t>11</a:t>
            </a:fld>
            <a:endParaRPr lang="en-IN"/>
          </a:p>
        </p:txBody>
      </p:sp>
    </p:spTree>
    <p:extLst>
      <p:ext uri="{BB962C8B-B14F-4D97-AF65-F5344CB8AC3E}">
        <p14:creationId xmlns:p14="http://schemas.microsoft.com/office/powerpoint/2010/main" val="505654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6.jp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6.jp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jpg"/><Relationship Id="rId25" Type="http://schemas.openxmlformats.org/officeDocument/2006/relationships/image" Target="../media/image74.png"/><Relationship Id="rId2" Type="http://schemas.openxmlformats.org/officeDocument/2006/relationships/notesSlide" Target="../notesSlides/notesSlide9.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8.sv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7.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s>
</file>

<file path=ppt/slides/_rels/slide12.xml.rels><?xml version="1.0" encoding="UTF-8" standalone="yes"?>
<Relationships xmlns="http://schemas.openxmlformats.org/package/2006/relationships"><Relationship Id="rId26" Type="http://schemas.openxmlformats.org/officeDocument/2006/relationships/image" Target="../media/image87.png"/><Relationship Id="rId21" Type="http://schemas.openxmlformats.org/officeDocument/2006/relationships/hyperlink" Target="https://www.republicworld.com/" TargetMode="External"/><Relationship Id="rId42" Type="http://schemas.openxmlformats.org/officeDocument/2006/relationships/hyperlink" Target="https://www.bd-pratidin.com/" TargetMode="External"/><Relationship Id="rId47" Type="http://schemas.openxmlformats.org/officeDocument/2006/relationships/image" Target="../media/image98.png"/><Relationship Id="rId63" Type="http://schemas.openxmlformats.org/officeDocument/2006/relationships/image" Target="../media/image106.png"/><Relationship Id="rId68" Type="http://schemas.openxmlformats.org/officeDocument/2006/relationships/image" Target="../media/image110.png"/><Relationship Id="rId84" Type="http://schemas.openxmlformats.org/officeDocument/2006/relationships/image" Target="../media/image125.png"/><Relationship Id="rId16" Type="http://schemas.openxmlformats.org/officeDocument/2006/relationships/image" Target="../media/image82.png"/><Relationship Id="rId11" Type="http://schemas.openxmlformats.org/officeDocument/2006/relationships/hyperlink" Target="https://www.deccanherald.com/" TargetMode="External"/><Relationship Id="rId32" Type="http://schemas.openxmlformats.org/officeDocument/2006/relationships/hyperlink" Target="https://www.manoramaonline.com/" TargetMode="External"/><Relationship Id="rId37" Type="http://schemas.openxmlformats.org/officeDocument/2006/relationships/image" Target="../media/image93.png"/><Relationship Id="rId53" Type="http://schemas.openxmlformats.org/officeDocument/2006/relationships/image" Target="../media/image101.png"/><Relationship Id="rId58" Type="http://schemas.openxmlformats.org/officeDocument/2006/relationships/hyperlink" Target="https://southradios.com/" TargetMode="External"/><Relationship Id="rId74" Type="http://schemas.openxmlformats.org/officeDocument/2006/relationships/image" Target="../media/image115.jpeg"/><Relationship Id="rId79" Type="http://schemas.openxmlformats.org/officeDocument/2006/relationships/image" Target="../media/image120.png"/><Relationship Id="rId5" Type="http://schemas.openxmlformats.org/officeDocument/2006/relationships/image" Target="../media/image9.png"/><Relationship Id="rId19" Type="http://schemas.openxmlformats.org/officeDocument/2006/relationships/hyperlink" Target="https://www.oneindia.com/" TargetMode="External"/><Relationship Id="rId14" Type="http://schemas.openxmlformats.org/officeDocument/2006/relationships/image" Target="../media/image81.png"/><Relationship Id="rId22" Type="http://schemas.openxmlformats.org/officeDocument/2006/relationships/image" Target="../media/image85.png"/><Relationship Id="rId27" Type="http://schemas.openxmlformats.org/officeDocument/2006/relationships/image" Target="../media/image88.png"/><Relationship Id="rId30" Type="http://schemas.openxmlformats.org/officeDocument/2006/relationships/hyperlink" Target="https://www.punjabkesari.in/" TargetMode="External"/><Relationship Id="rId35" Type="http://schemas.openxmlformats.org/officeDocument/2006/relationships/image" Target="../media/image92.png"/><Relationship Id="rId43" Type="http://schemas.openxmlformats.org/officeDocument/2006/relationships/image" Target="../media/image96.png"/><Relationship Id="rId48" Type="http://schemas.openxmlformats.org/officeDocument/2006/relationships/hyperlink" Target="https://hamariweb.com/" TargetMode="External"/><Relationship Id="rId56" Type="http://schemas.openxmlformats.org/officeDocument/2006/relationships/hyperlink" Target="https://www.tribunnews.com/" TargetMode="External"/><Relationship Id="rId64" Type="http://schemas.openxmlformats.org/officeDocument/2006/relationships/image" Target="../media/image107.png"/><Relationship Id="rId69" Type="http://schemas.openxmlformats.org/officeDocument/2006/relationships/hyperlink" Target="https://zoombangla.com/" TargetMode="External"/><Relationship Id="rId77" Type="http://schemas.openxmlformats.org/officeDocument/2006/relationships/image" Target="../media/image118.png"/><Relationship Id="rId8" Type="http://schemas.openxmlformats.org/officeDocument/2006/relationships/image" Target="../media/image78.gif"/><Relationship Id="rId51" Type="http://schemas.openxmlformats.org/officeDocument/2006/relationships/image" Target="../media/image100.png"/><Relationship Id="rId72" Type="http://schemas.openxmlformats.org/officeDocument/2006/relationships/image" Target="../media/image113.png"/><Relationship Id="rId80" Type="http://schemas.openxmlformats.org/officeDocument/2006/relationships/image" Target="../media/image121.png"/><Relationship Id="rId85" Type="http://schemas.openxmlformats.org/officeDocument/2006/relationships/image" Target="../media/image126.png"/><Relationship Id="rId3" Type="http://schemas.openxmlformats.org/officeDocument/2006/relationships/image" Target="../media/image6.jpg"/><Relationship Id="rId12" Type="http://schemas.openxmlformats.org/officeDocument/2006/relationships/image" Target="../media/image80.png"/><Relationship Id="rId17" Type="http://schemas.openxmlformats.org/officeDocument/2006/relationships/hyperlink" Target="https://www.abplive.com/" TargetMode="External"/><Relationship Id="rId25" Type="http://schemas.openxmlformats.org/officeDocument/2006/relationships/hyperlink" Target="https://www.bhaskar.com/" TargetMode="External"/><Relationship Id="rId33" Type="http://schemas.openxmlformats.org/officeDocument/2006/relationships/image" Target="../media/image91.png"/><Relationship Id="rId38" Type="http://schemas.openxmlformats.org/officeDocument/2006/relationships/hyperlink" Target="https://www.rediff.com/" TargetMode="External"/><Relationship Id="rId46" Type="http://schemas.openxmlformats.org/officeDocument/2006/relationships/hyperlink" Target="https://www.vikatan.com/" TargetMode="External"/><Relationship Id="rId59" Type="http://schemas.openxmlformats.org/officeDocument/2006/relationships/image" Target="../media/image104.png"/><Relationship Id="rId67" Type="http://schemas.openxmlformats.org/officeDocument/2006/relationships/hyperlink" Target="https://www.siasat.pk/" TargetMode="External"/><Relationship Id="rId20" Type="http://schemas.openxmlformats.org/officeDocument/2006/relationships/image" Target="../media/image84.png"/><Relationship Id="rId41" Type="http://schemas.openxmlformats.org/officeDocument/2006/relationships/image" Target="../media/image95.jpeg"/><Relationship Id="rId54" Type="http://schemas.openxmlformats.org/officeDocument/2006/relationships/hyperlink" Target="https://www.pikiran-rakyat.com/" TargetMode="External"/><Relationship Id="rId62" Type="http://schemas.openxmlformats.org/officeDocument/2006/relationships/hyperlink" Target="https://www.dinamalar.com/" TargetMode="External"/><Relationship Id="rId70" Type="http://schemas.openxmlformats.org/officeDocument/2006/relationships/image" Target="../media/image111.png"/><Relationship Id="rId75" Type="http://schemas.openxmlformats.org/officeDocument/2006/relationships/image" Target="../media/image116.png"/><Relationship Id="rId83" Type="http://schemas.openxmlformats.org/officeDocument/2006/relationships/image" Target="../media/image124.png"/><Relationship Id="rId88"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77.png"/><Relationship Id="rId15" Type="http://schemas.openxmlformats.org/officeDocument/2006/relationships/hyperlink" Target="https://www.hindustantimes.com/" TargetMode="External"/><Relationship Id="rId23" Type="http://schemas.openxmlformats.org/officeDocument/2006/relationships/hyperlink" Target="https://www.indiatoday.in/" TargetMode="External"/><Relationship Id="rId28" Type="http://schemas.openxmlformats.org/officeDocument/2006/relationships/hyperlink" Target="https://zeenews.india.com/" TargetMode="External"/><Relationship Id="rId36" Type="http://schemas.openxmlformats.org/officeDocument/2006/relationships/hyperlink" Target="https://www.momspresso.com/" TargetMode="External"/><Relationship Id="rId49" Type="http://schemas.openxmlformats.org/officeDocument/2006/relationships/image" Target="../media/image99.jpeg"/><Relationship Id="rId57" Type="http://schemas.openxmlformats.org/officeDocument/2006/relationships/image" Target="../media/image103.png"/><Relationship Id="rId10" Type="http://schemas.openxmlformats.org/officeDocument/2006/relationships/image" Target="../media/image79.png"/><Relationship Id="rId31" Type="http://schemas.openxmlformats.org/officeDocument/2006/relationships/image" Target="../media/image90.png"/><Relationship Id="rId44" Type="http://schemas.openxmlformats.org/officeDocument/2006/relationships/hyperlink" Target="https://www.prothomalo.com/" TargetMode="External"/><Relationship Id="rId52" Type="http://schemas.openxmlformats.org/officeDocument/2006/relationships/hyperlink" Target="https://www.detik.com/" TargetMode="External"/><Relationship Id="rId60" Type="http://schemas.openxmlformats.org/officeDocument/2006/relationships/hyperlink" Target="https://www.urdupoint.com/" TargetMode="External"/><Relationship Id="rId65" Type="http://schemas.openxmlformats.org/officeDocument/2006/relationships/image" Target="../media/image108.png"/><Relationship Id="rId73" Type="http://schemas.openxmlformats.org/officeDocument/2006/relationships/image" Target="../media/image114.png"/><Relationship Id="rId78" Type="http://schemas.openxmlformats.org/officeDocument/2006/relationships/image" Target="../media/image119.png"/><Relationship Id="rId81" Type="http://schemas.openxmlformats.org/officeDocument/2006/relationships/image" Target="../media/image122.png"/><Relationship Id="rId86" Type="http://schemas.openxmlformats.org/officeDocument/2006/relationships/image" Target="../media/image127.png"/><Relationship Id="rId4" Type="http://schemas.openxmlformats.org/officeDocument/2006/relationships/image" Target="../media/image76.jpeg"/><Relationship Id="rId9" Type="http://schemas.openxmlformats.org/officeDocument/2006/relationships/hyperlink" Target="https://www.sportskeeda.com/" TargetMode="External"/><Relationship Id="rId13" Type="http://schemas.openxmlformats.org/officeDocument/2006/relationships/hyperlink" Target="https://www.firstcry.com/" TargetMode="External"/><Relationship Id="rId18" Type="http://schemas.openxmlformats.org/officeDocument/2006/relationships/image" Target="../media/image83.png"/><Relationship Id="rId39" Type="http://schemas.openxmlformats.org/officeDocument/2006/relationships/image" Target="../media/image94.png"/><Relationship Id="rId34" Type="http://schemas.openxmlformats.org/officeDocument/2006/relationships/hyperlink" Target="https://www.thehindu.com/" TargetMode="External"/><Relationship Id="rId50" Type="http://schemas.openxmlformats.org/officeDocument/2006/relationships/hyperlink" Target="https://www.muslimpro.com/" TargetMode="External"/><Relationship Id="rId55" Type="http://schemas.openxmlformats.org/officeDocument/2006/relationships/image" Target="../media/image102.png"/><Relationship Id="rId76" Type="http://schemas.openxmlformats.org/officeDocument/2006/relationships/image" Target="../media/image117.png"/><Relationship Id="rId7" Type="http://schemas.openxmlformats.org/officeDocument/2006/relationships/hyperlink" Target="https://www.greatandhra.com/" TargetMode="External"/><Relationship Id="rId71" Type="http://schemas.openxmlformats.org/officeDocument/2006/relationships/image" Target="../media/image112.png"/><Relationship Id="rId2" Type="http://schemas.openxmlformats.org/officeDocument/2006/relationships/notesSlide" Target="../notesSlides/notesSlide10.xml"/><Relationship Id="rId29" Type="http://schemas.openxmlformats.org/officeDocument/2006/relationships/image" Target="../media/image89.png"/><Relationship Id="rId24" Type="http://schemas.openxmlformats.org/officeDocument/2006/relationships/image" Target="../media/image86.png"/><Relationship Id="rId40" Type="http://schemas.openxmlformats.org/officeDocument/2006/relationships/hyperlink" Target="https://sandesh.com/" TargetMode="External"/><Relationship Id="rId45" Type="http://schemas.openxmlformats.org/officeDocument/2006/relationships/image" Target="../media/image97.png"/><Relationship Id="rId66" Type="http://schemas.openxmlformats.org/officeDocument/2006/relationships/image" Target="../media/image109.png"/><Relationship Id="rId87" Type="http://schemas.openxmlformats.org/officeDocument/2006/relationships/image" Target="../media/image7.png"/><Relationship Id="rId61" Type="http://schemas.openxmlformats.org/officeDocument/2006/relationships/image" Target="../media/image105.png"/><Relationship Id="rId82" Type="http://schemas.openxmlformats.org/officeDocument/2006/relationships/image" Target="../media/image123.png"/></Relationships>
</file>

<file path=ppt/slides/_rels/slide13.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3.svg"/><Relationship Id="rId3" Type="http://schemas.openxmlformats.org/officeDocument/2006/relationships/image" Target="../media/image6.jpg"/><Relationship Id="rId7" Type="http://schemas.openxmlformats.org/officeDocument/2006/relationships/image" Target="../media/image130.png"/><Relationship Id="rId12"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9.png"/><Relationship Id="rId10" Type="http://schemas.openxmlformats.org/officeDocument/2006/relationships/image" Target="../media/image133.png"/><Relationship Id="rId4" Type="http://schemas.openxmlformats.org/officeDocument/2006/relationships/image" Target="../media/image128.jpeg"/><Relationship Id="rId9" Type="http://schemas.openxmlformats.org/officeDocument/2006/relationships/image" Target="../media/image132.png"/></Relationships>
</file>

<file path=ppt/slides/_rels/slide14.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g"/><Relationship Id="rId7" Type="http://schemas.openxmlformats.org/officeDocument/2006/relationships/image" Target="../media/image13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8.jpeg"/><Relationship Id="rId11" Type="http://schemas.openxmlformats.org/officeDocument/2006/relationships/image" Target="../media/image143.jpeg"/><Relationship Id="rId5" Type="http://schemas.openxmlformats.org/officeDocument/2006/relationships/image" Target="../media/image137.jpeg"/><Relationship Id="rId10" Type="http://schemas.openxmlformats.org/officeDocument/2006/relationships/image" Target="../media/image142.jpeg"/><Relationship Id="rId4" Type="http://schemas.openxmlformats.org/officeDocument/2006/relationships/image" Target="../media/image136.jpeg"/><Relationship Id="rId9" Type="http://schemas.openxmlformats.org/officeDocument/2006/relationships/image" Target="../media/image141.jpe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18" Type="http://schemas.openxmlformats.org/officeDocument/2006/relationships/image" Target="../media/image151.png"/><Relationship Id="rId26" Type="http://schemas.openxmlformats.org/officeDocument/2006/relationships/image" Target="../media/image155.png"/><Relationship Id="rId3" Type="http://schemas.openxmlformats.org/officeDocument/2006/relationships/image" Target="../media/image6.jpg"/><Relationship Id="rId21" Type="http://schemas.microsoft.com/office/2007/relationships/hdphoto" Target="../media/hdphoto12.wdp"/><Relationship Id="rId7" Type="http://schemas.openxmlformats.org/officeDocument/2006/relationships/image" Target="../media/image145.png"/><Relationship Id="rId12" Type="http://schemas.openxmlformats.org/officeDocument/2006/relationships/image" Target="../media/image148.png"/><Relationship Id="rId17" Type="http://schemas.microsoft.com/office/2007/relationships/hdphoto" Target="../media/hdphoto10.wdp"/><Relationship Id="rId25" Type="http://schemas.microsoft.com/office/2007/relationships/hdphoto" Target="../media/hdphoto14.wdp"/><Relationship Id="rId2" Type="http://schemas.openxmlformats.org/officeDocument/2006/relationships/notesSlide" Target="../notesSlides/notesSlide13.xml"/><Relationship Id="rId16" Type="http://schemas.openxmlformats.org/officeDocument/2006/relationships/image" Target="../media/image150.png"/><Relationship Id="rId20" Type="http://schemas.openxmlformats.org/officeDocument/2006/relationships/image" Target="../media/image152.png"/><Relationship Id="rId29"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47.png"/><Relationship Id="rId24" Type="http://schemas.openxmlformats.org/officeDocument/2006/relationships/image" Target="../media/image154.png"/><Relationship Id="rId5" Type="http://schemas.openxmlformats.org/officeDocument/2006/relationships/image" Target="../media/image144.png"/><Relationship Id="rId15" Type="http://schemas.microsoft.com/office/2007/relationships/hdphoto" Target="../media/hdphoto9.wdp"/><Relationship Id="rId23" Type="http://schemas.microsoft.com/office/2007/relationships/hdphoto" Target="../media/hdphoto13.wdp"/><Relationship Id="rId28" Type="http://schemas.openxmlformats.org/officeDocument/2006/relationships/image" Target="../media/image156.png"/><Relationship Id="rId10" Type="http://schemas.microsoft.com/office/2007/relationships/hdphoto" Target="../media/hdphoto7.wdp"/><Relationship Id="rId19" Type="http://schemas.microsoft.com/office/2007/relationships/hdphoto" Target="../media/hdphoto11.wdp"/><Relationship Id="rId4" Type="http://schemas.openxmlformats.org/officeDocument/2006/relationships/image" Target="../media/image9.png"/><Relationship Id="rId9" Type="http://schemas.openxmlformats.org/officeDocument/2006/relationships/image" Target="../media/image146.png"/><Relationship Id="rId14" Type="http://schemas.openxmlformats.org/officeDocument/2006/relationships/image" Target="../media/image149.png"/><Relationship Id="rId22" Type="http://schemas.openxmlformats.org/officeDocument/2006/relationships/image" Target="../media/image153.png"/><Relationship Id="rId27" Type="http://schemas.microsoft.com/office/2007/relationships/hdphoto" Target="../media/hdphoto15.wdp"/><Relationship Id="rId30"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6.jpg"/><Relationship Id="rId7" Type="http://schemas.openxmlformats.org/officeDocument/2006/relationships/image" Target="../media/image157.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6.jpg"/><Relationship Id="rId7" Type="http://schemas.openxmlformats.org/officeDocument/2006/relationships/image" Target="../media/image15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6.jpg"/><Relationship Id="rId7" Type="http://schemas.openxmlformats.org/officeDocument/2006/relationships/image" Target="../media/image16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jp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3.png"/><Relationship Id="rId5" Type="http://schemas.openxmlformats.org/officeDocument/2006/relationships/image" Target="../media/image6.jpg"/><Relationship Id="rId4" Type="http://schemas.openxmlformats.org/officeDocument/2006/relationships/notesSlide" Target="../notesSlides/notesSlide18.xml"/><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6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6.jpg"/><Relationship Id="rId7" Type="http://schemas.openxmlformats.org/officeDocument/2006/relationships/image" Target="../media/image16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6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6.jpg"/><Relationship Id="rId7" Type="http://schemas.openxmlformats.org/officeDocument/2006/relationships/image" Target="../media/image16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4.png"/><Relationship Id="rId3" Type="http://schemas.openxmlformats.org/officeDocument/2006/relationships/image" Target="../media/image6.jpg"/><Relationship Id="rId7" Type="http://schemas.openxmlformats.org/officeDocument/2006/relationships/image" Target="../media/image9.png"/><Relationship Id="rId12" Type="http://schemas.openxmlformats.org/officeDocument/2006/relationships/image" Target="../media/image17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svg"/><Relationship Id="rId11" Type="http://schemas.microsoft.com/office/2007/relationships/hdphoto" Target="../media/hdphoto17.wdp"/><Relationship Id="rId5" Type="http://schemas.openxmlformats.org/officeDocument/2006/relationships/image" Target="../media/image7.png"/><Relationship Id="rId10" Type="http://schemas.openxmlformats.org/officeDocument/2006/relationships/image" Target="../media/image172.png"/><Relationship Id="rId4" Type="http://schemas.openxmlformats.org/officeDocument/2006/relationships/image" Target="../media/image170.jpeg"/><Relationship Id="rId9" Type="http://schemas.microsoft.com/office/2007/relationships/hdphoto" Target="../media/hdphoto16.wdp"/></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7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179.png"/><Relationship Id="rId3" Type="http://schemas.openxmlformats.org/officeDocument/2006/relationships/image" Target="../media/image6.jpg"/><Relationship Id="rId7" Type="http://schemas.openxmlformats.org/officeDocument/2006/relationships/image" Target="../media/image176.png"/><Relationship Id="rId12" Type="http://schemas.microsoft.com/office/2007/relationships/hdphoto" Target="../media/hdphoto20.wdp"/><Relationship Id="rId2" Type="http://schemas.openxmlformats.org/officeDocument/2006/relationships/notesSlide" Target="../notesSlides/notesSlide25.xml"/><Relationship Id="rId16" Type="http://schemas.microsoft.com/office/2007/relationships/hdphoto" Target="../media/hdphoto22.wdp"/><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78.png"/><Relationship Id="rId5" Type="http://schemas.openxmlformats.org/officeDocument/2006/relationships/image" Target="../media/image47.svg"/><Relationship Id="rId15" Type="http://schemas.openxmlformats.org/officeDocument/2006/relationships/image" Target="../media/image180.png"/><Relationship Id="rId10" Type="http://schemas.microsoft.com/office/2007/relationships/hdphoto" Target="../media/hdphoto19.wdp"/><Relationship Id="rId4" Type="http://schemas.openxmlformats.org/officeDocument/2006/relationships/image" Target="../media/image46.png"/><Relationship Id="rId9" Type="http://schemas.openxmlformats.org/officeDocument/2006/relationships/image" Target="../media/image177.png"/><Relationship Id="rId14" Type="http://schemas.microsoft.com/office/2007/relationships/hdphoto" Target="../media/hdphoto21.wdp"/></Relationships>
</file>

<file path=ppt/slides/_rels/slide28.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png"/><Relationship Id="rId18" Type="http://schemas.openxmlformats.org/officeDocument/2006/relationships/image" Target="../media/image8.svg"/><Relationship Id="rId3" Type="http://schemas.openxmlformats.org/officeDocument/2006/relationships/image" Target="../media/image6.jpg"/><Relationship Id="rId7" Type="http://schemas.openxmlformats.org/officeDocument/2006/relationships/image" Target="../media/image183.svg"/><Relationship Id="rId12" Type="http://schemas.openxmlformats.org/officeDocument/2006/relationships/image" Target="../media/image188.png"/><Relationship Id="rId17" Type="http://schemas.openxmlformats.org/officeDocument/2006/relationships/image" Target="../media/image7.png"/><Relationship Id="rId2" Type="http://schemas.openxmlformats.org/officeDocument/2006/relationships/notesSlide" Target="../notesSlides/notesSlide26.xml"/><Relationship Id="rId16"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jpeg"/><Relationship Id="rId15" Type="http://schemas.openxmlformats.org/officeDocument/2006/relationships/image" Target="../media/image191.png"/><Relationship Id="rId10" Type="http://schemas.openxmlformats.org/officeDocument/2006/relationships/image" Target="../media/image186.png"/><Relationship Id="rId4" Type="http://schemas.openxmlformats.org/officeDocument/2006/relationships/image" Target="../media/image9.png"/><Relationship Id="rId9" Type="http://schemas.openxmlformats.org/officeDocument/2006/relationships/image" Target="../media/image185.png"/><Relationship Id="rId14" Type="http://schemas.openxmlformats.org/officeDocument/2006/relationships/image" Target="../media/image190.png"/></Relationships>
</file>

<file path=ppt/slides/_rels/slide2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jpg"/><Relationship Id="rId7"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94.jpeg"/><Relationship Id="rId5" Type="http://schemas.openxmlformats.org/officeDocument/2006/relationships/image" Target="../media/image9.png"/><Relationship Id="rId4" Type="http://schemas.openxmlformats.org/officeDocument/2006/relationships/image" Target="../media/image193.jpeg"/></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6.jp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27.jpeg"/><Relationship Id="rId4" Type="http://schemas.openxmlformats.org/officeDocument/2006/relationships/image" Target="../media/image7.png"/><Relationship Id="rId9" Type="http://schemas.openxmlformats.org/officeDocument/2006/relationships/image" Target="../media/image26.jpeg"/></Relationships>
</file>

<file path=ppt/slides/_rels/slide30.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6.jpg"/><Relationship Id="rId7" Type="http://schemas.openxmlformats.org/officeDocument/2006/relationships/image" Target="../media/image19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8.svg"/><Relationship Id="rId5" Type="http://schemas.openxmlformats.org/officeDocument/2006/relationships/image" Target="../media/image196.jpeg"/><Relationship Id="rId10" Type="http://schemas.openxmlformats.org/officeDocument/2006/relationships/image" Target="../media/image7.png"/><Relationship Id="rId4" Type="http://schemas.openxmlformats.org/officeDocument/2006/relationships/image" Target="../media/image195.jpeg"/><Relationship Id="rId9" Type="http://schemas.openxmlformats.org/officeDocument/2006/relationships/image" Target="../media/image198.png"/></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6.jp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3.xml"/><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4.jpeg"/><Relationship Id="rId5" Type="http://schemas.openxmlformats.org/officeDocument/2006/relationships/image" Target="../media/image29.png"/><Relationship Id="rId15" Type="http://schemas.openxmlformats.org/officeDocument/2006/relationships/image" Target="../media/image7.png"/><Relationship Id="rId10" Type="http://schemas.openxmlformats.org/officeDocument/2006/relationships/image" Target="../media/image33.jpeg"/><Relationship Id="rId4" Type="http://schemas.openxmlformats.org/officeDocument/2006/relationships/image" Target="../media/image28.png"/><Relationship Id="rId9" Type="http://schemas.openxmlformats.org/officeDocument/2006/relationships/image" Target="../media/image32.jpeg"/><Relationship Id="rId1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6.jp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2.png"/><Relationship Id="rId12" Type="http://schemas.microsoft.com/office/2007/relationships/hdphoto" Target="../media/hdphoto2.wdp"/><Relationship Id="rId2" Type="http://schemas.openxmlformats.org/officeDocument/2006/relationships/image" Target="../media/image6.jpg"/><Relationship Id="rId16"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8.png"/><Relationship Id="rId5" Type="http://schemas.openxmlformats.org/officeDocument/2006/relationships/image" Target="../media/image45.jpeg"/><Relationship Id="rId15" Type="http://schemas.openxmlformats.org/officeDocument/2006/relationships/image" Target="../media/image50.png"/><Relationship Id="rId10" Type="http://schemas.openxmlformats.org/officeDocument/2006/relationships/image" Target="../media/image47.svg"/><Relationship Id="rId4" Type="http://schemas.openxmlformats.org/officeDocument/2006/relationships/image" Target="../media/image44.svg"/><Relationship Id="rId9" Type="http://schemas.openxmlformats.org/officeDocument/2006/relationships/image" Target="../media/image46.png"/><Relationship Id="rId1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jp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54.jpeg"/><Relationship Id="rId4" Type="http://schemas.openxmlformats.org/officeDocument/2006/relationships/image" Target="../media/image7.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A group of people standing in front of a building&#10;&#10;Description automatically generated with low confidence">
            <a:extLst>
              <a:ext uri="{FF2B5EF4-FFF2-40B4-BE49-F238E27FC236}">
                <a16:creationId xmlns:a16="http://schemas.microsoft.com/office/drawing/2014/main" id="{163C1098-AD9B-6EE9-49C5-294232369A6F}"/>
              </a:ext>
            </a:extLst>
          </p:cNvPr>
          <p:cNvPicPr>
            <a:picLocks noChangeAspect="1"/>
          </p:cNvPicPr>
          <p:nvPr/>
        </p:nvPicPr>
        <p:blipFill rotWithShape="1">
          <a:blip r:embed="rId2">
            <a:extLst>
              <a:ext uri="{28A0092B-C50C-407E-A947-70E740481C1C}">
                <a14:useLocalDpi xmlns:a14="http://schemas.microsoft.com/office/drawing/2010/main" val="0"/>
              </a:ext>
            </a:extLst>
          </a:blip>
          <a:srcRect l="152" t="13966" r="16053" b="2239"/>
          <a:stretch/>
        </p:blipFill>
        <p:spPr>
          <a:xfrm>
            <a:off x="0" y="0"/>
            <a:ext cx="18288000" cy="10287000"/>
          </a:xfrm>
          <a:prstGeom prst="rect">
            <a:avLst/>
          </a:prstGeom>
        </p:spPr>
      </p:pic>
      <p:pic>
        <p:nvPicPr>
          <p:cNvPr id="8" name="Picture 8"/>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082523"/>
            <a:ext cx="1028700" cy="1198697"/>
          </a:xfrm>
          <a:prstGeom prst="rect">
            <a:avLst/>
          </a:prstGeom>
        </p:spPr>
      </p:pic>
      <p:sp>
        <p:nvSpPr>
          <p:cNvPr id="23" name="Rectangle 22">
            <a:extLst>
              <a:ext uri="{FF2B5EF4-FFF2-40B4-BE49-F238E27FC236}">
                <a16:creationId xmlns:a16="http://schemas.microsoft.com/office/drawing/2014/main" id="{3F0C447D-6B9B-229E-8D0A-740A2DB42F7F}"/>
              </a:ext>
            </a:extLst>
          </p:cNvPr>
          <p:cNvSpPr/>
          <p:nvPr/>
        </p:nvSpPr>
        <p:spPr>
          <a:xfrm>
            <a:off x="3733800" y="6134100"/>
            <a:ext cx="11601383" cy="3581396"/>
          </a:xfrm>
          <a:prstGeom prst="rect">
            <a:avLst/>
          </a:prstGeom>
          <a:solidFill>
            <a:schemeClr val="bg1"/>
          </a:solidFill>
          <a:ln>
            <a:noFill/>
          </a:ln>
          <a:effectLst>
            <a:outerShdw blurRad="330200" sx="103000" sy="103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2"/>
          <p:cNvSpPr txBox="1"/>
          <p:nvPr/>
        </p:nvSpPr>
        <p:spPr>
          <a:xfrm>
            <a:off x="5105400" y="6405151"/>
            <a:ext cx="7210522" cy="3039294"/>
          </a:xfrm>
          <a:prstGeom prst="rect">
            <a:avLst/>
          </a:prstGeom>
        </p:spPr>
        <p:txBody>
          <a:bodyPr wrap="square" lIns="0" tIns="0" rIns="0" bIns="0" rtlCol="0" anchor="t">
            <a:spAutoFit/>
          </a:bodyPr>
          <a:lstStyle/>
          <a:p>
            <a:pPr>
              <a:lnSpc>
                <a:spcPts val="7920"/>
              </a:lnSpc>
            </a:pPr>
            <a:r>
              <a:rPr lang="en-US" sz="7000" dirty="0">
                <a:latin typeface="Montserrat Classic Bold"/>
              </a:rPr>
              <a:t>Niche</a:t>
            </a:r>
          </a:p>
          <a:p>
            <a:pPr>
              <a:lnSpc>
                <a:spcPts val="7920"/>
              </a:lnSpc>
            </a:pPr>
            <a:r>
              <a:rPr lang="en-US" sz="7000" dirty="0">
                <a:solidFill>
                  <a:srgbClr val="C00000"/>
                </a:solidFill>
                <a:latin typeface="Montserrat Classic Bold"/>
              </a:rPr>
              <a:t>Asian Canadian </a:t>
            </a:r>
            <a:r>
              <a:rPr lang="en-US" sz="7000" dirty="0">
                <a:latin typeface="Montserrat Classic Bold"/>
              </a:rPr>
              <a:t>Audiences</a:t>
            </a:r>
          </a:p>
        </p:txBody>
      </p:sp>
      <p:sp>
        <p:nvSpPr>
          <p:cNvPr id="4" name="AutoShape 4"/>
          <p:cNvSpPr/>
          <p:nvPr/>
        </p:nvSpPr>
        <p:spPr>
          <a:xfrm rot="-5400000">
            <a:off x="2202814" y="5903122"/>
            <a:ext cx="4585973" cy="0"/>
          </a:xfrm>
          <a:prstGeom prst="line">
            <a:avLst/>
          </a:prstGeom>
          <a:ln w="127000" cap="flat">
            <a:solidFill>
              <a:srgbClr val="5271FF"/>
            </a:solidFill>
            <a:prstDash val="solid"/>
            <a:miter lim="800000"/>
            <a:headEnd type="none" w="sm" len="sm"/>
            <a:tailEnd type="none" w="sm" len="sm"/>
          </a:ln>
        </p:spPr>
      </p:sp>
      <p:sp>
        <p:nvSpPr>
          <p:cNvPr id="3" name="AutoShape 3"/>
          <p:cNvSpPr/>
          <p:nvPr/>
        </p:nvSpPr>
        <p:spPr>
          <a:xfrm>
            <a:off x="15335186" y="0"/>
            <a:ext cx="2952814" cy="10287000"/>
          </a:xfrm>
          <a:prstGeom prst="rect">
            <a:avLst/>
          </a:prstGeom>
          <a:solidFill>
            <a:srgbClr val="5271FF"/>
          </a:solidFill>
        </p:spPr>
      </p:sp>
      <p:sp>
        <p:nvSpPr>
          <p:cNvPr id="24" name="Rectangle 23">
            <a:extLst>
              <a:ext uri="{FF2B5EF4-FFF2-40B4-BE49-F238E27FC236}">
                <a16:creationId xmlns:a16="http://schemas.microsoft.com/office/drawing/2014/main" id="{0D232824-5E15-EC87-E40E-3633F7ACCB76}"/>
              </a:ext>
            </a:extLst>
          </p:cNvPr>
          <p:cNvSpPr/>
          <p:nvPr/>
        </p:nvSpPr>
        <p:spPr>
          <a:xfrm>
            <a:off x="13218656" y="961390"/>
            <a:ext cx="5069344" cy="1480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t>
            </a:r>
          </a:p>
        </p:txBody>
      </p:sp>
      <p:pic>
        <p:nvPicPr>
          <p:cNvPr id="30" name="Picture 12">
            <a:extLst>
              <a:ext uri="{FF2B5EF4-FFF2-40B4-BE49-F238E27FC236}">
                <a16:creationId xmlns:a16="http://schemas.microsoft.com/office/drawing/2014/main" id="{43F82272-8B9E-1BFB-C0CB-3B60E15E4D7E}"/>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60548" y="8732464"/>
            <a:ext cx="1028700" cy="1198697"/>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F584CB78-F832-F5D7-A430-D9DEAD38D0A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3917177" y="1150956"/>
            <a:ext cx="3672301" cy="11016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0000"/>
            <a:lum/>
          </a:blip>
          <a:srcRect/>
          <a:stretch>
            <a:fillRect/>
          </a:stretch>
        </a:blipFill>
        <a:effectLst/>
      </p:bgPr>
    </p:bg>
    <p:spTree>
      <p:nvGrpSpPr>
        <p:cNvPr id="1" name=""/>
        <p:cNvGrpSpPr/>
        <p:nvPr/>
      </p:nvGrpSpPr>
      <p:grpSpPr>
        <a:xfrm>
          <a:off x="0" y="0"/>
          <a:ext cx="0" cy="0"/>
          <a:chOff x="0" y="0"/>
          <a:chExt cx="0" cy="0"/>
        </a:xfrm>
      </p:grpSpPr>
      <p:pic>
        <p:nvPicPr>
          <p:cNvPr id="2" name="Canada Video Revised (1)">
            <a:hlinkClick r:id="" action="ppaction://media"/>
            <a:extLst>
              <a:ext uri="{FF2B5EF4-FFF2-40B4-BE49-F238E27FC236}">
                <a16:creationId xmlns:a16="http://schemas.microsoft.com/office/drawing/2014/main" id="{9811F67C-64E7-4B4C-60A5-0045A805E0C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8288000" cy="10287000"/>
          </a:xfrm>
          <a:prstGeom prst="rect">
            <a:avLst/>
          </a:prstGeom>
        </p:spPr>
      </p:pic>
    </p:spTree>
    <p:extLst>
      <p:ext uri="{BB962C8B-B14F-4D97-AF65-F5344CB8AC3E}">
        <p14:creationId xmlns:p14="http://schemas.microsoft.com/office/powerpoint/2010/main" val="353516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0B333DCD-C578-C138-791C-738019F9C55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5270" y="-599349"/>
            <a:ext cx="1028700" cy="119869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7" name="TextBox 12">
            <a:extLst>
              <a:ext uri="{FF2B5EF4-FFF2-40B4-BE49-F238E27FC236}">
                <a16:creationId xmlns:a16="http://schemas.microsoft.com/office/drawing/2014/main" id="{798D5242-EA7E-D403-15D3-F06E7E46DFA9}"/>
              </a:ext>
            </a:extLst>
          </p:cNvPr>
          <p:cNvSpPr txBox="1"/>
          <p:nvPr/>
        </p:nvSpPr>
        <p:spPr>
          <a:xfrm>
            <a:off x="800746" y="426812"/>
            <a:ext cx="9486254" cy="769441"/>
          </a:xfrm>
          <a:prstGeom prst="rect">
            <a:avLst/>
          </a:prstGeom>
        </p:spPr>
        <p:txBody>
          <a:bodyPr wrap="square" lIns="0" tIns="0" rIns="0" bIns="0" rtlCol="0" anchor="t">
            <a:spAutoFit/>
          </a:bodyPr>
          <a:lstStyle/>
          <a:p>
            <a:r>
              <a:rPr lang="en-US" sz="5000" dirty="0">
                <a:latin typeface="Montserrat Classic" panose="020B0604020202020204" charset="0"/>
                <a:cs typeface="Montserrat Classic" panose="020B0604020202020204" charset="0"/>
              </a:rPr>
              <a:t>Brand Who Buy </a:t>
            </a:r>
            <a:r>
              <a:rPr lang="en-US" sz="5000" dirty="0">
                <a:solidFill>
                  <a:srgbClr val="C00000"/>
                </a:solidFill>
                <a:latin typeface="Montserrat Classic" panose="020B0604020202020204" charset="0"/>
                <a:cs typeface="Montserrat Classic" panose="020B0604020202020204" charset="0"/>
              </a:rPr>
              <a:t>Asian Audiences</a:t>
            </a:r>
          </a:p>
        </p:txBody>
      </p:sp>
      <p:sp>
        <p:nvSpPr>
          <p:cNvPr id="9" name="AutoShape 4">
            <a:extLst>
              <a:ext uri="{FF2B5EF4-FFF2-40B4-BE49-F238E27FC236}">
                <a16:creationId xmlns:a16="http://schemas.microsoft.com/office/drawing/2014/main" id="{3877A93A-C1ED-6BF6-F51C-3081D3E11633}"/>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pic>
        <p:nvPicPr>
          <p:cNvPr id="6" name="Google Shape;427;p24" descr="Shape&#10;&#10;Description automatically generated with medium confidence">
            <a:extLst>
              <a:ext uri="{FF2B5EF4-FFF2-40B4-BE49-F238E27FC236}">
                <a16:creationId xmlns:a16="http://schemas.microsoft.com/office/drawing/2014/main" id="{E68C73AE-2B11-8273-2369-80D64A464CE7}"/>
              </a:ext>
            </a:extLst>
          </p:cNvPr>
          <p:cNvPicPr preferRelativeResize="0"/>
          <p:nvPr/>
        </p:nvPicPr>
        <p:blipFill rotWithShape="1">
          <a:blip r:embed="rId7">
            <a:alphaModFix/>
          </a:blip>
          <a:srcRect/>
          <a:stretch/>
        </p:blipFill>
        <p:spPr>
          <a:xfrm>
            <a:off x="8285591" y="2334105"/>
            <a:ext cx="2178288" cy="690926"/>
          </a:xfrm>
          <a:prstGeom prst="rect">
            <a:avLst/>
          </a:prstGeom>
          <a:noFill/>
          <a:ln>
            <a:noFill/>
          </a:ln>
        </p:spPr>
      </p:pic>
      <p:pic>
        <p:nvPicPr>
          <p:cNvPr id="10" name="Google Shape;428;p24" descr="Text&#10;&#10;Description automatically generated with low confidence">
            <a:extLst>
              <a:ext uri="{FF2B5EF4-FFF2-40B4-BE49-F238E27FC236}">
                <a16:creationId xmlns:a16="http://schemas.microsoft.com/office/drawing/2014/main" id="{1F3CA041-CB58-E552-7346-F88F8DD3C475}"/>
              </a:ext>
            </a:extLst>
          </p:cNvPr>
          <p:cNvPicPr preferRelativeResize="0"/>
          <p:nvPr/>
        </p:nvPicPr>
        <p:blipFill rotWithShape="1">
          <a:blip r:embed="rId8">
            <a:alphaModFix/>
          </a:blip>
          <a:srcRect/>
          <a:stretch/>
        </p:blipFill>
        <p:spPr>
          <a:xfrm>
            <a:off x="4734952" y="4233298"/>
            <a:ext cx="1732912" cy="1012634"/>
          </a:xfrm>
          <a:prstGeom prst="rect">
            <a:avLst/>
          </a:prstGeom>
          <a:noFill/>
          <a:ln>
            <a:noFill/>
          </a:ln>
        </p:spPr>
      </p:pic>
      <p:pic>
        <p:nvPicPr>
          <p:cNvPr id="11" name="Google Shape;429;p24" descr="Logo&#10;&#10;Description automatically generated">
            <a:extLst>
              <a:ext uri="{FF2B5EF4-FFF2-40B4-BE49-F238E27FC236}">
                <a16:creationId xmlns:a16="http://schemas.microsoft.com/office/drawing/2014/main" id="{EADD7E15-DEA9-AFCE-4087-CADFD2FD6DF8}"/>
              </a:ext>
            </a:extLst>
          </p:cNvPr>
          <p:cNvPicPr preferRelativeResize="0"/>
          <p:nvPr/>
        </p:nvPicPr>
        <p:blipFill rotWithShape="1">
          <a:blip r:embed="rId9">
            <a:alphaModFix/>
          </a:blip>
          <a:srcRect/>
          <a:stretch/>
        </p:blipFill>
        <p:spPr>
          <a:xfrm>
            <a:off x="11277725" y="2128168"/>
            <a:ext cx="2584690" cy="1102801"/>
          </a:xfrm>
          <a:prstGeom prst="rect">
            <a:avLst/>
          </a:prstGeom>
          <a:noFill/>
          <a:ln>
            <a:noFill/>
          </a:ln>
        </p:spPr>
      </p:pic>
      <p:pic>
        <p:nvPicPr>
          <p:cNvPr id="19" name="Google Shape;433;p24" descr="A picture containing icon&#10;&#10;Description automatically generated">
            <a:extLst>
              <a:ext uri="{FF2B5EF4-FFF2-40B4-BE49-F238E27FC236}">
                <a16:creationId xmlns:a16="http://schemas.microsoft.com/office/drawing/2014/main" id="{EB98AA0B-6FA0-6677-B745-D21F8673171D}"/>
              </a:ext>
            </a:extLst>
          </p:cNvPr>
          <p:cNvPicPr preferRelativeResize="0"/>
          <p:nvPr/>
        </p:nvPicPr>
        <p:blipFill rotWithShape="1">
          <a:blip r:embed="rId10">
            <a:alphaModFix/>
          </a:blip>
          <a:srcRect/>
          <a:stretch/>
        </p:blipFill>
        <p:spPr>
          <a:xfrm>
            <a:off x="14676260" y="2446883"/>
            <a:ext cx="2635727" cy="465370"/>
          </a:xfrm>
          <a:prstGeom prst="rect">
            <a:avLst/>
          </a:prstGeom>
          <a:noFill/>
          <a:ln>
            <a:noFill/>
          </a:ln>
        </p:spPr>
      </p:pic>
      <p:pic>
        <p:nvPicPr>
          <p:cNvPr id="23" name="Google Shape;434;p24" descr="Logo&#10;&#10;Description automatically generated">
            <a:extLst>
              <a:ext uri="{FF2B5EF4-FFF2-40B4-BE49-F238E27FC236}">
                <a16:creationId xmlns:a16="http://schemas.microsoft.com/office/drawing/2014/main" id="{C5A62213-EFAB-1192-CEFA-5CA8359535E0}"/>
              </a:ext>
            </a:extLst>
          </p:cNvPr>
          <p:cNvPicPr preferRelativeResize="0"/>
          <p:nvPr/>
        </p:nvPicPr>
        <p:blipFill rotWithShape="1">
          <a:blip r:embed="rId11">
            <a:alphaModFix/>
          </a:blip>
          <a:srcRect/>
          <a:stretch/>
        </p:blipFill>
        <p:spPr>
          <a:xfrm>
            <a:off x="10806708" y="4508473"/>
            <a:ext cx="2635727" cy="462284"/>
          </a:xfrm>
          <a:prstGeom prst="rect">
            <a:avLst/>
          </a:prstGeom>
          <a:noFill/>
          <a:ln>
            <a:noFill/>
          </a:ln>
        </p:spPr>
      </p:pic>
      <p:pic>
        <p:nvPicPr>
          <p:cNvPr id="24" name="Google Shape;435;p24" descr="A picture containing text, night sky&#10;&#10;Description automatically generated">
            <a:extLst>
              <a:ext uri="{FF2B5EF4-FFF2-40B4-BE49-F238E27FC236}">
                <a16:creationId xmlns:a16="http://schemas.microsoft.com/office/drawing/2014/main" id="{CF04A0EA-56CB-A998-E967-5B39F4870058}"/>
              </a:ext>
            </a:extLst>
          </p:cNvPr>
          <p:cNvPicPr preferRelativeResize="0"/>
          <p:nvPr/>
        </p:nvPicPr>
        <p:blipFill rotWithShape="1">
          <a:blip r:embed="rId12">
            <a:alphaModFix/>
          </a:blip>
          <a:srcRect/>
          <a:stretch/>
        </p:blipFill>
        <p:spPr>
          <a:xfrm>
            <a:off x="14788193" y="4551190"/>
            <a:ext cx="2411861" cy="376851"/>
          </a:xfrm>
          <a:prstGeom prst="rect">
            <a:avLst/>
          </a:prstGeom>
          <a:noFill/>
          <a:ln>
            <a:noFill/>
          </a:ln>
        </p:spPr>
      </p:pic>
      <p:pic>
        <p:nvPicPr>
          <p:cNvPr id="27" name="Google Shape;436;p24" descr="Shape&#10;&#10;Description automatically generated with medium confidence">
            <a:extLst>
              <a:ext uri="{FF2B5EF4-FFF2-40B4-BE49-F238E27FC236}">
                <a16:creationId xmlns:a16="http://schemas.microsoft.com/office/drawing/2014/main" id="{5E23803B-6AA1-AD86-645B-4183E2B67284}"/>
              </a:ext>
            </a:extLst>
          </p:cNvPr>
          <p:cNvPicPr preferRelativeResize="0"/>
          <p:nvPr/>
        </p:nvPicPr>
        <p:blipFill rotWithShape="1">
          <a:blip r:embed="rId13">
            <a:alphaModFix/>
          </a:blip>
          <a:srcRect/>
          <a:stretch/>
        </p:blipFill>
        <p:spPr>
          <a:xfrm>
            <a:off x="7813621" y="4183640"/>
            <a:ext cx="1647330" cy="1111950"/>
          </a:xfrm>
          <a:prstGeom prst="rect">
            <a:avLst/>
          </a:prstGeom>
          <a:noFill/>
          <a:ln>
            <a:noFill/>
          </a:ln>
        </p:spPr>
      </p:pic>
      <p:pic>
        <p:nvPicPr>
          <p:cNvPr id="29" name="Google Shape;437;p24" descr="Logo&#10;&#10;Description automatically generated">
            <a:extLst>
              <a:ext uri="{FF2B5EF4-FFF2-40B4-BE49-F238E27FC236}">
                <a16:creationId xmlns:a16="http://schemas.microsoft.com/office/drawing/2014/main" id="{B96C2E1C-2224-08DC-7EBB-9DCB3B047389}"/>
              </a:ext>
            </a:extLst>
          </p:cNvPr>
          <p:cNvPicPr preferRelativeResize="0"/>
          <p:nvPr/>
        </p:nvPicPr>
        <p:blipFill rotWithShape="1">
          <a:blip r:embed="rId14">
            <a:alphaModFix/>
          </a:blip>
          <a:srcRect/>
          <a:stretch/>
        </p:blipFill>
        <p:spPr>
          <a:xfrm>
            <a:off x="11462531" y="8212169"/>
            <a:ext cx="2059129" cy="686511"/>
          </a:xfrm>
          <a:prstGeom prst="rect">
            <a:avLst/>
          </a:prstGeom>
          <a:noFill/>
          <a:ln>
            <a:noFill/>
          </a:ln>
        </p:spPr>
      </p:pic>
      <p:pic>
        <p:nvPicPr>
          <p:cNvPr id="32" name="Google Shape;438;p24" descr="A picture containing text, sign&#10;&#10;Description automatically generated">
            <a:extLst>
              <a:ext uri="{FF2B5EF4-FFF2-40B4-BE49-F238E27FC236}">
                <a16:creationId xmlns:a16="http://schemas.microsoft.com/office/drawing/2014/main" id="{290D8CEB-CFBA-43D4-570E-879A546CF2F9}"/>
              </a:ext>
            </a:extLst>
          </p:cNvPr>
          <p:cNvPicPr preferRelativeResize="0"/>
          <p:nvPr/>
        </p:nvPicPr>
        <p:blipFill rotWithShape="1">
          <a:blip r:embed="rId15">
            <a:alphaModFix/>
          </a:blip>
          <a:srcRect/>
          <a:stretch/>
        </p:blipFill>
        <p:spPr>
          <a:xfrm>
            <a:off x="14973051" y="8030424"/>
            <a:ext cx="2042145" cy="1050000"/>
          </a:xfrm>
          <a:prstGeom prst="rect">
            <a:avLst/>
          </a:prstGeom>
          <a:noFill/>
          <a:ln>
            <a:noFill/>
          </a:ln>
        </p:spPr>
      </p:pic>
      <p:pic>
        <p:nvPicPr>
          <p:cNvPr id="34" name="Google Shape;440;p24" descr="Shape&#10;&#10;Description automatically generated with medium confidence">
            <a:extLst>
              <a:ext uri="{FF2B5EF4-FFF2-40B4-BE49-F238E27FC236}">
                <a16:creationId xmlns:a16="http://schemas.microsoft.com/office/drawing/2014/main" id="{CB89EC8A-5816-7A6A-B1AC-2E8F37579F56}"/>
              </a:ext>
            </a:extLst>
          </p:cNvPr>
          <p:cNvPicPr preferRelativeResize="0"/>
          <p:nvPr/>
        </p:nvPicPr>
        <p:blipFill rotWithShape="1">
          <a:blip r:embed="rId16">
            <a:alphaModFix/>
          </a:blip>
          <a:srcRect/>
          <a:stretch/>
        </p:blipFill>
        <p:spPr>
          <a:xfrm>
            <a:off x="4543735" y="6086246"/>
            <a:ext cx="1856500" cy="999413"/>
          </a:xfrm>
          <a:prstGeom prst="rect">
            <a:avLst/>
          </a:prstGeom>
          <a:noFill/>
          <a:ln>
            <a:noFill/>
          </a:ln>
        </p:spPr>
      </p:pic>
      <p:pic>
        <p:nvPicPr>
          <p:cNvPr id="37" name="Google Shape;441;p24" descr="A picture containing text, clipart&#10;&#10;Description automatically generated">
            <a:extLst>
              <a:ext uri="{FF2B5EF4-FFF2-40B4-BE49-F238E27FC236}">
                <a16:creationId xmlns:a16="http://schemas.microsoft.com/office/drawing/2014/main" id="{7FBE5AE9-3AEC-D7DA-77A0-64EAF5C6C866}"/>
              </a:ext>
            </a:extLst>
          </p:cNvPr>
          <p:cNvPicPr preferRelativeResize="0"/>
          <p:nvPr/>
        </p:nvPicPr>
        <p:blipFill rotWithShape="1">
          <a:blip r:embed="rId17">
            <a:alphaModFix/>
          </a:blip>
          <a:srcRect/>
          <a:stretch/>
        </p:blipFill>
        <p:spPr>
          <a:xfrm>
            <a:off x="7678156" y="6337365"/>
            <a:ext cx="2899306" cy="497174"/>
          </a:xfrm>
          <a:prstGeom prst="rect">
            <a:avLst/>
          </a:prstGeom>
          <a:noFill/>
          <a:ln>
            <a:noFill/>
          </a:ln>
        </p:spPr>
      </p:pic>
      <p:pic>
        <p:nvPicPr>
          <p:cNvPr id="38" name="Google Shape;442;p24" descr="Logo&#10;&#10;Description automatically generated">
            <a:extLst>
              <a:ext uri="{FF2B5EF4-FFF2-40B4-BE49-F238E27FC236}">
                <a16:creationId xmlns:a16="http://schemas.microsoft.com/office/drawing/2014/main" id="{320057BD-9DAE-DA48-7C67-4361F05AD13F}"/>
              </a:ext>
            </a:extLst>
          </p:cNvPr>
          <p:cNvPicPr preferRelativeResize="0"/>
          <p:nvPr/>
        </p:nvPicPr>
        <p:blipFill rotWithShape="1">
          <a:blip r:embed="rId18">
            <a:alphaModFix/>
          </a:blip>
          <a:srcRect/>
          <a:stretch/>
        </p:blipFill>
        <p:spPr>
          <a:xfrm>
            <a:off x="14815311" y="6345405"/>
            <a:ext cx="2396112" cy="481094"/>
          </a:xfrm>
          <a:prstGeom prst="rect">
            <a:avLst/>
          </a:prstGeom>
          <a:noFill/>
          <a:ln>
            <a:noFill/>
          </a:ln>
        </p:spPr>
      </p:pic>
      <p:pic>
        <p:nvPicPr>
          <p:cNvPr id="39" name="Google Shape;445;p24" descr="Shape&#10;&#10;Description automatically generated with medium confidence">
            <a:extLst>
              <a:ext uri="{FF2B5EF4-FFF2-40B4-BE49-F238E27FC236}">
                <a16:creationId xmlns:a16="http://schemas.microsoft.com/office/drawing/2014/main" id="{D5134CBD-B0DD-80E1-5270-9FF50281DDBB}"/>
              </a:ext>
            </a:extLst>
          </p:cNvPr>
          <p:cNvPicPr preferRelativeResize="0"/>
          <p:nvPr/>
        </p:nvPicPr>
        <p:blipFill rotWithShape="1">
          <a:blip r:embed="rId19">
            <a:alphaModFix/>
          </a:blip>
          <a:srcRect/>
          <a:stretch/>
        </p:blipFill>
        <p:spPr>
          <a:xfrm>
            <a:off x="8469414" y="7998475"/>
            <a:ext cx="1541727" cy="1113898"/>
          </a:xfrm>
          <a:prstGeom prst="rect">
            <a:avLst/>
          </a:prstGeom>
          <a:noFill/>
          <a:ln>
            <a:noFill/>
          </a:ln>
        </p:spPr>
      </p:pic>
      <p:pic>
        <p:nvPicPr>
          <p:cNvPr id="40" name="Picture 39" descr="Logo&#10;&#10;Description automatically generated">
            <a:extLst>
              <a:ext uri="{FF2B5EF4-FFF2-40B4-BE49-F238E27FC236}">
                <a16:creationId xmlns:a16="http://schemas.microsoft.com/office/drawing/2014/main" id="{FC6C9671-9161-C742-B7BB-3E541FB688FB}"/>
              </a:ext>
            </a:extLst>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11855383" y="5744950"/>
            <a:ext cx="1682005" cy="1682005"/>
          </a:xfrm>
          <a:prstGeom prst="rect">
            <a:avLst/>
          </a:prstGeom>
        </p:spPr>
      </p:pic>
      <p:pic>
        <p:nvPicPr>
          <p:cNvPr id="3" name="Picture 2">
            <a:extLst>
              <a:ext uri="{FF2B5EF4-FFF2-40B4-BE49-F238E27FC236}">
                <a16:creationId xmlns:a16="http://schemas.microsoft.com/office/drawing/2014/main" id="{32471755-0A87-D5C7-C3C4-A9F5F36B3093}"/>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4546756" y="8375539"/>
            <a:ext cx="2471268" cy="359771"/>
          </a:xfrm>
          <a:prstGeom prst="rect">
            <a:avLst/>
          </a:prstGeom>
        </p:spPr>
      </p:pic>
      <p:pic>
        <p:nvPicPr>
          <p:cNvPr id="4" name="Picture 3" descr="Logo&#10;&#10;Description automatically generated">
            <a:extLst>
              <a:ext uri="{FF2B5EF4-FFF2-40B4-BE49-F238E27FC236}">
                <a16:creationId xmlns:a16="http://schemas.microsoft.com/office/drawing/2014/main" id="{4B50B421-062F-C338-23D7-1D92A1CB1ED6}"/>
              </a:ext>
            </a:extLst>
          </p:cNvPr>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1396919" y="2062833"/>
            <a:ext cx="2055786" cy="1233471"/>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E2C8FA61-C314-B1EB-6897-93E4B528AA54}"/>
              </a:ext>
            </a:extLst>
          </p:cNvPr>
          <p:cNvPicPr>
            <a:picLocks noChangeAspect="1"/>
          </p:cNvPicPr>
          <p:nvPr/>
        </p:nvPicPr>
        <p:blipFill rotWithShape="1">
          <a:blip r:embed="rId23" cstate="email">
            <a:extLst>
              <a:ext uri="{28A0092B-C50C-407E-A947-70E740481C1C}">
                <a14:useLocalDpi xmlns:a14="http://schemas.microsoft.com/office/drawing/2010/main" val="0"/>
              </a:ext>
            </a:extLst>
          </a:blip>
          <a:srcRect t="34722" b="34722"/>
          <a:stretch/>
        </p:blipFill>
        <p:spPr>
          <a:xfrm>
            <a:off x="4266551" y="2423302"/>
            <a:ext cx="3205194" cy="512532"/>
          </a:xfrm>
          <a:prstGeom prst="rect">
            <a:avLst/>
          </a:prstGeom>
        </p:spPr>
      </p:pic>
      <p:pic>
        <p:nvPicPr>
          <p:cNvPr id="12" name="Picture 11" descr="Logo&#10;&#10;Description automatically generated">
            <a:extLst>
              <a:ext uri="{FF2B5EF4-FFF2-40B4-BE49-F238E27FC236}">
                <a16:creationId xmlns:a16="http://schemas.microsoft.com/office/drawing/2014/main" id="{759567F8-2EF6-3CD9-F261-8E11B1033226}"/>
              </a:ext>
            </a:extLst>
          </p:cNvPr>
          <p:cNvPicPr>
            <a:picLocks noChangeAspect="1"/>
          </p:cNvPicPr>
          <p:nvPr/>
        </p:nvPicPr>
        <p:blipFill rotWithShape="1">
          <a:blip r:embed="rId24" cstate="email">
            <a:extLst>
              <a:ext uri="{28A0092B-C50C-407E-A947-70E740481C1C}">
                <a14:useLocalDpi xmlns:a14="http://schemas.microsoft.com/office/drawing/2010/main" val="0"/>
              </a:ext>
            </a:extLst>
          </a:blip>
          <a:srcRect l="14524" r="14524"/>
          <a:stretch/>
        </p:blipFill>
        <p:spPr>
          <a:xfrm>
            <a:off x="1460430" y="3975068"/>
            <a:ext cx="1928765" cy="1529095"/>
          </a:xfrm>
          <a:prstGeom prst="rect">
            <a:avLst/>
          </a:prstGeom>
        </p:spPr>
      </p:pic>
      <p:pic>
        <p:nvPicPr>
          <p:cNvPr id="14" name="Google Shape;444;p24" descr="Logo&#10;&#10;Description automatically generated">
            <a:extLst>
              <a:ext uri="{FF2B5EF4-FFF2-40B4-BE49-F238E27FC236}">
                <a16:creationId xmlns:a16="http://schemas.microsoft.com/office/drawing/2014/main" id="{D171A0A0-BC77-B707-E726-BE92A944CAA2}"/>
              </a:ext>
            </a:extLst>
          </p:cNvPr>
          <p:cNvPicPr preferRelativeResize="0"/>
          <p:nvPr/>
        </p:nvPicPr>
        <p:blipFill rotWithShape="1">
          <a:blip r:embed="rId25">
            <a:alphaModFix/>
          </a:blip>
          <a:srcRect/>
          <a:stretch/>
        </p:blipFill>
        <p:spPr>
          <a:xfrm>
            <a:off x="1754258" y="7881517"/>
            <a:ext cx="1341108" cy="1347814"/>
          </a:xfrm>
          <a:prstGeom prst="rect">
            <a:avLst/>
          </a:prstGeom>
          <a:noFill/>
          <a:ln>
            <a:noFill/>
          </a:ln>
        </p:spPr>
      </p:pic>
      <p:pic>
        <p:nvPicPr>
          <p:cNvPr id="15" name="Picture 14" descr="Logo&#10;&#10;Description automatically generated">
            <a:extLst>
              <a:ext uri="{FF2B5EF4-FFF2-40B4-BE49-F238E27FC236}">
                <a16:creationId xmlns:a16="http://schemas.microsoft.com/office/drawing/2014/main" id="{D08A5CC8-83F0-F2E0-E5DA-110DE8AF36BB}"/>
              </a:ext>
            </a:extLst>
          </p:cNvPr>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1583809" y="6016509"/>
            <a:ext cx="1682005" cy="1138886"/>
          </a:xfrm>
          <a:prstGeom prst="rect">
            <a:avLst/>
          </a:prstGeom>
        </p:spPr>
      </p:pic>
    </p:spTree>
    <p:extLst>
      <p:ext uri="{BB962C8B-B14F-4D97-AF65-F5344CB8AC3E}">
        <p14:creationId xmlns:p14="http://schemas.microsoft.com/office/powerpoint/2010/main" val="1759762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144" name="Picture 143" descr="Logo, company name&#10;&#10;Description automatically generated">
            <a:extLst>
              <a:ext uri="{FF2B5EF4-FFF2-40B4-BE49-F238E27FC236}">
                <a16:creationId xmlns:a16="http://schemas.microsoft.com/office/drawing/2014/main" id="{103F0522-EF88-DBA0-D73A-E8E0E63D09C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6043" t="29881" r="5589" b="30240"/>
          <a:stretch/>
        </p:blipFill>
        <p:spPr>
          <a:xfrm>
            <a:off x="13554006" y="5216014"/>
            <a:ext cx="1498732" cy="676355"/>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7" name="TextBox 12">
            <a:extLst>
              <a:ext uri="{FF2B5EF4-FFF2-40B4-BE49-F238E27FC236}">
                <a16:creationId xmlns:a16="http://schemas.microsoft.com/office/drawing/2014/main" id="{798D5242-EA7E-D403-15D3-F06E7E46DFA9}"/>
              </a:ext>
            </a:extLst>
          </p:cNvPr>
          <p:cNvSpPr txBox="1"/>
          <p:nvPr/>
        </p:nvSpPr>
        <p:spPr>
          <a:xfrm>
            <a:off x="800747" y="426812"/>
            <a:ext cx="11395452" cy="769441"/>
          </a:xfrm>
          <a:prstGeom prst="rect">
            <a:avLst/>
          </a:prstGeom>
        </p:spPr>
        <p:txBody>
          <a:bodyPr wrap="square" lIns="0" tIns="0" rIns="0" bIns="0" rtlCol="0" anchor="t">
            <a:spAutoFit/>
          </a:bodyPr>
          <a:lstStyle/>
          <a:p>
            <a:r>
              <a:rPr lang="en-US" sz="5000" dirty="0">
                <a:latin typeface="Montserrat Classic" panose="020B0604020202020204" charset="0"/>
                <a:cs typeface="Montserrat Classic" panose="020B0604020202020204" charset="0"/>
              </a:rPr>
              <a:t>Our </a:t>
            </a:r>
            <a:r>
              <a:rPr lang="en-US" sz="5000" dirty="0">
                <a:solidFill>
                  <a:srgbClr val="C00000"/>
                </a:solidFill>
                <a:latin typeface="Montserrat Classic" panose="020B0604020202020204" charset="0"/>
                <a:cs typeface="Montserrat Classic" panose="020B0604020202020204" charset="0"/>
              </a:rPr>
              <a:t>Premium</a:t>
            </a:r>
            <a:r>
              <a:rPr lang="en-US" sz="5000" dirty="0">
                <a:latin typeface="Montserrat Classic" panose="020B0604020202020204" charset="0"/>
                <a:cs typeface="Montserrat Classic" panose="020B0604020202020204" charset="0"/>
              </a:rPr>
              <a:t> Asian </a:t>
            </a:r>
            <a:r>
              <a:rPr lang="en-US" sz="5000" dirty="0">
                <a:solidFill>
                  <a:srgbClr val="C00000"/>
                </a:solidFill>
                <a:latin typeface="Montserrat Classic" panose="020B0604020202020204" charset="0"/>
                <a:cs typeface="Montserrat Classic" panose="020B0604020202020204" charset="0"/>
              </a:rPr>
              <a:t>Publishers</a:t>
            </a:r>
            <a:r>
              <a:rPr lang="en-US" sz="5000" dirty="0">
                <a:latin typeface="Montserrat Classic" panose="020B0604020202020204" charset="0"/>
                <a:cs typeface="Montserrat Classic" panose="020B0604020202020204" charset="0"/>
              </a:rPr>
              <a:t> Network</a:t>
            </a:r>
            <a:endParaRPr lang="en-US" sz="5000" dirty="0">
              <a:solidFill>
                <a:srgbClr val="C00000"/>
              </a:solidFill>
              <a:latin typeface="Montserrat Classic" panose="020B0604020202020204" charset="0"/>
              <a:cs typeface="Montserrat Classic" panose="020B0604020202020204" charset="0"/>
            </a:endParaRPr>
          </a:p>
        </p:txBody>
      </p:sp>
      <p:sp>
        <p:nvSpPr>
          <p:cNvPr id="9" name="AutoShape 4">
            <a:extLst>
              <a:ext uri="{FF2B5EF4-FFF2-40B4-BE49-F238E27FC236}">
                <a16:creationId xmlns:a16="http://schemas.microsoft.com/office/drawing/2014/main" id="{3877A93A-C1ED-6BF6-F51C-3081D3E11633}"/>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pic>
        <p:nvPicPr>
          <p:cNvPr id="10" name="Picture 9" descr="Logo, company name&#10;&#10;Description automatically generated">
            <a:extLst>
              <a:ext uri="{FF2B5EF4-FFF2-40B4-BE49-F238E27FC236}">
                <a16:creationId xmlns:a16="http://schemas.microsoft.com/office/drawing/2014/main" id="{842559B8-1790-416A-7169-85DFC91A75D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15630" r="13395"/>
          <a:stretch/>
        </p:blipFill>
        <p:spPr>
          <a:xfrm>
            <a:off x="9326963" y="7688224"/>
            <a:ext cx="1982514" cy="783517"/>
          </a:xfrm>
          <a:prstGeom prst="rect">
            <a:avLst/>
          </a:prstGeom>
        </p:spPr>
      </p:pic>
      <p:graphicFrame>
        <p:nvGraphicFramePr>
          <p:cNvPr id="13" name="Table 5">
            <a:extLst>
              <a:ext uri="{FF2B5EF4-FFF2-40B4-BE49-F238E27FC236}">
                <a16:creationId xmlns:a16="http://schemas.microsoft.com/office/drawing/2014/main" id="{D3FC2AD1-ABBF-DF5E-071F-B6AB38F8AC51}"/>
              </a:ext>
            </a:extLst>
          </p:cNvPr>
          <p:cNvGraphicFramePr>
            <a:graphicFrameLocks noGrp="1"/>
          </p:cNvGraphicFramePr>
          <p:nvPr>
            <p:extLst>
              <p:ext uri="{D42A27DB-BD31-4B8C-83A1-F6EECF244321}">
                <p14:modId xmlns:p14="http://schemas.microsoft.com/office/powerpoint/2010/main" val="1549269316"/>
              </p:ext>
            </p:extLst>
          </p:nvPr>
        </p:nvGraphicFramePr>
        <p:xfrm>
          <a:off x="570637" y="1500164"/>
          <a:ext cx="17146727" cy="8139136"/>
        </p:xfrm>
        <a:graphic>
          <a:graphicData uri="http://schemas.openxmlformats.org/drawingml/2006/table">
            <a:tbl>
              <a:tblPr firstRow="1" bandRow="1">
                <a:tableStyleId>{5C22544A-7EE6-4342-B048-85BDC9FD1C3A}</a:tableStyleId>
              </a:tblPr>
              <a:tblGrid>
                <a:gridCol w="8573363">
                  <a:extLst>
                    <a:ext uri="{9D8B030D-6E8A-4147-A177-3AD203B41FA5}">
                      <a16:colId xmlns:a16="http://schemas.microsoft.com/office/drawing/2014/main" val="3706295617"/>
                    </a:ext>
                  </a:extLst>
                </a:gridCol>
                <a:gridCol w="8573364">
                  <a:extLst>
                    <a:ext uri="{9D8B030D-6E8A-4147-A177-3AD203B41FA5}">
                      <a16:colId xmlns:a16="http://schemas.microsoft.com/office/drawing/2014/main" val="2703557077"/>
                    </a:ext>
                  </a:extLst>
                </a:gridCol>
              </a:tblGrid>
              <a:tr h="1075648">
                <a:tc>
                  <a:txBody>
                    <a:bodyPr/>
                    <a:lstStyle/>
                    <a:p>
                      <a:endParaRPr lang="en-IN" dirty="0">
                        <a:latin typeface="Poppins" panose="00000500000000000000" pitchFamily="2" charset="0"/>
                        <a:cs typeface="Poppins"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271FF"/>
                    </a:solidFill>
                  </a:tcPr>
                </a:tc>
                <a:tc>
                  <a:txBody>
                    <a:bodyPr/>
                    <a:lstStyle/>
                    <a:p>
                      <a:endParaRPr lang="en-IN">
                        <a:latin typeface="Poppins" panose="00000500000000000000" pitchFamily="2" charset="0"/>
                        <a:cs typeface="Poppins"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271FF"/>
                    </a:solidFill>
                  </a:tcPr>
                </a:tc>
                <a:extLst>
                  <a:ext uri="{0D108BD9-81ED-4DB2-BD59-A6C34878D82A}">
                    <a16:rowId xmlns:a16="http://schemas.microsoft.com/office/drawing/2014/main" val="2451172709"/>
                  </a:ext>
                </a:extLst>
              </a:tr>
              <a:tr h="7063488">
                <a:tc>
                  <a:txBody>
                    <a:bodyPr/>
                    <a:lstStyle/>
                    <a:p>
                      <a:endParaRPr lang="en-IN">
                        <a:latin typeface="Poppins" panose="00000500000000000000" pitchFamily="2" charset="0"/>
                        <a:cs typeface="Poppins"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IN" dirty="0">
                        <a:latin typeface="Poppins" panose="00000500000000000000" pitchFamily="2" charset="0"/>
                        <a:cs typeface="Poppins"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4249864"/>
                  </a:ext>
                </a:extLst>
              </a:tr>
            </a:tbl>
          </a:graphicData>
        </a:graphic>
      </p:graphicFrame>
      <p:pic>
        <p:nvPicPr>
          <p:cNvPr id="16" name="Google Shape;342;p22">
            <a:hlinkClick r:id="rId7"/>
            <a:extLst>
              <a:ext uri="{FF2B5EF4-FFF2-40B4-BE49-F238E27FC236}">
                <a16:creationId xmlns:a16="http://schemas.microsoft.com/office/drawing/2014/main" id="{7F2CC76B-9457-9215-834F-8A20ECAC3527}"/>
              </a:ext>
            </a:extLst>
          </p:cNvPr>
          <p:cNvPicPr preferRelativeResize="0"/>
          <p:nvPr/>
        </p:nvPicPr>
        <p:blipFill>
          <a:blip r:embed="rId8">
            <a:alphaModFix/>
          </a:blip>
          <a:stretch>
            <a:fillRect/>
          </a:stretch>
        </p:blipFill>
        <p:spPr>
          <a:xfrm>
            <a:off x="6521055" y="6738501"/>
            <a:ext cx="2314871" cy="813824"/>
          </a:xfrm>
          <a:prstGeom prst="rect">
            <a:avLst/>
          </a:prstGeom>
          <a:noFill/>
          <a:ln>
            <a:noFill/>
          </a:ln>
        </p:spPr>
      </p:pic>
      <p:sp>
        <p:nvSpPr>
          <p:cNvPr id="24" name="TextBox 23">
            <a:extLst>
              <a:ext uri="{FF2B5EF4-FFF2-40B4-BE49-F238E27FC236}">
                <a16:creationId xmlns:a16="http://schemas.microsoft.com/office/drawing/2014/main" id="{B38899B4-70D6-01DD-9B8E-2C88AF3B474B}"/>
              </a:ext>
            </a:extLst>
          </p:cNvPr>
          <p:cNvSpPr txBox="1"/>
          <p:nvPr/>
        </p:nvSpPr>
        <p:spPr>
          <a:xfrm>
            <a:off x="1534016" y="1638300"/>
            <a:ext cx="6345960" cy="769441"/>
          </a:xfrm>
          <a:prstGeom prst="rect">
            <a:avLst/>
          </a:prstGeom>
        </p:spPr>
        <p:txBody>
          <a:bodyPr wrap="square">
            <a:spAutoFit/>
          </a:bodyPr>
          <a:lstStyle/>
          <a:p>
            <a:pPr algn="ctr"/>
            <a:r>
              <a:rPr lang="en-US" sz="2400" b="1">
                <a:solidFill>
                  <a:schemeClr val="bg1"/>
                </a:solidFill>
                <a:latin typeface="Poppins" panose="00000500000000000000" pitchFamily="2" charset="0"/>
                <a:cs typeface="Poppins" panose="00000500000000000000" pitchFamily="2" charset="0"/>
              </a:rPr>
              <a:t>South Asian</a:t>
            </a:r>
          </a:p>
          <a:p>
            <a:pPr algn="ctr"/>
            <a:r>
              <a:rPr lang="en-US" sz="2000">
                <a:solidFill>
                  <a:schemeClr val="bg1"/>
                </a:solidFill>
                <a:latin typeface="Poppins" panose="00000500000000000000" pitchFamily="2" charset="0"/>
                <a:cs typeface="Poppins" panose="00000500000000000000" pitchFamily="2" charset="0"/>
              </a:rPr>
              <a:t>(India, Pakistan, Bangladesh, Nepal, Shri Lanka)</a:t>
            </a:r>
          </a:p>
        </p:txBody>
      </p:sp>
      <p:pic>
        <p:nvPicPr>
          <p:cNvPr id="38" name="Google Shape;367;p22" descr="Logo&#10;&#10;Description automatically generated">
            <a:hlinkClick r:id="rId9"/>
            <a:extLst>
              <a:ext uri="{FF2B5EF4-FFF2-40B4-BE49-F238E27FC236}">
                <a16:creationId xmlns:a16="http://schemas.microsoft.com/office/drawing/2014/main" id="{12C5C295-31C8-D1DB-3446-364BE1E6084E}"/>
              </a:ext>
            </a:extLst>
          </p:cNvPr>
          <p:cNvPicPr preferRelativeResize="0"/>
          <p:nvPr/>
        </p:nvPicPr>
        <p:blipFill rotWithShape="1">
          <a:blip r:embed="rId10">
            <a:alphaModFix/>
          </a:blip>
          <a:srcRect/>
          <a:stretch/>
        </p:blipFill>
        <p:spPr>
          <a:xfrm>
            <a:off x="960878" y="5540919"/>
            <a:ext cx="2365649" cy="380448"/>
          </a:xfrm>
          <a:prstGeom prst="rect">
            <a:avLst/>
          </a:prstGeom>
          <a:noFill/>
          <a:ln>
            <a:noFill/>
          </a:ln>
        </p:spPr>
      </p:pic>
      <p:pic>
        <p:nvPicPr>
          <p:cNvPr id="39" name="Google Shape;340;p22" descr="Logo&#10;&#10;Description automatically generated with low confidence">
            <a:hlinkClick r:id="rId11"/>
            <a:extLst>
              <a:ext uri="{FF2B5EF4-FFF2-40B4-BE49-F238E27FC236}">
                <a16:creationId xmlns:a16="http://schemas.microsoft.com/office/drawing/2014/main" id="{D06FABD1-1F03-6CF2-F3A3-187D9E87D3C1}"/>
              </a:ext>
            </a:extLst>
          </p:cNvPr>
          <p:cNvPicPr preferRelativeResize="0"/>
          <p:nvPr/>
        </p:nvPicPr>
        <p:blipFill rotWithShape="1">
          <a:blip r:embed="rId12">
            <a:alphaModFix/>
          </a:blip>
          <a:srcRect/>
          <a:stretch/>
        </p:blipFill>
        <p:spPr>
          <a:xfrm>
            <a:off x="1075956" y="3547472"/>
            <a:ext cx="2135492" cy="502442"/>
          </a:xfrm>
          <a:prstGeom prst="rect">
            <a:avLst/>
          </a:prstGeom>
          <a:noFill/>
          <a:ln>
            <a:noFill/>
          </a:ln>
        </p:spPr>
      </p:pic>
      <p:pic>
        <p:nvPicPr>
          <p:cNvPr id="40" name="Google Shape;341;p22">
            <a:hlinkClick r:id="rId13"/>
            <a:extLst>
              <a:ext uri="{FF2B5EF4-FFF2-40B4-BE49-F238E27FC236}">
                <a16:creationId xmlns:a16="http://schemas.microsoft.com/office/drawing/2014/main" id="{9F1E9A8D-0B52-52C0-9E9C-08DBB8F9A404}"/>
              </a:ext>
            </a:extLst>
          </p:cNvPr>
          <p:cNvPicPr preferRelativeResize="0"/>
          <p:nvPr/>
        </p:nvPicPr>
        <p:blipFill>
          <a:blip r:embed="rId14">
            <a:alphaModFix/>
          </a:blip>
          <a:stretch>
            <a:fillRect/>
          </a:stretch>
        </p:blipFill>
        <p:spPr>
          <a:xfrm>
            <a:off x="4970322" y="7995854"/>
            <a:ext cx="1491169" cy="556996"/>
          </a:xfrm>
          <a:prstGeom prst="rect">
            <a:avLst/>
          </a:prstGeom>
          <a:noFill/>
          <a:ln>
            <a:noFill/>
          </a:ln>
        </p:spPr>
      </p:pic>
      <p:pic>
        <p:nvPicPr>
          <p:cNvPr id="51" name="Google Shape;343;p22">
            <a:hlinkClick r:id="rId15"/>
            <a:extLst>
              <a:ext uri="{FF2B5EF4-FFF2-40B4-BE49-F238E27FC236}">
                <a16:creationId xmlns:a16="http://schemas.microsoft.com/office/drawing/2014/main" id="{15A599CD-6573-7B47-663A-917AC2DD48BC}"/>
              </a:ext>
            </a:extLst>
          </p:cNvPr>
          <p:cNvPicPr preferRelativeResize="0"/>
          <p:nvPr/>
        </p:nvPicPr>
        <p:blipFill>
          <a:blip r:embed="rId16">
            <a:alphaModFix/>
          </a:blip>
          <a:stretch>
            <a:fillRect/>
          </a:stretch>
        </p:blipFill>
        <p:spPr>
          <a:xfrm>
            <a:off x="947846" y="2934659"/>
            <a:ext cx="2287069" cy="306040"/>
          </a:xfrm>
          <a:prstGeom prst="rect">
            <a:avLst/>
          </a:prstGeom>
          <a:noFill/>
          <a:ln>
            <a:noFill/>
          </a:ln>
        </p:spPr>
      </p:pic>
      <p:pic>
        <p:nvPicPr>
          <p:cNvPr id="53" name="Google Shape;345;p22" descr="Logo&#10;&#10;Description automatically generated">
            <a:hlinkClick r:id="rId17"/>
            <a:extLst>
              <a:ext uri="{FF2B5EF4-FFF2-40B4-BE49-F238E27FC236}">
                <a16:creationId xmlns:a16="http://schemas.microsoft.com/office/drawing/2014/main" id="{EE2A2A37-9C48-8AD8-6C29-0EC351DC1827}"/>
              </a:ext>
            </a:extLst>
          </p:cNvPr>
          <p:cNvPicPr preferRelativeResize="0"/>
          <p:nvPr/>
        </p:nvPicPr>
        <p:blipFill rotWithShape="1">
          <a:blip r:embed="rId18">
            <a:alphaModFix/>
          </a:blip>
          <a:srcRect/>
          <a:stretch/>
        </p:blipFill>
        <p:spPr>
          <a:xfrm>
            <a:off x="3612532" y="3601861"/>
            <a:ext cx="1866358" cy="462876"/>
          </a:xfrm>
          <a:prstGeom prst="rect">
            <a:avLst/>
          </a:prstGeom>
          <a:noFill/>
          <a:ln>
            <a:noFill/>
          </a:ln>
        </p:spPr>
      </p:pic>
      <p:pic>
        <p:nvPicPr>
          <p:cNvPr id="63" name="Google Shape;347;p22" descr="A picture containing text, clipart&#10;&#10;Description automatically generated">
            <a:hlinkClick r:id="rId19"/>
            <a:extLst>
              <a:ext uri="{FF2B5EF4-FFF2-40B4-BE49-F238E27FC236}">
                <a16:creationId xmlns:a16="http://schemas.microsoft.com/office/drawing/2014/main" id="{3E029DEE-7EA4-2CF6-9E9E-8E406CC2B1F1}"/>
              </a:ext>
            </a:extLst>
          </p:cNvPr>
          <p:cNvPicPr preferRelativeResize="0"/>
          <p:nvPr/>
        </p:nvPicPr>
        <p:blipFill rotWithShape="1">
          <a:blip r:embed="rId20">
            <a:alphaModFix/>
          </a:blip>
          <a:srcRect/>
          <a:stretch/>
        </p:blipFill>
        <p:spPr>
          <a:xfrm>
            <a:off x="5763946" y="3484301"/>
            <a:ext cx="1809797" cy="551366"/>
          </a:xfrm>
          <a:prstGeom prst="rect">
            <a:avLst/>
          </a:prstGeom>
          <a:noFill/>
          <a:ln>
            <a:noFill/>
          </a:ln>
        </p:spPr>
      </p:pic>
      <p:pic>
        <p:nvPicPr>
          <p:cNvPr id="66" name="Google Shape;337;p22">
            <a:hlinkClick r:id="rId21"/>
            <a:extLst>
              <a:ext uri="{FF2B5EF4-FFF2-40B4-BE49-F238E27FC236}">
                <a16:creationId xmlns:a16="http://schemas.microsoft.com/office/drawing/2014/main" id="{78A72B16-9D5E-60FF-BA64-1660E9439A24}"/>
              </a:ext>
            </a:extLst>
          </p:cNvPr>
          <p:cNvPicPr preferRelativeResize="0"/>
          <p:nvPr/>
        </p:nvPicPr>
        <p:blipFill>
          <a:blip r:embed="rId22">
            <a:alphaModFix/>
          </a:blip>
          <a:stretch>
            <a:fillRect/>
          </a:stretch>
        </p:blipFill>
        <p:spPr>
          <a:xfrm>
            <a:off x="3066159" y="6800013"/>
            <a:ext cx="725529" cy="690799"/>
          </a:xfrm>
          <a:prstGeom prst="rect">
            <a:avLst/>
          </a:prstGeom>
          <a:noFill/>
          <a:ln>
            <a:noFill/>
          </a:ln>
        </p:spPr>
      </p:pic>
      <p:pic>
        <p:nvPicPr>
          <p:cNvPr id="69" name="Google Shape;352;p22">
            <a:hlinkClick r:id="rId23"/>
            <a:extLst>
              <a:ext uri="{FF2B5EF4-FFF2-40B4-BE49-F238E27FC236}">
                <a16:creationId xmlns:a16="http://schemas.microsoft.com/office/drawing/2014/main" id="{3B313078-95E8-AE2D-C0F1-DC0C9C7F7052}"/>
              </a:ext>
            </a:extLst>
          </p:cNvPr>
          <p:cNvPicPr preferRelativeResize="0"/>
          <p:nvPr/>
        </p:nvPicPr>
        <p:blipFill>
          <a:blip r:embed="rId24">
            <a:alphaModFix/>
          </a:blip>
          <a:stretch>
            <a:fillRect/>
          </a:stretch>
        </p:blipFill>
        <p:spPr>
          <a:xfrm>
            <a:off x="7936199" y="3492583"/>
            <a:ext cx="829806" cy="791267"/>
          </a:xfrm>
          <a:prstGeom prst="rect">
            <a:avLst/>
          </a:prstGeom>
          <a:noFill/>
          <a:ln>
            <a:noFill/>
          </a:ln>
        </p:spPr>
      </p:pic>
      <p:grpSp>
        <p:nvGrpSpPr>
          <p:cNvPr id="76" name="Group 75">
            <a:extLst>
              <a:ext uri="{FF2B5EF4-FFF2-40B4-BE49-F238E27FC236}">
                <a16:creationId xmlns:a16="http://schemas.microsoft.com/office/drawing/2014/main" id="{4F0A1FE4-6334-6685-3040-CD7E646A29EA}"/>
              </a:ext>
            </a:extLst>
          </p:cNvPr>
          <p:cNvGrpSpPr/>
          <p:nvPr/>
        </p:nvGrpSpPr>
        <p:grpSpPr>
          <a:xfrm>
            <a:off x="5903481" y="4340143"/>
            <a:ext cx="1685353" cy="1160038"/>
            <a:chOff x="5940014" y="4975481"/>
            <a:chExt cx="1685353" cy="1160038"/>
          </a:xfrm>
        </p:grpSpPr>
        <p:pic>
          <p:nvPicPr>
            <p:cNvPr id="78" name="Google Shape;336;p22" descr="Logo&#10;&#10;Description automatically generated">
              <a:hlinkClick r:id="rId25"/>
              <a:extLst>
                <a:ext uri="{FF2B5EF4-FFF2-40B4-BE49-F238E27FC236}">
                  <a16:creationId xmlns:a16="http://schemas.microsoft.com/office/drawing/2014/main" id="{8A992DAF-587D-2CB0-A0DF-58852CE86ED0}"/>
                </a:ext>
              </a:extLst>
            </p:cNvPr>
            <p:cNvPicPr preferRelativeResize="0"/>
            <p:nvPr/>
          </p:nvPicPr>
          <p:blipFill rotWithShape="1">
            <a:blip r:embed="rId26">
              <a:alphaModFix/>
            </a:blip>
            <a:srcRect/>
            <a:stretch/>
          </p:blipFill>
          <p:spPr>
            <a:xfrm>
              <a:off x="5940014" y="4975481"/>
              <a:ext cx="1685353" cy="773425"/>
            </a:xfrm>
            <a:prstGeom prst="rect">
              <a:avLst/>
            </a:prstGeom>
            <a:noFill/>
            <a:ln>
              <a:noFill/>
            </a:ln>
          </p:spPr>
        </p:pic>
        <p:sp>
          <p:nvSpPr>
            <p:cNvPr id="79" name="Google Shape;382;p22">
              <a:extLst>
                <a:ext uri="{FF2B5EF4-FFF2-40B4-BE49-F238E27FC236}">
                  <a16:creationId xmlns:a16="http://schemas.microsoft.com/office/drawing/2014/main" id="{2130B79F-C067-4913-8C7E-D7901DE00A66}"/>
                </a:ext>
              </a:extLst>
            </p:cNvPr>
            <p:cNvSpPr txBox="1"/>
            <p:nvPr/>
          </p:nvSpPr>
          <p:spPr>
            <a:xfrm>
              <a:off x="6166506" y="5873949"/>
              <a:ext cx="1232368"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N" sz="1100" err="1">
                  <a:solidFill>
                    <a:schemeClr val="dk1"/>
                  </a:solidFill>
                  <a:latin typeface="Poppins" panose="00000500000000000000" pitchFamily="2" charset="0"/>
                  <a:ea typeface="Roboto"/>
                  <a:cs typeface="Poppins" panose="00000500000000000000" pitchFamily="2" charset="0"/>
                  <a:sym typeface="Roboto"/>
                </a:rPr>
                <a:t>Dainik</a:t>
              </a:r>
              <a:r>
                <a:rPr lang="en-IN" sz="1100">
                  <a:solidFill>
                    <a:schemeClr val="dk1"/>
                  </a:solidFill>
                  <a:latin typeface="Poppins" panose="00000500000000000000" pitchFamily="2" charset="0"/>
                  <a:ea typeface="Roboto"/>
                  <a:cs typeface="Poppins" panose="00000500000000000000" pitchFamily="2" charset="0"/>
                  <a:sym typeface="Roboto"/>
                </a:rPr>
                <a:t> Bhaskar</a:t>
              </a:r>
              <a:endParaRPr sz="1100">
                <a:solidFill>
                  <a:schemeClr val="dk1"/>
                </a:solidFill>
                <a:latin typeface="Poppins" panose="00000500000000000000" pitchFamily="2" charset="0"/>
                <a:cs typeface="Poppins" panose="00000500000000000000" pitchFamily="2" charset="0"/>
              </a:endParaRPr>
            </a:p>
          </p:txBody>
        </p:sp>
      </p:grpSp>
      <p:pic>
        <p:nvPicPr>
          <p:cNvPr id="87" name="Picture 86">
            <a:extLst>
              <a:ext uri="{FF2B5EF4-FFF2-40B4-BE49-F238E27FC236}">
                <a16:creationId xmlns:a16="http://schemas.microsoft.com/office/drawing/2014/main" id="{CD8C7568-7AE0-8699-636F-AD1910883310}"/>
              </a:ext>
            </a:extLst>
          </p:cNvPr>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6274046" y="2975535"/>
            <a:ext cx="2471268" cy="244233"/>
          </a:xfrm>
          <a:prstGeom prst="rect">
            <a:avLst/>
          </a:prstGeom>
        </p:spPr>
      </p:pic>
      <p:pic>
        <p:nvPicPr>
          <p:cNvPr id="89" name="Google Shape;353;p22" descr="Icon&#10;&#10;Description automatically generated">
            <a:hlinkClick r:id="rId28"/>
            <a:extLst>
              <a:ext uri="{FF2B5EF4-FFF2-40B4-BE49-F238E27FC236}">
                <a16:creationId xmlns:a16="http://schemas.microsoft.com/office/drawing/2014/main" id="{6C88AF32-30C3-69E9-4CA0-099C85EB35D4}"/>
              </a:ext>
            </a:extLst>
          </p:cNvPr>
          <p:cNvPicPr preferRelativeResize="0"/>
          <p:nvPr/>
        </p:nvPicPr>
        <p:blipFill rotWithShape="1">
          <a:blip r:embed="rId29">
            <a:alphaModFix/>
          </a:blip>
          <a:srcRect/>
          <a:stretch/>
        </p:blipFill>
        <p:spPr>
          <a:xfrm>
            <a:off x="4096607" y="6762645"/>
            <a:ext cx="791254" cy="791255"/>
          </a:xfrm>
          <a:prstGeom prst="rect">
            <a:avLst/>
          </a:prstGeom>
          <a:noFill/>
          <a:ln>
            <a:noFill/>
          </a:ln>
        </p:spPr>
      </p:pic>
      <p:grpSp>
        <p:nvGrpSpPr>
          <p:cNvPr id="90" name="Group 89">
            <a:extLst>
              <a:ext uri="{FF2B5EF4-FFF2-40B4-BE49-F238E27FC236}">
                <a16:creationId xmlns:a16="http://schemas.microsoft.com/office/drawing/2014/main" id="{9D1698C4-225B-359A-16C0-50BB2F637AF3}"/>
              </a:ext>
            </a:extLst>
          </p:cNvPr>
          <p:cNvGrpSpPr/>
          <p:nvPr/>
        </p:nvGrpSpPr>
        <p:grpSpPr>
          <a:xfrm>
            <a:off x="7734649" y="4491866"/>
            <a:ext cx="1131950" cy="1124436"/>
            <a:chOff x="923393" y="5853849"/>
            <a:chExt cx="1131950" cy="1124436"/>
          </a:xfrm>
        </p:grpSpPr>
        <p:pic>
          <p:nvPicPr>
            <p:cNvPr id="91" name="Google Shape;349;p22">
              <a:hlinkClick r:id="rId30"/>
              <a:extLst>
                <a:ext uri="{FF2B5EF4-FFF2-40B4-BE49-F238E27FC236}">
                  <a16:creationId xmlns:a16="http://schemas.microsoft.com/office/drawing/2014/main" id="{6F7650B1-F21A-37D0-24A2-FB34AFCFDE25}"/>
                </a:ext>
              </a:extLst>
            </p:cNvPr>
            <p:cNvPicPr preferRelativeResize="0"/>
            <p:nvPr/>
          </p:nvPicPr>
          <p:blipFill>
            <a:blip r:embed="rId31">
              <a:alphaModFix/>
            </a:blip>
            <a:stretch>
              <a:fillRect/>
            </a:stretch>
          </p:blipFill>
          <p:spPr>
            <a:xfrm>
              <a:off x="1106889" y="5853849"/>
              <a:ext cx="764957" cy="764957"/>
            </a:xfrm>
            <a:prstGeom prst="rect">
              <a:avLst/>
            </a:prstGeom>
            <a:noFill/>
            <a:ln>
              <a:noFill/>
            </a:ln>
          </p:spPr>
        </p:pic>
        <p:sp>
          <p:nvSpPr>
            <p:cNvPr id="92" name="Google Shape;382;p22">
              <a:extLst>
                <a:ext uri="{FF2B5EF4-FFF2-40B4-BE49-F238E27FC236}">
                  <a16:creationId xmlns:a16="http://schemas.microsoft.com/office/drawing/2014/main" id="{018E8A26-8497-CCC6-584E-D1AE97296A26}"/>
                </a:ext>
              </a:extLst>
            </p:cNvPr>
            <p:cNvSpPr txBox="1"/>
            <p:nvPr/>
          </p:nvSpPr>
          <p:spPr>
            <a:xfrm>
              <a:off x="923393" y="6716715"/>
              <a:ext cx="1131950"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N" sz="1100">
                  <a:solidFill>
                    <a:schemeClr val="dk1"/>
                  </a:solidFill>
                  <a:latin typeface="Poppins" panose="00000500000000000000" pitchFamily="2" charset="0"/>
                  <a:ea typeface="Roboto"/>
                  <a:cs typeface="Poppins" panose="00000500000000000000" pitchFamily="2" charset="0"/>
                  <a:sym typeface="Roboto"/>
                </a:rPr>
                <a:t>Punjab </a:t>
              </a:r>
              <a:r>
                <a:rPr lang="en-IN" sz="1100" err="1">
                  <a:solidFill>
                    <a:schemeClr val="dk1"/>
                  </a:solidFill>
                  <a:latin typeface="Poppins" panose="00000500000000000000" pitchFamily="2" charset="0"/>
                  <a:ea typeface="Roboto"/>
                  <a:cs typeface="Poppins" panose="00000500000000000000" pitchFamily="2" charset="0"/>
                  <a:sym typeface="Roboto"/>
                </a:rPr>
                <a:t>Kesari</a:t>
              </a:r>
              <a:endParaRPr sz="1100">
                <a:solidFill>
                  <a:schemeClr val="dk1"/>
                </a:solidFill>
                <a:latin typeface="Poppins" panose="00000500000000000000" pitchFamily="2" charset="0"/>
                <a:cs typeface="Poppins" panose="00000500000000000000" pitchFamily="2" charset="0"/>
              </a:endParaRPr>
            </a:p>
          </p:txBody>
        </p:sp>
      </p:grpSp>
      <p:pic>
        <p:nvPicPr>
          <p:cNvPr id="93" name="Google Shape;346;p22">
            <a:hlinkClick r:id="rId32"/>
            <a:extLst>
              <a:ext uri="{FF2B5EF4-FFF2-40B4-BE49-F238E27FC236}">
                <a16:creationId xmlns:a16="http://schemas.microsoft.com/office/drawing/2014/main" id="{E4559674-82C9-8590-8A45-191D724C33CF}"/>
              </a:ext>
            </a:extLst>
          </p:cNvPr>
          <p:cNvPicPr preferRelativeResize="0"/>
          <p:nvPr/>
        </p:nvPicPr>
        <p:blipFill>
          <a:blip r:embed="rId33">
            <a:alphaModFix/>
          </a:blip>
          <a:stretch>
            <a:fillRect/>
          </a:stretch>
        </p:blipFill>
        <p:spPr>
          <a:xfrm>
            <a:off x="3884804" y="9063331"/>
            <a:ext cx="2896187" cy="344757"/>
          </a:xfrm>
          <a:prstGeom prst="rect">
            <a:avLst/>
          </a:prstGeom>
          <a:noFill/>
          <a:ln>
            <a:noFill/>
          </a:ln>
        </p:spPr>
      </p:pic>
      <p:pic>
        <p:nvPicPr>
          <p:cNvPr id="94" name="Google Shape;335;p22">
            <a:hlinkClick r:id="rId34"/>
            <a:extLst>
              <a:ext uri="{FF2B5EF4-FFF2-40B4-BE49-F238E27FC236}">
                <a16:creationId xmlns:a16="http://schemas.microsoft.com/office/drawing/2014/main" id="{F63817BD-545D-88B8-EC03-6B01BD55B2C2}"/>
              </a:ext>
            </a:extLst>
          </p:cNvPr>
          <p:cNvPicPr preferRelativeResize="0"/>
          <p:nvPr/>
        </p:nvPicPr>
        <p:blipFill>
          <a:blip r:embed="rId35">
            <a:alphaModFix/>
          </a:blip>
          <a:stretch>
            <a:fillRect/>
          </a:stretch>
        </p:blipFill>
        <p:spPr>
          <a:xfrm>
            <a:off x="844977" y="9019247"/>
            <a:ext cx="2597450" cy="432924"/>
          </a:xfrm>
          <a:prstGeom prst="rect">
            <a:avLst/>
          </a:prstGeom>
          <a:noFill/>
          <a:ln>
            <a:noFill/>
          </a:ln>
        </p:spPr>
      </p:pic>
      <p:pic>
        <p:nvPicPr>
          <p:cNvPr id="95" name="Google Shape;339;p22" descr="Logo, company name&#10;&#10;Description automatically generated">
            <a:hlinkClick r:id="rId36"/>
            <a:extLst>
              <a:ext uri="{FF2B5EF4-FFF2-40B4-BE49-F238E27FC236}">
                <a16:creationId xmlns:a16="http://schemas.microsoft.com/office/drawing/2014/main" id="{A5BDCF90-A8F9-69E7-8BD7-D02D96CF888C}"/>
              </a:ext>
            </a:extLst>
          </p:cNvPr>
          <p:cNvPicPr preferRelativeResize="0"/>
          <p:nvPr/>
        </p:nvPicPr>
        <p:blipFill rotWithShape="1">
          <a:blip r:embed="rId37">
            <a:alphaModFix/>
          </a:blip>
          <a:srcRect/>
          <a:stretch/>
        </p:blipFill>
        <p:spPr>
          <a:xfrm>
            <a:off x="3689170" y="5739332"/>
            <a:ext cx="2597106" cy="561912"/>
          </a:xfrm>
          <a:prstGeom prst="rect">
            <a:avLst/>
          </a:prstGeom>
          <a:noFill/>
          <a:ln>
            <a:noFill/>
          </a:ln>
        </p:spPr>
      </p:pic>
      <p:pic>
        <p:nvPicPr>
          <p:cNvPr id="96" name="Google Shape;351;p22" descr="Logo&#10;&#10;Description automatically generated with medium confidence">
            <a:hlinkClick r:id="rId38"/>
            <a:extLst>
              <a:ext uri="{FF2B5EF4-FFF2-40B4-BE49-F238E27FC236}">
                <a16:creationId xmlns:a16="http://schemas.microsoft.com/office/drawing/2014/main" id="{87702764-A8BB-A7C4-4C0D-A48B7A1EF467}"/>
              </a:ext>
            </a:extLst>
          </p:cNvPr>
          <p:cNvPicPr preferRelativeResize="0"/>
          <p:nvPr/>
        </p:nvPicPr>
        <p:blipFill rotWithShape="1">
          <a:blip r:embed="rId39">
            <a:alphaModFix/>
          </a:blip>
          <a:srcRect/>
          <a:stretch/>
        </p:blipFill>
        <p:spPr>
          <a:xfrm>
            <a:off x="3596261" y="2628900"/>
            <a:ext cx="2341127" cy="809031"/>
          </a:xfrm>
          <a:prstGeom prst="rect">
            <a:avLst/>
          </a:prstGeom>
          <a:noFill/>
          <a:ln>
            <a:noFill/>
          </a:ln>
        </p:spPr>
      </p:pic>
      <p:grpSp>
        <p:nvGrpSpPr>
          <p:cNvPr id="97" name="Group 96">
            <a:extLst>
              <a:ext uri="{FF2B5EF4-FFF2-40B4-BE49-F238E27FC236}">
                <a16:creationId xmlns:a16="http://schemas.microsoft.com/office/drawing/2014/main" id="{2A563D40-BAAF-E583-B50E-9A26C38FE6A1}"/>
              </a:ext>
            </a:extLst>
          </p:cNvPr>
          <p:cNvGrpSpPr/>
          <p:nvPr/>
        </p:nvGrpSpPr>
        <p:grpSpPr>
          <a:xfrm>
            <a:off x="785478" y="7985395"/>
            <a:ext cx="1874036" cy="856026"/>
            <a:chOff x="2714322" y="8097474"/>
            <a:chExt cx="1874036" cy="856026"/>
          </a:xfrm>
        </p:grpSpPr>
        <p:pic>
          <p:nvPicPr>
            <p:cNvPr id="98" name="Google Shape;350;p22">
              <a:hlinkClick r:id="rId40"/>
              <a:extLst>
                <a:ext uri="{FF2B5EF4-FFF2-40B4-BE49-F238E27FC236}">
                  <a16:creationId xmlns:a16="http://schemas.microsoft.com/office/drawing/2014/main" id="{7CD7A90A-FF3F-C443-6F95-169AFFB7CEC2}"/>
                </a:ext>
              </a:extLst>
            </p:cNvPr>
            <p:cNvPicPr preferRelativeResize="0"/>
            <p:nvPr/>
          </p:nvPicPr>
          <p:blipFill>
            <a:blip r:embed="rId41">
              <a:alphaModFix/>
            </a:blip>
            <a:stretch>
              <a:fillRect/>
            </a:stretch>
          </p:blipFill>
          <p:spPr>
            <a:xfrm>
              <a:off x="2832076" y="8097474"/>
              <a:ext cx="1638528" cy="491569"/>
            </a:xfrm>
            <a:prstGeom prst="rect">
              <a:avLst/>
            </a:prstGeom>
            <a:noFill/>
            <a:ln>
              <a:noFill/>
            </a:ln>
          </p:spPr>
        </p:pic>
        <p:sp>
          <p:nvSpPr>
            <p:cNvPr id="99" name="Google Shape;380;p22">
              <a:extLst>
                <a:ext uri="{FF2B5EF4-FFF2-40B4-BE49-F238E27FC236}">
                  <a16:creationId xmlns:a16="http://schemas.microsoft.com/office/drawing/2014/main" id="{672EA14B-61F8-34D7-C656-AC0323A6A610}"/>
                </a:ext>
              </a:extLst>
            </p:cNvPr>
            <p:cNvSpPr txBox="1"/>
            <p:nvPr/>
          </p:nvSpPr>
          <p:spPr>
            <a:xfrm>
              <a:off x="2714322" y="8691930"/>
              <a:ext cx="1874036"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N" sz="1100">
                  <a:solidFill>
                    <a:schemeClr val="dk1"/>
                  </a:solidFill>
                  <a:latin typeface="Poppins" panose="00000500000000000000" pitchFamily="2" charset="0"/>
                  <a:ea typeface="Roboto"/>
                  <a:cs typeface="Poppins" panose="00000500000000000000" pitchFamily="2" charset="0"/>
                  <a:sym typeface="Roboto"/>
                </a:rPr>
                <a:t>Sandesh</a:t>
              </a:r>
              <a:endParaRPr sz="1100">
                <a:solidFill>
                  <a:schemeClr val="dk1"/>
                </a:solidFill>
                <a:latin typeface="Poppins" panose="00000500000000000000" pitchFamily="2" charset="0"/>
                <a:cs typeface="Poppins" panose="00000500000000000000" pitchFamily="2" charset="0"/>
              </a:endParaRPr>
            </a:p>
          </p:txBody>
        </p:sp>
      </p:grpSp>
      <p:grpSp>
        <p:nvGrpSpPr>
          <p:cNvPr id="100" name="Group 99">
            <a:extLst>
              <a:ext uri="{FF2B5EF4-FFF2-40B4-BE49-F238E27FC236}">
                <a16:creationId xmlns:a16="http://schemas.microsoft.com/office/drawing/2014/main" id="{DCD95291-8EA8-34E4-AE53-E42D416B3F3C}"/>
              </a:ext>
            </a:extLst>
          </p:cNvPr>
          <p:cNvGrpSpPr/>
          <p:nvPr/>
        </p:nvGrpSpPr>
        <p:grpSpPr>
          <a:xfrm>
            <a:off x="1075956" y="4533934"/>
            <a:ext cx="2106370" cy="758902"/>
            <a:chOff x="6732830" y="3086100"/>
            <a:chExt cx="2106370" cy="758902"/>
          </a:xfrm>
        </p:grpSpPr>
        <p:pic>
          <p:nvPicPr>
            <p:cNvPr id="101" name="Google Shape;364;p22">
              <a:hlinkClick r:id="rId42"/>
              <a:extLst>
                <a:ext uri="{FF2B5EF4-FFF2-40B4-BE49-F238E27FC236}">
                  <a16:creationId xmlns:a16="http://schemas.microsoft.com/office/drawing/2014/main" id="{6655D6FF-B520-9FE5-E41D-74A1E0F543DC}"/>
                </a:ext>
              </a:extLst>
            </p:cNvPr>
            <p:cNvPicPr preferRelativeResize="0"/>
            <p:nvPr/>
          </p:nvPicPr>
          <p:blipFill>
            <a:blip r:embed="rId43">
              <a:alphaModFix/>
            </a:blip>
            <a:stretch>
              <a:fillRect/>
            </a:stretch>
          </p:blipFill>
          <p:spPr>
            <a:xfrm>
              <a:off x="6732830" y="3086100"/>
              <a:ext cx="2106370" cy="393954"/>
            </a:xfrm>
            <a:prstGeom prst="rect">
              <a:avLst/>
            </a:prstGeom>
            <a:noFill/>
            <a:ln>
              <a:noFill/>
            </a:ln>
          </p:spPr>
        </p:pic>
        <p:sp>
          <p:nvSpPr>
            <p:cNvPr id="102" name="Google Shape;373;p22">
              <a:extLst>
                <a:ext uri="{FF2B5EF4-FFF2-40B4-BE49-F238E27FC236}">
                  <a16:creationId xmlns:a16="http://schemas.microsoft.com/office/drawing/2014/main" id="{71004636-D097-8102-823E-679CC9668F7B}"/>
                </a:ext>
              </a:extLst>
            </p:cNvPr>
            <p:cNvSpPr txBox="1"/>
            <p:nvPr/>
          </p:nvSpPr>
          <p:spPr>
            <a:xfrm>
              <a:off x="6848997" y="3583432"/>
              <a:ext cx="1874036"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N" sz="1100">
                  <a:solidFill>
                    <a:schemeClr val="dk1"/>
                  </a:solidFill>
                  <a:latin typeface="Poppins" panose="00000500000000000000" pitchFamily="2" charset="0"/>
                  <a:ea typeface="Roboto"/>
                  <a:cs typeface="Poppins" panose="00000500000000000000" pitchFamily="2" charset="0"/>
                  <a:sym typeface="Roboto"/>
                </a:rPr>
                <a:t>Bangladesh </a:t>
              </a:r>
              <a:r>
                <a:rPr lang="en-IN" sz="1100" err="1">
                  <a:solidFill>
                    <a:schemeClr val="dk1"/>
                  </a:solidFill>
                  <a:latin typeface="Poppins" panose="00000500000000000000" pitchFamily="2" charset="0"/>
                  <a:ea typeface="Roboto"/>
                  <a:cs typeface="Poppins" panose="00000500000000000000" pitchFamily="2" charset="0"/>
                  <a:sym typeface="Roboto"/>
                </a:rPr>
                <a:t>Pratidin</a:t>
              </a:r>
              <a:endParaRPr sz="1100">
                <a:solidFill>
                  <a:schemeClr val="dk1"/>
                </a:solidFill>
                <a:latin typeface="Poppins" panose="00000500000000000000" pitchFamily="2" charset="0"/>
                <a:cs typeface="Poppins" panose="00000500000000000000" pitchFamily="2" charset="0"/>
              </a:endParaRPr>
            </a:p>
          </p:txBody>
        </p:sp>
      </p:grpSp>
      <p:grpSp>
        <p:nvGrpSpPr>
          <p:cNvPr id="103" name="Group 102">
            <a:extLst>
              <a:ext uri="{FF2B5EF4-FFF2-40B4-BE49-F238E27FC236}">
                <a16:creationId xmlns:a16="http://schemas.microsoft.com/office/drawing/2014/main" id="{6D34F29E-7C72-433C-D128-2B5666C6C776}"/>
              </a:ext>
            </a:extLst>
          </p:cNvPr>
          <p:cNvGrpSpPr/>
          <p:nvPr/>
        </p:nvGrpSpPr>
        <p:grpSpPr>
          <a:xfrm>
            <a:off x="6477643" y="5784521"/>
            <a:ext cx="2205459" cy="851223"/>
            <a:chOff x="12288660" y="8621203"/>
            <a:chExt cx="2205459" cy="851223"/>
          </a:xfrm>
        </p:grpSpPr>
        <p:pic>
          <p:nvPicPr>
            <p:cNvPr id="104" name="Google Shape;365;p22">
              <a:hlinkClick r:id="rId44"/>
              <a:extLst>
                <a:ext uri="{FF2B5EF4-FFF2-40B4-BE49-F238E27FC236}">
                  <a16:creationId xmlns:a16="http://schemas.microsoft.com/office/drawing/2014/main" id="{78B7B352-6672-D57B-F2FE-598B580F5F75}"/>
                </a:ext>
              </a:extLst>
            </p:cNvPr>
            <p:cNvPicPr preferRelativeResize="0"/>
            <p:nvPr/>
          </p:nvPicPr>
          <p:blipFill>
            <a:blip r:embed="rId45">
              <a:alphaModFix/>
            </a:blip>
            <a:stretch>
              <a:fillRect/>
            </a:stretch>
          </p:blipFill>
          <p:spPr>
            <a:xfrm>
              <a:off x="12288660" y="8621203"/>
              <a:ext cx="2205459" cy="471535"/>
            </a:xfrm>
            <a:prstGeom prst="rect">
              <a:avLst/>
            </a:prstGeom>
            <a:noFill/>
            <a:ln>
              <a:noFill/>
            </a:ln>
          </p:spPr>
        </p:pic>
        <p:sp>
          <p:nvSpPr>
            <p:cNvPr id="105" name="Google Shape;377;p22">
              <a:extLst>
                <a:ext uri="{FF2B5EF4-FFF2-40B4-BE49-F238E27FC236}">
                  <a16:creationId xmlns:a16="http://schemas.microsoft.com/office/drawing/2014/main" id="{590DEC02-0D27-A625-18E3-1FD5A9224D52}"/>
                </a:ext>
              </a:extLst>
            </p:cNvPr>
            <p:cNvSpPr txBox="1"/>
            <p:nvPr/>
          </p:nvSpPr>
          <p:spPr>
            <a:xfrm>
              <a:off x="12454371" y="9210856"/>
              <a:ext cx="1874036"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N" sz="1100">
                  <a:solidFill>
                    <a:schemeClr val="dk1"/>
                  </a:solidFill>
                  <a:latin typeface="Poppins" panose="00000500000000000000" pitchFamily="2" charset="0"/>
                  <a:ea typeface="Roboto"/>
                  <a:cs typeface="Poppins" panose="00000500000000000000" pitchFamily="2" charset="0"/>
                  <a:sym typeface="Roboto"/>
                </a:rPr>
                <a:t>Prothom </a:t>
              </a:r>
              <a:r>
                <a:rPr lang="en-IN" sz="1100" err="1">
                  <a:solidFill>
                    <a:schemeClr val="dk1"/>
                  </a:solidFill>
                  <a:latin typeface="Poppins" panose="00000500000000000000" pitchFamily="2" charset="0"/>
                  <a:ea typeface="Roboto"/>
                  <a:cs typeface="Poppins" panose="00000500000000000000" pitchFamily="2" charset="0"/>
                  <a:sym typeface="Roboto"/>
                </a:rPr>
                <a:t>Alo</a:t>
              </a:r>
              <a:endParaRPr sz="1100">
                <a:solidFill>
                  <a:schemeClr val="dk1"/>
                </a:solidFill>
                <a:latin typeface="Poppins" panose="00000500000000000000" pitchFamily="2" charset="0"/>
                <a:cs typeface="Poppins" panose="00000500000000000000" pitchFamily="2" charset="0"/>
              </a:endParaRPr>
            </a:p>
          </p:txBody>
        </p:sp>
      </p:grpSp>
      <p:sp>
        <p:nvSpPr>
          <p:cNvPr id="106" name="TextBox 105">
            <a:extLst>
              <a:ext uri="{FF2B5EF4-FFF2-40B4-BE49-F238E27FC236}">
                <a16:creationId xmlns:a16="http://schemas.microsoft.com/office/drawing/2014/main" id="{2968EFA1-A5ED-BBDC-EF34-E32848B8C7AB}"/>
              </a:ext>
            </a:extLst>
          </p:cNvPr>
          <p:cNvSpPr txBox="1"/>
          <p:nvPr/>
        </p:nvSpPr>
        <p:spPr>
          <a:xfrm>
            <a:off x="9439156" y="1638300"/>
            <a:ext cx="7835590" cy="769441"/>
          </a:xfrm>
          <a:prstGeom prst="rect">
            <a:avLst/>
          </a:prstGeom>
        </p:spPr>
        <p:txBody>
          <a:bodyPr wrap="square">
            <a:spAutoFit/>
          </a:bodyPr>
          <a:lstStyle/>
          <a:p>
            <a:pPr algn="ctr"/>
            <a:r>
              <a:rPr lang="en-US" sz="2400" b="1">
                <a:solidFill>
                  <a:schemeClr val="bg1"/>
                </a:solidFill>
                <a:latin typeface="Poppins" panose="00000500000000000000" pitchFamily="2" charset="0"/>
                <a:cs typeface="Poppins" panose="00000500000000000000" pitchFamily="2" charset="0"/>
              </a:rPr>
              <a:t>Southeast &amp; East Asian</a:t>
            </a:r>
          </a:p>
          <a:p>
            <a:pPr algn="ctr"/>
            <a:r>
              <a:rPr lang="en-US" sz="2000">
                <a:solidFill>
                  <a:schemeClr val="bg1"/>
                </a:solidFill>
                <a:latin typeface="Poppins" panose="00000500000000000000" pitchFamily="2" charset="0"/>
                <a:cs typeface="Poppins" panose="00000500000000000000" pitchFamily="2" charset="0"/>
              </a:rPr>
              <a:t>(China, Japan, Vietnam, Philippines, South Korea, Indonesia )</a:t>
            </a:r>
          </a:p>
        </p:txBody>
      </p:sp>
      <p:grpSp>
        <p:nvGrpSpPr>
          <p:cNvPr id="107" name="Group 106">
            <a:extLst>
              <a:ext uri="{FF2B5EF4-FFF2-40B4-BE49-F238E27FC236}">
                <a16:creationId xmlns:a16="http://schemas.microsoft.com/office/drawing/2014/main" id="{E623843E-9513-3007-40E6-69B5DBB358A7}"/>
              </a:ext>
            </a:extLst>
          </p:cNvPr>
          <p:cNvGrpSpPr/>
          <p:nvPr/>
        </p:nvGrpSpPr>
        <p:grpSpPr>
          <a:xfrm>
            <a:off x="6986342" y="7863736"/>
            <a:ext cx="1912888" cy="846900"/>
            <a:chOff x="15227377" y="5931307"/>
            <a:chExt cx="1912888" cy="846900"/>
          </a:xfrm>
        </p:grpSpPr>
        <p:pic>
          <p:nvPicPr>
            <p:cNvPr id="108" name="Google Shape;368;p22" descr="Logo&#10;&#10;Description automatically generated">
              <a:hlinkClick r:id="rId46"/>
              <a:extLst>
                <a:ext uri="{FF2B5EF4-FFF2-40B4-BE49-F238E27FC236}">
                  <a16:creationId xmlns:a16="http://schemas.microsoft.com/office/drawing/2014/main" id="{90C7237B-E281-29C6-A060-B9C8208D8EF4}"/>
                </a:ext>
              </a:extLst>
            </p:cNvPr>
            <p:cNvPicPr preferRelativeResize="0"/>
            <p:nvPr/>
          </p:nvPicPr>
          <p:blipFill rotWithShape="1">
            <a:blip r:embed="rId47">
              <a:alphaModFix/>
            </a:blip>
            <a:srcRect/>
            <a:stretch/>
          </p:blipFill>
          <p:spPr>
            <a:xfrm>
              <a:off x="15227377" y="5931307"/>
              <a:ext cx="1912888" cy="505781"/>
            </a:xfrm>
            <a:prstGeom prst="rect">
              <a:avLst/>
            </a:prstGeom>
            <a:noFill/>
            <a:ln>
              <a:noFill/>
            </a:ln>
          </p:spPr>
        </p:pic>
        <p:sp>
          <p:nvSpPr>
            <p:cNvPr id="109" name="Google Shape;374;p22">
              <a:extLst>
                <a:ext uri="{FF2B5EF4-FFF2-40B4-BE49-F238E27FC236}">
                  <a16:creationId xmlns:a16="http://schemas.microsoft.com/office/drawing/2014/main" id="{4EEC6BDB-8E0B-202A-0783-F7B2FFC1B51B}"/>
                </a:ext>
              </a:extLst>
            </p:cNvPr>
            <p:cNvSpPr txBox="1"/>
            <p:nvPr/>
          </p:nvSpPr>
          <p:spPr>
            <a:xfrm>
              <a:off x="15704743" y="6516637"/>
              <a:ext cx="958156"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N" sz="1100" err="1">
                  <a:solidFill>
                    <a:schemeClr val="dk1"/>
                  </a:solidFill>
                  <a:latin typeface="Poppins" panose="00000500000000000000" pitchFamily="2" charset="0"/>
                  <a:ea typeface="Roboto"/>
                  <a:cs typeface="Poppins" panose="00000500000000000000" pitchFamily="2" charset="0"/>
                  <a:sym typeface="Roboto"/>
                </a:rPr>
                <a:t>Vikatan</a:t>
              </a:r>
              <a:endParaRPr sz="1100">
                <a:solidFill>
                  <a:schemeClr val="dk1"/>
                </a:solidFill>
                <a:latin typeface="Poppins" panose="00000500000000000000" pitchFamily="2" charset="0"/>
                <a:cs typeface="Poppins" panose="00000500000000000000" pitchFamily="2" charset="0"/>
              </a:endParaRPr>
            </a:p>
          </p:txBody>
        </p:sp>
      </p:grpSp>
      <p:pic>
        <p:nvPicPr>
          <p:cNvPr id="110" name="Google Shape;358;p22">
            <a:hlinkClick r:id="rId48"/>
            <a:extLst>
              <a:ext uri="{FF2B5EF4-FFF2-40B4-BE49-F238E27FC236}">
                <a16:creationId xmlns:a16="http://schemas.microsoft.com/office/drawing/2014/main" id="{301D6CCE-7E3D-BEF2-DCBD-9225947D9E47}"/>
              </a:ext>
            </a:extLst>
          </p:cNvPr>
          <p:cNvPicPr preferRelativeResize="0"/>
          <p:nvPr/>
        </p:nvPicPr>
        <p:blipFill>
          <a:blip r:embed="rId49">
            <a:alphaModFix/>
          </a:blip>
          <a:stretch>
            <a:fillRect/>
          </a:stretch>
        </p:blipFill>
        <p:spPr>
          <a:xfrm>
            <a:off x="966490" y="6859767"/>
            <a:ext cx="1915480" cy="663309"/>
          </a:xfrm>
          <a:prstGeom prst="rect">
            <a:avLst/>
          </a:prstGeom>
          <a:noFill/>
          <a:ln>
            <a:noFill/>
          </a:ln>
        </p:spPr>
      </p:pic>
      <p:pic>
        <p:nvPicPr>
          <p:cNvPr id="111" name="Google Shape;356;p22" descr="Logo&#10;&#10;Description automatically generated">
            <a:hlinkClick r:id="rId50"/>
            <a:extLst>
              <a:ext uri="{FF2B5EF4-FFF2-40B4-BE49-F238E27FC236}">
                <a16:creationId xmlns:a16="http://schemas.microsoft.com/office/drawing/2014/main" id="{AE2C3096-C8A9-2E64-A70D-52385AAEBF48}"/>
              </a:ext>
            </a:extLst>
          </p:cNvPr>
          <p:cNvPicPr preferRelativeResize="0"/>
          <p:nvPr/>
        </p:nvPicPr>
        <p:blipFill rotWithShape="1">
          <a:blip r:embed="rId51">
            <a:alphaModFix/>
          </a:blip>
          <a:srcRect/>
          <a:stretch/>
        </p:blipFill>
        <p:spPr>
          <a:xfrm>
            <a:off x="7084264" y="9000917"/>
            <a:ext cx="1874808" cy="553034"/>
          </a:xfrm>
          <a:prstGeom prst="rect">
            <a:avLst/>
          </a:prstGeom>
          <a:noFill/>
          <a:ln>
            <a:noFill/>
          </a:ln>
        </p:spPr>
      </p:pic>
      <p:pic>
        <p:nvPicPr>
          <p:cNvPr id="112" name="Google Shape;360;p22">
            <a:hlinkClick r:id="rId52"/>
            <a:extLst>
              <a:ext uri="{FF2B5EF4-FFF2-40B4-BE49-F238E27FC236}">
                <a16:creationId xmlns:a16="http://schemas.microsoft.com/office/drawing/2014/main" id="{10C79398-D784-5B30-2008-9B5C57DC43AF}"/>
              </a:ext>
            </a:extLst>
          </p:cNvPr>
          <p:cNvPicPr preferRelativeResize="0"/>
          <p:nvPr/>
        </p:nvPicPr>
        <p:blipFill>
          <a:blip r:embed="rId53">
            <a:alphaModFix/>
          </a:blip>
          <a:stretch>
            <a:fillRect/>
          </a:stretch>
        </p:blipFill>
        <p:spPr>
          <a:xfrm>
            <a:off x="12231831" y="3015655"/>
            <a:ext cx="1770437" cy="329831"/>
          </a:xfrm>
          <a:prstGeom prst="rect">
            <a:avLst/>
          </a:prstGeom>
          <a:noFill/>
          <a:ln>
            <a:noFill/>
          </a:ln>
        </p:spPr>
      </p:pic>
      <p:pic>
        <p:nvPicPr>
          <p:cNvPr id="113" name="Google Shape;361;p22">
            <a:hlinkClick r:id="rId54"/>
            <a:extLst>
              <a:ext uri="{FF2B5EF4-FFF2-40B4-BE49-F238E27FC236}">
                <a16:creationId xmlns:a16="http://schemas.microsoft.com/office/drawing/2014/main" id="{58D08F27-5D01-41DE-6BA7-D30D2E1A2286}"/>
              </a:ext>
            </a:extLst>
          </p:cNvPr>
          <p:cNvPicPr preferRelativeResize="0"/>
          <p:nvPr/>
        </p:nvPicPr>
        <p:blipFill>
          <a:blip r:embed="rId55">
            <a:alphaModFix/>
          </a:blip>
          <a:stretch>
            <a:fillRect/>
          </a:stretch>
        </p:blipFill>
        <p:spPr>
          <a:xfrm>
            <a:off x="14511619" y="2976996"/>
            <a:ext cx="2828535" cy="407151"/>
          </a:xfrm>
          <a:prstGeom prst="rect">
            <a:avLst/>
          </a:prstGeom>
          <a:noFill/>
          <a:ln>
            <a:noFill/>
          </a:ln>
        </p:spPr>
      </p:pic>
      <p:pic>
        <p:nvPicPr>
          <p:cNvPr id="114" name="Google Shape;362;p22">
            <a:hlinkClick r:id="rId56"/>
            <a:extLst>
              <a:ext uri="{FF2B5EF4-FFF2-40B4-BE49-F238E27FC236}">
                <a16:creationId xmlns:a16="http://schemas.microsoft.com/office/drawing/2014/main" id="{CDA6F1E0-4A57-FFAD-35B1-0129CAF72AA9}"/>
              </a:ext>
            </a:extLst>
          </p:cNvPr>
          <p:cNvPicPr preferRelativeResize="0"/>
          <p:nvPr/>
        </p:nvPicPr>
        <p:blipFill>
          <a:blip r:embed="rId57">
            <a:alphaModFix/>
          </a:blip>
          <a:stretch>
            <a:fillRect/>
          </a:stretch>
        </p:blipFill>
        <p:spPr>
          <a:xfrm>
            <a:off x="9490533" y="2926292"/>
            <a:ext cx="2222615" cy="536114"/>
          </a:xfrm>
          <a:prstGeom prst="rect">
            <a:avLst/>
          </a:prstGeom>
          <a:noFill/>
          <a:ln>
            <a:noFill/>
          </a:ln>
        </p:spPr>
      </p:pic>
      <p:pic>
        <p:nvPicPr>
          <p:cNvPr id="115" name="Google Shape;370;p22">
            <a:hlinkClick r:id="rId58"/>
            <a:extLst>
              <a:ext uri="{FF2B5EF4-FFF2-40B4-BE49-F238E27FC236}">
                <a16:creationId xmlns:a16="http://schemas.microsoft.com/office/drawing/2014/main" id="{D953DC94-AB50-B555-AF39-2D8DA59D6AC3}"/>
              </a:ext>
            </a:extLst>
          </p:cNvPr>
          <p:cNvPicPr preferRelativeResize="0"/>
          <p:nvPr/>
        </p:nvPicPr>
        <p:blipFill>
          <a:blip r:embed="rId59">
            <a:alphaModFix/>
          </a:blip>
          <a:stretch>
            <a:fillRect/>
          </a:stretch>
        </p:blipFill>
        <p:spPr>
          <a:xfrm>
            <a:off x="5377492" y="6803098"/>
            <a:ext cx="757201" cy="757201"/>
          </a:xfrm>
          <a:prstGeom prst="rect">
            <a:avLst/>
          </a:prstGeom>
          <a:noFill/>
          <a:ln>
            <a:noFill/>
          </a:ln>
        </p:spPr>
      </p:pic>
      <p:grpSp>
        <p:nvGrpSpPr>
          <p:cNvPr id="116" name="Group 115">
            <a:extLst>
              <a:ext uri="{FF2B5EF4-FFF2-40B4-BE49-F238E27FC236}">
                <a16:creationId xmlns:a16="http://schemas.microsoft.com/office/drawing/2014/main" id="{1271CE96-34F2-E19C-818E-F992AF253CB9}"/>
              </a:ext>
            </a:extLst>
          </p:cNvPr>
          <p:cNvGrpSpPr/>
          <p:nvPr/>
        </p:nvGrpSpPr>
        <p:grpSpPr>
          <a:xfrm>
            <a:off x="3585751" y="4372711"/>
            <a:ext cx="1874036" cy="1174316"/>
            <a:chOff x="9558434" y="5724584"/>
            <a:chExt cx="1874036" cy="1174316"/>
          </a:xfrm>
        </p:grpSpPr>
        <p:pic>
          <p:nvPicPr>
            <p:cNvPr id="117" name="Google Shape;359;p22">
              <a:hlinkClick r:id="rId60"/>
              <a:extLst>
                <a:ext uri="{FF2B5EF4-FFF2-40B4-BE49-F238E27FC236}">
                  <a16:creationId xmlns:a16="http://schemas.microsoft.com/office/drawing/2014/main" id="{D68BF409-366E-AA85-A79D-249E789C248E}"/>
                </a:ext>
              </a:extLst>
            </p:cNvPr>
            <p:cNvPicPr preferRelativeResize="0"/>
            <p:nvPr/>
          </p:nvPicPr>
          <p:blipFill>
            <a:blip r:embed="rId61">
              <a:alphaModFix/>
            </a:blip>
            <a:stretch>
              <a:fillRect/>
            </a:stretch>
          </p:blipFill>
          <p:spPr>
            <a:xfrm>
              <a:off x="9719453" y="5724584"/>
              <a:ext cx="1633669" cy="919228"/>
            </a:xfrm>
            <a:prstGeom prst="rect">
              <a:avLst/>
            </a:prstGeom>
            <a:noFill/>
            <a:ln>
              <a:noFill/>
            </a:ln>
          </p:spPr>
        </p:pic>
        <p:sp>
          <p:nvSpPr>
            <p:cNvPr id="118" name="Google Shape;376;p22">
              <a:extLst>
                <a:ext uri="{FF2B5EF4-FFF2-40B4-BE49-F238E27FC236}">
                  <a16:creationId xmlns:a16="http://schemas.microsoft.com/office/drawing/2014/main" id="{80F01838-9B24-E5B1-80C5-9DA27FD51320}"/>
                </a:ext>
              </a:extLst>
            </p:cNvPr>
            <p:cNvSpPr txBox="1"/>
            <p:nvPr/>
          </p:nvSpPr>
          <p:spPr>
            <a:xfrm>
              <a:off x="9558434" y="6621940"/>
              <a:ext cx="1874036" cy="2769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N" sz="1200">
                  <a:solidFill>
                    <a:schemeClr val="dk1"/>
                  </a:solidFill>
                  <a:latin typeface="Poppins" panose="00000500000000000000" pitchFamily="2" charset="0"/>
                  <a:ea typeface="Roboto"/>
                  <a:cs typeface="Poppins" panose="00000500000000000000" pitchFamily="2" charset="0"/>
                  <a:sym typeface="Roboto"/>
                </a:rPr>
                <a:t>Urdu Point</a:t>
              </a:r>
              <a:endParaRPr sz="1200">
                <a:solidFill>
                  <a:schemeClr val="dk1"/>
                </a:solidFill>
                <a:latin typeface="Poppins" panose="00000500000000000000" pitchFamily="2" charset="0"/>
                <a:cs typeface="Poppins" panose="00000500000000000000" pitchFamily="2" charset="0"/>
              </a:endParaRPr>
            </a:p>
          </p:txBody>
        </p:sp>
      </p:grpSp>
      <p:grpSp>
        <p:nvGrpSpPr>
          <p:cNvPr id="119" name="Group 118">
            <a:extLst>
              <a:ext uri="{FF2B5EF4-FFF2-40B4-BE49-F238E27FC236}">
                <a16:creationId xmlns:a16="http://schemas.microsoft.com/office/drawing/2014/main" id="{D0A66959-EB92-7C1B-0C59-B7B35E955C6E}"/>
              </a:ext>
            </a:extLst>
          </p:cNvPr>
          <p:cNvGrpSpPr/>
          <p:nvPr/>
        </p:nvGrpSpPr>
        <p:grpSpPr>
          <a:xfrm>
            <a:off x="15466118" y="4877117"/>
            <a:ext cx="1874036" cy="1044250"/>
            <a:chOff x="9599272" y="4513220"/>
            <a:chExt cx="1874036" cy="1044250"/>
          </a:xfrm>
        </p:grpSpPr>
        <p:pic>
          <p:nvPicPr>
            <p:cNvPr id="120" name="Google Shape;355;p22">
              <a:hlinkClick r:id="rId62"/>
              <a:extLst>
                <a:ext uri="{FF2B5EF4-FFF2-40B4-BE49-F238E27FC236}">
                  <a16:creationId xmlns:a16="http://schemas.microsoft.com/office/drawing/2014/main" id="{F01861C4-5DB1-4801-67FD-1CCFF648A9E3}"/>
                </a:ext>
              </a:extLst>
            </p:cNvPr>
            <p:cNvPicPr preferRelativeResize="0"/>
            <p:nvPr/>
          </p:nvPicPr>
          <p:blipFill>
            <a:blip r:embed="rId63">
              <a:alphaModFix/>
            </a:blip>
            <a:stretch>
              <a:fillRect/>
            </a:stretch>
          </p:blipFill>
          <p:spPr>
            <a:xfrm>
              <a:off x="9627430" y="4513220"/>
              <a:ext cx="1817718" cy="651776"/>
            </a:xfrm>
            <a:prstGeom prst="rect">
              <a:avLst/>
            </a:prstGeom>
            <a:noFill/>
            <a:ln>
              <a:noFill/>
            </a:ln>
          </p:spPr>
        </p:pic>
        <p:sp>
          <p:nvSpPr>
            <p:cNvPr id="121" name="Google Shape;378;p22">
              <a:extLst>
                <a:ext uri="{FF2B5EF4-FFF2-40B4-BE49-F238E27FC236}">
                  <a16:creationId xmlns:a16="http://schemas.microsoft.com/office/drawing/2014/main" id="{B28D2E23-74F7-8D4C-C2AC-5236CC1D225E}"/>
                </a:ext>
              </a:extLst>
            </p:cNvPr>
            <p:cNvSpPr txBox="1"/>
            <p:nvPr/>
          </p:nvSpPr>
          <p:spPr>
            <a:xfrm>
              <a:off x="9599272" y="5295900"/>
              <a:ext cx="1874036"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N" sz="1100" err="1">
                  <a:solidFill>
                    <a:schemeClr val="dk1"/>
                  </a:solidFill>
                  <a:latin typeface="Poppins" panose="00000500000000000000" pitchFamily="2" charset="0"/>
                  <a:ea typeface="Roboto"/>
                  <a:cs typeface="Poppins" panose="00000500000000000000" pitchFamily="2" charset="0"/>
                  <a:sym typeface="Roboto"/>
                </a:rPr>
                <a:t>Dinamalar</a:t>
              </a:r>
              <a:endParaRPr sz="1100">
                <a:solidFill>
                  <a:schemeClr val="dk1"/>
                </a:solidFill>
                <a:latin typeface="Poppins" panose="00000500000000000000" pitchFamily="2" charset="0"/>
                <a:cs typeface="Poppins" panose="00000500000000000000" pitchFamily="2" charset="0"/>
              </a:endParaRPr>
            </a:p>
          </p:txBody>
        </p:sp>
      </p:grpSp>
      <p:grpSp>
        <p:nvGrpSpPr>
          <p:cNvPr id="122" name="Group 121">
            <a:extLst>
              <a:ext uri="{FF2B5EF4-FFF2-40B4-BE49-F238E27FC236}">
                <a16:creationId xmlns:a16="http://schemas.microsoft.com/office/drawing/2014/main" id="{1BA4F317-7227-3995-E7B0-F4DCDA8B2839}"/>
              </a:ext>
            </a:extLst>
          </p:cNvPr>
          <p:cNvGrpSpPr/>
          <p:nvPr/>
        </p:nvGrpSpPr>
        <p:grpSpPr>
          <a:xfrm>
            <a:off x="11251063" y="6050894"/>
            <a:ext cx="1905000" cy="861112"/>
            <a:chOff x="15231321" y="3155002"/>
            <a:chExt cx="1905000" cy="861112"/>
          </a:xfrm>
        </p:grpSpPr>
        <p:sp>
          <p:nvSpPr>
            <p:cNvPr id="123" name="Google Shape;372;p22">
              <a:extLst>
                <a:ext uri="{FF2B5EF4-FFF2-40B4-BE49-F238E27FC236}">
                  <a16:creationId xmlns:a16="http://schemas.microsoft.com/office/drawing/2014/main" id="{E813C170-7655-996D-4382-5852B7D4F410}"/>
                </a:ext>
              </a:extLst>
            </p:cNvPr>
            <p:cNvSpPr txBox="1"/>
            <p:nvPr/>
          </p:nvSpPr>
          <p:spPr>
            <a:xfrm>
              <a:off x="15246786" y="3754544"/>
              <a:ext cx="1874036"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N" sz="1100" err="1">
                  <a:solidFill>
                    <a:schemeClr val="dk1"/>
                  </a:solidFill>
                  <a:latin typeface="Poppins" panose="00000500000000000000" pitchFamily="2" charset="0"/>
                  <a:ea typeface="Roboto"/>
                  <a:cs typeface="Poppins" panose="00000500000000000000" pitchFamily="2" charset="0"/>
                  <a:sym typeface="Roboto"/>
                </a:rPr>
                <a:t>Missyusa</a:t>
              </a:r>
              <a:endParaRPr sz="1100">
                <a:solidFill>
                  <a:schemeClr val="dk1"/>
                </a:solidFill>
                <a:latin typeface="Poppins" panose="00000500000000000000" pitchFamily="2" charset="0"/>
                <a:cs typeface="Poppins" panose="00000500000000000000" pitchFamily="2" charset="0"/>
              </a:endParaRPr>
            </a:p>
          </p:txBody>
        </p:sp>
        <p:pic>
          <p:nvPicPr>
            <p:cNvPr id="124" name="Picture 123">
              <a:extLst>
                <a:ext uri="{FF2B5EF4-FFF2-40B4-BE49-F238E27FC236}">
                  <a16:creationId xmlns:a16="http://schemas.microsoft.com/office/drawing/2014/main" id="{274125FC-39B1-DA4C-F761-E45AAE2F6B37}"/>
                </a:ext>
              </a:extLst>
            </p:cNvPr>
            <p:cNvPicPr>
              <a:picLocks noChangeAspect="1"/>
            </p:cNvPicPr>
            <p:nvPr/>
          </p:nvPicPr>
          <p:blipFill>
            <a:blip r:embed="rId64"/>
            <a:stretch>
              <a:fillRect/>
            </a:stretch>
          </p:blipFill>
          <p:spPr>
            <a:xfrm>
              <a:off x="15231321" y="3155002"/>
              <a:ext cx="1905000" cy="536864"/>
            </a:xfrm>
            <a:prstGeom prst="rect">
              <a:avLst/>
            </a:prstGeom>
          </p:spPr>
        </p:pic>
      </p:grpSp>
      <p:grpSp>
        <p:nvGrpSpPr>
          <p:cNvPr id="126" name="Group 125">
            <a:extLst>
              <a:ext uri="{FF2B5EF4-FFF2-40B4-BE49-F238E27FC236}">
                <a16:creationId xmlns:a16="http://schemas.microsoft.com/office/drawing/2014/main" id="{0BDF1F7B-8E67-FC63-320E-9ABD95A6C044}"/>
              </a:ext>
            </a:extLst>
          </p:cNvPr>
          <p:cNvGrpSpPr/>
          <p:nvPr/>
        </p:nvGrpSpPr>
        <p:grpSpPr>
          <a:xfrm>
            <a:off x="9525998" y="3688166"/>
            <a:ext cx="2095500" cy="909955"/>
            <a:chOff x="9591385" y="7247652"/>
            <a:chExt cx="2095500" cy="909955"/>
          </a:xfrm>
        </p:grpSpPr>
        <p:sp>
          <p:nvSpPr>
            <p:cNvPr id="127" name="Google Shape;375;p22">
              <a:extLst>
                <a:ext uri="{FF2B5EF4-FFF2-40B4-BE49-F238E27FC236}">
                  <a16:creationId xmlns:a16="http://schemas.microsoft.com/office/drawing/2014/main" id="{7738A0D7-DCB3-1324-449E-4526576FD7D9}"/>
                </a:ext>
              </a:extLst>
            </p:cNvPr>
            <p:cNvSpPr txBox="1"/>
            <p:nvPr/>
          </p:nvSpPr>
          <p:spPr>
            <a:xfrm>
              <a:off x="9686320" y="7896037"/>
              <a:ext cx="1874036"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N" sz="1100" err="1">
                  <a:solidFill>
                    <a:schemeClr val="dk1"/>
                  </a:solidFill>
                  <a:latin typeface="Poppins" panose="00000500000000000000" pitchFamily="2" charset="0"/>
                  <a:ea typeface="Roboto"/>
                  <a:cs typeface="Poppins" panose="00000500000000000000" pitchFamily="2" charset="0"/>
                  <a:sym typeface="Roboto"/>
                </a:rPr>
                <a:t>Creaders</a:t>
              </a:r>
              <a:endParaRPr sz="1100">
                <a:solidFill>
                  <a:schemeClr val="dk1"/>
                </a:solidFill>
                <a:latin typeface="Poppins" panose="00000500000000000000" pitchFamily="2" charset="0"/>
                <a:cs typeface="Poppins" panose="00000500000000000000" pitchFamily="2" charset="0"/>
              </a:endParaRPr>
            </a:p>
          </p:txBody>
        </p:sp>
        <p:pic>
          <p:nvPicPr>
            <p:cNvPr id="128" name="Picture 127">
              <a:extLst>
                <a:ext uri="{FF2B5EF4-FFF2-40B4-BE49-F238E27FC236}">
                  <a16:creationId xmlns:a16="http://schemas.microsoft.com/office/drawing/2014/main" id="{39E82296-1E1B-2B59-CEA4-575DA9A48369}"/>
                </a:ext>
              </a:extLst>
            </p:cNvPr>
            <p:cNvPicPr>
              <a:picLocks noChangeAspect="1"/>
            </p:cNvPicPr>
            <p:nvPr/>
          </p:nvPicPr>
          <p:blipFill>
            <a:blip r:embed="rId65"/>
            <a:stretch>
              <a:fillRect/>
            </a:stretch>
          </p:blipFill>
          <p:spPr>
            <a:xfrm>
              <a:off x="9591385" y="7247652"/>
              <a:ext cx="2095500" cy="600075"/>
            </a:xfrm>
            <a:prstGeom prst="rect">
              <a:avLst/>
            </a:prstGeom>
          </p:spPr>
        </p:pic>
      </p:grpSp>
      <p:grpSp>
        <p:nvGrpSpPr>
          <p:cNvPr id="129" name="Group 128">
            <a:extLst>
              <a:ext uri="{FF2B5EF4-FFF2-40B4-BE49-F238E27FC236}">
                <a16:creationId xmlns:a16="http://schemas.microsoft.com/office/drawing/2014/main" id="{5E0F5311-732D-6FD0-C556-124C6210A0FC}"/>
              </a:ext>
            </a:extLst>
          </p:cNvPr>
          <p:cNvGrpSpPr/>
          <p:nvPr/>
        </p:nvGrpSpPr>
        <p:grpSpPr>
          <a:xfrm>
            <a:off x="15355385" y="3603755"/>
            <a:ext cx="2095500" cy="898665"/>
            <a:chOff x="9478805" y="7684257"/>
            <a:chExt cx="2095500" cy="898665"/>
          </a:xfrm>
        </p:grpSpPr>
        <p:sp>
          <p:nvSpPr>
            <p:cNvPr id="130" name="Google Shape;371;p22">
              <a:extLst>
                <a:ext uri="{FF2B5EF4-FFF2-40B4-BE49-F238E27FC236}">
                  <a16:creationId xmlns:a16="http://schemas.microsoft.com/office/drawing/2014/main" id="{B92AAEEA-7AF9-0CF3-70D3-A397E1F25512}"/>
                </a:ext>
              </a:extLst>
            </p:cNvPr>
            <p:cNvSpPr txBox="1"/>
            <p:nvPr/>
          </p:nvSpPr>
          <p:spPr>
            <a:xfrm>
              <a:off x="9589537" y="8305962"/>
              <a:ext cx="1874036" cy="2769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N" sz="1200" err="1">
                  <a:solidFill>
                    <a:schemeClr val="dk1"/>
                  </a:solidFill>
                  <a:latin typeface="Poppins" panose="00000500000000000000" pitchFamily="2" charset="0"/>
                  <a:ea typeface="Roboto"/>
                  <a:cs typeface="Poppins" panose="00000500000000000000" pitchFamily="2" charset="0"/>
                  <a:sym typeface="Roboto"/>
                </a:rPr>
                <a:t>Radiokorea</a:t>
              </a:r>
              <a:endParaRPr sz="1200">
                <a:solidFill>
                  <a:schemeClr val="dk1"/>
                </a:solidFill>
                <a:latin typeface="Poppins" panose="00000500000000000000" pitchFamily="2" charset="0"/>
                <a:cs typeface="Poppins" panose="00000500000000000000" pitchFamily="2" charset="0"/>
              </a:endParaRPr>
            </a:p>
          </p:txBody>
        </p:sp>
        <p:pic>
          <p:nvPicPr>
            <p:cNvPr id="131" name="Picture 130">
              <a:extLst>
                <a:ext uri="{FF2B5EF4-FFF2-40B4-BE49-F238E27FC236}">
                  <a16:creationId xmlns:a16="http://schemas.microsoft.com/office/drawing/2014/main" id="{E35F8B5A-69B6-E297-6FE1-1E4B2A71F1E0}"/>
                </a:ext>
              </a:extLst>
            </p:cNvPr>
            <p:cNvPicPr>
              <a:picLocks noChangeAspect="1"/>
            </p:cNvPicPr>
            <p:nvPr/>
          </p:nvPicPr>
          <p:blipFill>
            <a:blip r:embed="rId66"/>
            <a:stretch>
              <a:fillRect/>
            </a:stretch>
          </p:blipFill>
          <p:spPr>
            <a:xfrm>
              <a:off x="9478805" y="7684257"/>
              <a:ext cx="2095500" cy="571500"/>
            </a:xfrm>
            <a:prstGeom prst="rect">
              <a:avLst/>
            </a:prstGeom>
          </p:spPr>
        </p:pic>
      </p:grpSp>
      <p:pic>
        <p:nvPicPr>
          <p:cNvPr id="132" name="Google Shape;357;p22">
            <a:hlinkClick r:id="rId67"/>
            <a:extLst>
              <a:ext uri="{FF2B5EF4-FFF2-40B4-BE49-F238E27FC236}">
                <a16:creationId xmlns:a16="http://schemas.microsoft.com/office/drawing/2014/main" id="{F6B14111-FE34-1DC7-0D7D-C21E3952FA0C}"/>
              </a:ext>
            </a:extLst>
          </p:cNvPr>
          <p:cNvPicPr preferRelativeResize="0"/>
          <p:nvPr/>
        </p:nvPicPr>
        <p:blipFill>
          <a:blip r:embed="rId68">
            <a:alphaModFix/>
          </a:blip>
          <a:stretch>
            <a:fillRect/>
          </a:stretch>
        </p:blipFill>
        <p:spPr>
          <a:xfrm>
            <a:off x="3041539" y="7914087"/>
            <a:ext cx="1481230" cy="614384"/>
          </a:xfrm>
          <a:prstGeom prst="rect">
            <a:avLst/>
          </a:prstGeom>
          <a:noFill/>
          <a:ln>
            <a:noFill/>
          </a:ln>
        </p:spPr>
      </p:pic>
      <p:pic>
        <p:nvPicPr>
          <p:cNvPr id="133" name="Google Shape;363;p22">
            <a:hlinkClick r:id="rId69"/>
            <a:extLst>
              <a:ext uri="{FF2B5EF4-FFF2-40B4-BE49-F238E27FC236}">
                <a16:creationId xmlns:a16="http://schemas.microsoft.com/office/drawing/2014/main" id="{BB712126-4218-2EF3-3C91-CAE55E77718E}"/>
              </a:ext>
            </a:extLst>
          </p:cNvPr>
          <p:cNvPicPr preferRelativeResize="0"/>
          <p:nvPr/>
        </p:nvPicPr>
        <p:blipFill>
          <a:blip r:embed="rId70">
            <a:alphaModFix/>
          </a:blip>
          <a:stretch>
            <a:fillRect/>
          </a:stretch>
        </p:blipFill>
        <p:spPr>
          <a:xfrm>
            <a:off x="875507" y="6095916"/>
            <a:ext cx="2400210" cy="402127"/>
          </a:xfrm>
          <a:prstGeom prst="rect">
            <a:avLst/>
          </a:prstGeom>
          <a:noFill/>
          <a:ln>
            <a:noFill/>
          </a:ln>
        </p:spPr>
      </p:pic>
      <p:pic>
        <p:nvPicPr>
          <p:cNvPr id="134" name="Picture 133" descr="Text&#10;&#10;Description automatically generated">
            <a:extLst>
              <a:ext uri="{FF2B5EF4-FFF2-40B4-BE49-F238E27FC236}">
                <a16:creationId xmlns:a16="http://schemas.microsoft.com/office/drawing/2014/main" id="{768F7DC1-D870-424C-CA83-EE393C982268}"/>
              </a:ext>
            </a:extLst>
          </p:cNvPr>
          <p:cNvPicPr>
            <a:picLocks noChangeAspect="1"/>
          </p:cNvPicPr>
          <p:nvPr/>
        </p:nvPicPr>
        <p:blipFill>
          <a:blip r:embed="rId71" cstate="email">
            <a:extLst>
              <a:ext uri="{28A0092B-C50C-407E-A947-70E740481C1C}">
                <a14:useLocalDpi xmlns:a14="http://schemas.microsoft.com/office/drawing/2010/main" val="0"/>
              </a:ext>
            </a:extLst>
          </a:blip>
          <a:stretch>
            <a:fillRect/>
          </a:stretch>
        </p:blipFill>
        <p:spPr>
          <a:xfrm>
            <a:off x="15574639" y="6005527"/>
            <a:ext cx="1950724" cy="1014155"/>
          </a:xfrm>
          <a:prstGeom prst="rect">
            <a:avLst/>
          </a:prstGeom>
        </p:spPr>
      </p:pic>
      <p:pic>
        <p:nvPicPr>
          <p:cNvPr id="135" name="Picture 134" descr="Logo&#10;&#10;Description automatically generated">
            <a:extLst>
              <a:ext uri="{FF2B5EF4-FFF2-40B4-BE49-F238E27FC236}">
                <a16:creationId xmlns:a16="http://schemas.microsoft.com/office/drawing/2014/main" id="{9A8621E2-9839-001E-0F5D-559DD739E7C6}"/>
              </a:ext>
            </a:extLst>
          </p:cNvPr>
          <p:cNvPicPr>
            <a:picLocks noChangeAspect="1"/>
          </p:cNvPicPr>
          <p:nvPr/>
        </p:nvPicPr>
        <p:blipFill>
          <a:blip r:embed="rId72" cstate="email">
            <a:extLst>
              <a:ext uri="{28A0092B-C50C-407E-A947-70E740481C1C}">
                <a14:useLocalDpi xmlns:a14="http://schemas.microsoft.com/office/drawing/2010/main" val="0"/>
              </a:ext>
            </a:extLst>
          </a:blip>
          <a:stretch>
            <a:fillRect/>
          </a:stretch>
        </p:blipFill>
        <p:spPr>
          <a:xfrm>
            <a:off x="9432360" y="5016212"/>
            <a:ext cx="1394967" cy="784669"/>
          </a:xfrm>
          <a:prstGeom prst="rect">
            <a:avLst/>
          </a:prstGeom>
        </p:spPr>
      </p:pic>
      <p:pic>
        <p:nvPicPr>
          <p:cNvPr id="136" name="Picture 135" descr="A picture containing diagram&#10;&#10;Description automatically generated">
            <a:extLst>
              <a:ext uri="{FF2B5EF4-FFF2-40B4-BE49-F238E27FC236}">
                <a16:creationId xmlns:a16="http://schemas.microsoft.com/office/drawing/2014/main" id="{2AD54B1A-6778-6E9B-9D43-53DDCAB8C930}"/>
              </a:ext>
            </a:extLst>
          </p:cNvPr>
          <p:cNvPicPr>
            <a:picLocks noChangeAspect="1"/>
          </p:cNvPicPr>
          <p:nvPr/>
        </p:nvPicPr>
        <p:blipFill>
          <a:blip r:embed="rId73" cstate="email">
            <a:extLst>
              <a:ext uri="{28A0092B-C50C-407E-A947-70E740481C1C}">
                <a14:useLocalDpi xmlns:a14="http://schemas.microsoft.com/office/drawing/2010/main" val="0"/>
              </a:ext>
            </a:extLst>
          </a:blip>
          <a:stretch>
            <a:fillRect/>
          </a:stretch>
        </p:blipFill>
        <p:spPr>
          <a:xfrm>
            <a:off x="11878843" y="8702623"/>
            <a:ext cx="2123425" cy="661242"/>
          </a:xfrm>
          <a:prstGeom prst="rect">
            <a:avLst/>
          </a:prstGeom>
        </p:spPr>
      </p:pic>
      <p:pic>
        <p:nvPicPr>
          <p:cNvPr id="137" name="Picture 136" descr="Logo&#10;&#10;Description automatically generated">
            <a:extLst>
              <a:ext uri="{FF2B5EF4-FFF2-40B4-BE49-F238E27FC236}">
                <a16:creationId xmlns:a16="http://schemas.microsoft.com/office/drawing/2014/main" id="{52F1ABE8-A8C3-18A8-A6EF-5816EF5FFE46}"/>
              </a:ext>
            </a:extLst>
          </p:cNvPr>
          <p:cNvPicPr>
            <a:picLocks noChangeAspect="1"/>
          </p:cNvPicPr>
          <p:nvPr/>
        </p:nvPicPr>
        <p:blipFill rotWithShape="1">
          <a:blip r:embed="rId74" cstate="email">
            <a:extLst>
              <a:ext uri="{28A0092B-C50C-407E-A947-70E740481C1C}">
                <a14:useLocalDpi xmlns:a14="http://schemas.microsoft.com/office/drawing/2010/main" val="0"/>
              </a:ext>
            </a:extLst>
          </a:blip>
          <a:srcRect l="10187" t="36225" r="9285" b="28932"/>
          <a:stretch/>
        </p:blipFill>
        <p:spPr>
          <a:xfrm>
            <a:off x="13772507" y="7950832"/>
            <a:ext cx="1918831" cy="540894"/>
          </a:xfrm>
          <a:prstGeom prst="rect">
            <a:avLst/>
          </a:prstGeom>
        </p:spPr>
      </p:pic>
      <p:pic>
        <p:nvPicPr>
          <p:cNvPr id="138" name="Picture 137" descr="A picture containing text, ax, gear&#10;&#10;Description automatically generated">
            <a:extLst>
              <a:ext uri="{FF2B5EF4-FFF2-40B4-BE49-F238E27FC236}">
                <a16:creationId xmlns:a16="http://schemas.microsoft.com/office/drawing/2014/main" id="{8572CADE-34EA-1539-B19A-8C4477195B9F}"/>
              </a:ext>
            </a:extLst>
          </p:cNvPr>
          <p:cNvPicPr>
            <a:picLocks noChangeAspect="1"/>
          </p:cNvPicPr>
          <p:nvPr/>
        </p:nvPicPr>
        <p:blipFill>
          <a:blip r:embed="rId75" cstate="email">
            <a:extLst>
              <a:ext uri="{28A0092B-C50C-407E-A947-70E740481C1C}">
                <a14:useLocalDpi xmlns:a14="http://schemas.microsoft.com/office/drawing/2010/main" val="0"/>
              </a:ext>
            </a:extLst>
          </a:blip>
          <a:stretch>
            <a:fillRect/>
          </a:stretch>
        </p:blipFill>
        <p:spPr>
          <a:xfrm>
            <a:off x="13612065" y="4550630"/>
            <a:ext cx="1361581" cy="391454"/>
          </a:xfrm>
          <a:prstGeom prst="rect">
            <a:avLst/>
          </a:prstGeom>
        </p:spPr>
      </p:pic>
      <p:pic>
        <p:nvPicPr>
          <p:cNvPr id="139" name="Picture 138" descr="Logo&#10;&#10;Description automatically generated">
            <a:extLst>
              <a:ext uri="{FF2B5EF4-FFF2-40B4-BE49-F238E27FC236}">
                <a16:creationId xmlns:a16="http://schemas.microsoft.com/office/drawing/2014/main" id="{A92DB94C-A25B-BB13-E541-71B2C5E52CF5}"/>
              </a:ext>
            </a:extLst>
          </p:cNvPr>
          <p:cNvPicPr>
            <a:picLocks noChangeAspect="1"/>
          </p:cNvPicPr>
          <p:nvPr/>
        </p:nvPicPr>
        <p:blipFill>
          <a:blip r:embed="rId76" cstate="email">
            <a:extLst>
              <a:ext uri="{28A0092B-C50C-407E-A947-70E740481C1C}">
                <a14:useLocalDpi xmlns:a14="http://schemas.microsoft.com/office/drawing/2010/main" val="0"/>
              </a:ext>
            </a:extLst>
          </a:blip>
          <a:stretch>
            <a:fillRect/>
          </a:stretch>
        </p:blipFill>
        <p:spPr>
          <a:xfrm>
            <a:off x="13412938" y="6062168"/>
            <a:ext cx="2023775" cy="589826"/>
          </a:xfrm>
          <a:prstGeom prst="rect">
            <a:avLst/>
          </a:prstGeom>
        </p:spPr>
      </p:pic>
      <p:pic>
        <p:nvPicPr>
          <p:cNvPr id="140" name="Picture 139" descr="A black and white sign&#10;&#10;Description automatically generated with low confidence">
            <a:extLst>
              <a:ext uri="{FF2B5EF4-FFF2-40B4-BE49-F238E27FC236}">
                <a16:creationId xmlns:a16="http://schemas.microsoft.com/office/drawing/2014/main" id="{6A72ED24-F7E3-5C70-45CE-D858D0559D84}"/>
              </a:ext>
            </a:extLst>
          </p:cNvPr>
          <p:cNvPicPr>
            <a:picLocks noChangeAspect="1"/>
          </p:cNvPicPr>
          <p:nvPr/>
        </p:nvPicPr>
        <p:blipFill>
          <a:blip r:embed="rId77" cstate="email">
            <a:extLst>
              <a:ext uri="{28A0092B-C50C-407E-A947-70E740481C1C}">
                <a14:useLocalDpi xmlns:a14="http://schemas.microsoft.com/office/drawing/2010/main" val="0"/>
              </a:ext>
            </a:extLst>
          </a:blip>
          <a:stretch>
            <a:fillRect/>
          </a:stretch>
        </p:blipFill>
        <p:spPr>
          <a:xfrm>
            <a:off x="14211538" y="7164620"/>
            <a:ext cx="2990235" cy="439191"/>
          </a:xfrm>
          <a:prstGeom prst="rect">
            <a:avLst/>
          </a:prstGeom>
        </p:spPr>
      </p:pic>
      <p:pic>
        <p:nvPicPr>
          <p:cNvPr id="141" name="Picture 140">
            <a:extLst>
              <a:ext uri="{FF2B5EF4-FFF2-40B4-BE49-F238E27FC236}">
                <a16:creationId xmlns:a16="http://schemas.microsoft.com/office/drawing/2014/main" id="{66988B51-2959-D039-59B4-CE231787DD6B}"/>
              </a:ext>
            </a:extLst>
          </p:cNvPr>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9379709" y="5949405"/>
            <a:ext cx="1547956" cy="627551"/>
          </a:xfrm>
          <a:prstGeom prst="rect">
            <a:avLst/>
          </a:prstGeom>
        </p:spPr>
      </p:pic>
      <p:pic>
        <p:nvPicPr>
          <p:cNvPr id="142" name="Picture 141" descr="Text&#10;&#10;Description automatically generated with low confidence">
            <a:extLst>
              <a:ext uri="{FF2B5EF4-FFF2-40B4-BE49-F238E27FC236}">
                <a16:creationId xmlns:a16="http://schemas.microsoft.com/office/drawing/2014/main" id="{07BECD16-9DA7-6DB5-8A94-87DB2D86FC01}"/>
              </a:ext>
            </a:extLst>
          </p:cNvPr>
          <p:cNvPicPr>
            <a:picLocks noChangeAspect="1"/>
          </p:cNvPicPr>
          <p:nvPr/>
        </p:nvPicPr>
        <p:blipFill>
          <a:blip r:embed="rId79" cstate="email">
            <a:extLst>
              <a:ext uri="{28A0092B-C50C-407E-A947-70E740481C1C}">
                <a14:useLocalDpi xmlns:a14="http://schemas.microsoft.com/office/drawing/2010/main" val="0"/>
              </a:ext>
            </a:extLst>
          </a:blip>
          <a:stretch>
            <a:fillRect/>
          </a:stretch>
        </p:blipFill>
        <p:spPr>
          <a:xfrm>
            <a:off x="15655306" y="7888790"/>
            <a:ext cx="2000250" cy="623455"/>
          </a:xfrm>
          <a:prstGeom prst="rect">
            <a:avLst/>
          </a:prstGeom>
        </p:spPr>
      </p:pic>
      <p:pic>
        <p:nvPicPr>
          <p:cNvPr id="143" name="Picture 142" descr="Text, logo&#10;&#10;Description automatically generated">
            <a:extLst>
              <a:ext uri="{FF2B5EF4-FFF2-40B4-BE49-F238E27FC236}">
                <a16:creationId xmlns:a16="http://schemas.microsoft.com/office/drawing/2014/main" id="{C2C2765B-358F-1550-033B-0270C05BCA84}"/>
              </a:ext>
            </a:extLst>
          </p:cNvPr>
          <p:cNvPicPr>
            <a:picLocks noChangeAspect="1"/>
          </p:cNvPicPr>
          <p:nvPr/>
        </p:nvPicPr>
        <p:blipFill>
          <a:blip r:embed="rId80" cstate="email">
            <a:extLst>
              <a:ext uri="{28A0092B-C50C-407E-A947-70E740481C1C}">
                <a14:useLocalDpi xmlns:a14="http://schemas.microsoft.com/office/drawing/2010/main" val="0"/>
              </a:ext>
            </a:extLst>
          </a:blip>
          <a:stretch>
            <a:fillRect/>
          </a:stretch>
        </p:blipFill>
        <p:spPr>
          <a:xfrm>
            <a:off x="12013535" y="3749665"/>
            <a:ext cx="3136186" cy="527036"/>
          </a:xfrm>
          <a:prstGeom prst="rect">
            <a:avLst/>
          </a:prstGeom>
        </p:spPr>
      </p:pic>
      <p:pic>
        <p:nvPicPr>
          <p:cNvPr id="145" name="Picture 144" descr="Logo, company name&#10;&#10;Description automatically generated">
            <a:extLst>
              <a:ext uri="{FF2B5EF4-FFF2-40B4-BE49-F238E27FC236}">
                <a16:creationId xmlns:a16="http://schemas.microsoft.com/office/drawing/2014/main" id="{EAC189B0-F82C-832C-5F0E-099CB9DD8B71}"/>
              </a:ext>
            </a:extLst>
          </p:cNvPr>
          <p:cNvPicPr>
            <a:picLocks noChangeAspect="1"/>
          </p:cNvPicPr>
          <p:nvPr/>
        </p:nvPicPr>
        <p:blipFill rotWithShape="1">
          <a:blip r:embed="rId81" cstate="email">
            <a:extLst>
              <a:ext uri="{28A0092B-C50C-407E-A947-70E740481C1C}">
                <a14:useLocalDpi xmlns:a14="http://schemas.microsoft.com/office/drawing/2010/main" val="0"/>
              </a:ext>
            </a:extLst>
          </a:blip>
          <a:srcRect l="5211" t="17277" r="5211" b="17277"/>
          <a:stretch/>
        </p:blipFill>
        <p:spPr>
          <a:xfrm>
            <a:off x="11707134" y="7889773"/>
            <a:ext cx="1630229" cy="558302"/>
          </a:xfrm>
          <a:prstGeom prst="rect">
            <a:avLst/>
          </a:prstGeom>
        </p:spPr>
      </p:pic>
      <p:pic>
        <p:nvPicPr>
          <p:cNvPr id="146" name="Picture 145" descr="A picture containing text, clock&#10;&#10;Description automatically generated">
            <a:extLst>
              <a:ext uri="{FF2B5EF4-FFF2-40B4-BE49-F238E27FC236}">
                <a16:creationId xmlns:a16="http://schemas.microsoft.com/office/drawing/2014/main" id="{2E3383D2-5833-11FC-129F-D6B2CBD34548}"/>
              </a:ext>
            </a:extLst>
          </p:cNvPr>
          <p:cNvPicPr>
            <a:picLocks noChangeAspect="1"/>
          </p:cNvPicPr>
          <p:nvPr/>
        </p:nvPicPr>
        <p:blipFill>
          <a:blip r:embed="rId82" cstate="email">
            <a:extLst>
              <a:ext uri="{28A0092B-C50C-407E-A947-70E740481C1C}">
                <a14:useLocalDpi xmlns:a14="http://schemas.microsoft.com/office/drawing/2010/main" val="0"/>
              </a:ext>
            </a:extLst>
          </a:blip>
          <a:stretch>
            <a:fillRect/>
          </a:stretch>
        </p:blipFill>
        <p:spPr>
          <a:xfrm>
            <a:off x="14597777" y="8797224"/>
            <a:ext cx="1687909" cy="481977"/>
          </a:xfrm>
          <a:prstGeom prst="rect">
            <a:avLst/>
          </a:prstGeom>
        </p:spPr>
      </p:pic>
      <p:pic>
        <p:nvPicPr>
          <p:cNvPr id="147" name="Picture 146" descr="Logo&#10;&#10;Description automatically generated with medium confidence">
            <a:extLst>
              <a:ext uri="{FF2B5EF4-FFF2-40B4-BE49-F238E27FC236}">
                <a16:creationId xmlns:a16="http://schemas.microsoft.com/office/drawing/2014/main" id="{EB238C15-9761-7741-C19A-2C70F247D732}"/>
              </a:ext>
            </a:extLst>
          </p:cNvPr>
          <p:cNvPicPr>
            <a:picLocks noChangeAspect="1"/>
          </p:cNvPicPr>
          <p:nvPr/>
        </p:nvPicPr>
        <p:blipFill rotWithShape="1">
          <a:blip r:embed="rId83">
            <a:extLst>
              <a:ext uri="{28A0092B-C50C-407E-A947-70E740481C1C}">
                <a14:useLocalDpi xmlns:a14="http://schemas.microsoft.com/office/drawing/2010/main" val="0"/>
              </a:ext>
            </a:extLst>
          </a:blip>
          <a:srcRect t="20696" b="20696"/>
          <a:stretch/>
        </p:blipFill>
        <p:spPr>
          <a:xfrm>
            <a:off x="11724231" y="7107054"/>
            <a:ext cx="2098911" cy="615069"/>
          </a:xfrm>
          <a:prstGeom prst="rect">
            <a:avLst/>
          </a:prstGeom>
        </p:spPr>
      </p:pic>
      <p:grpSp>
        <p:nvGrpSpPr>
          <p:cNvPr id="148" name="Group 147">
            <a:extLst>
              <a:ext uri="{FF2B5EF4-FFF2-40B4-BE49-F238E27FC236}">
                <a16:creationId xmlns:a16="http://schemas.microsoft.com/office/drawing/2014/main" id="{89FB7C1C-4C9A-B72A-A284-764181E4E531}"/>
              </a:ext>
            </a:extLst>
          </p:cNvPr>
          <p:cNvGrpSpPr/>
          <p:nvPr/>
        </p:nvGrpSpPr>
        <p:grpSpPr>
          <a:xfrm>
            <a:off x="9412898" y="6729624"/>
            <a:ext cx="1905000" cy="899904"/>
            <a:chOff x="9509874" y="8646459"/>
            <a:chExt cx="1905000" cy="899904"/>
          </a:xfrm>
        </p:grpSpPr>
        <p:pic>
          <p:nvPicPr>
            <p:cNvPr id="149" name="Picture 148" descr="A picture containing logo&#10;&#10;Description automatically generated">
              <a:extLst>
                <a:ext uri="{FF2B5EF4-FFF2-40B4-BE49-F238E27FC236}">
                  <a16:creationId xmlns:a16="http://schemas.microsoft.com/office/drawing/2014/main" id="{14E33F61-B68B-0292-916C-2805AF984759}"/>
                </a:ext>
              </a:extLst>
            </p:cNvPr>
            <p:cNvPicPr>
              <a:picLocks noChangeAspect="1"/>
            </p:cNvPicPr>
            <p:nvPr/>
          </p:nvPicPr>
          <p:blipFill rotWithShape="1">
            <a:blip r:embed="rId84">
              <a:extLst>
                <a:ext uri="{28A0092B-C50C-407E-A947-70E740481C1C}">
                  <a14:useLocalDpi xmlns:a14="http://schemas.microsoft.com/office/drawing/2010/main" val="0"/>
                </a:ext>
              </a:extLst>
            </a:blip>
            <a:srcRect t="32589" b="32589"/>
            <a:stretch/>
          </p:blipFill>
          <p:spPr>
            <a:xfrm>
              <a:off x="9509874" y="8646459"/>
              <a:ext cx="1905000" cy="663368"/>
            </a:xfrm>
            <a:prstGeom prst="rect">
              <a:avLst/>
            </a:prstGeom>
          </p:spPr>
        </p:pic>
        <p:sp>
          <p:nvSpPr>
            <p:cNvPr id="150" name="Google Shape;382;p22">
              <a:extLst>
                <a:ext uri="{FF2B5EF4-FFF2-40B4-BE49-F238E27FC236}">
                  <a16:creationId xmlns:a16="http://schemas.microsoft.com/office/drawing/2014/main" id="{4A232DA3-1FE3-D567-D9EE-858F3C78ACEC}"/>
                </a:ext>
              </a:extLst>
            </p:cNvPr>
            <p:cNvSpPr txBox="1"/>
            <p:nvPr/>
          </p:nvSpPr>
          <p:spPr>
            <a:xfrm>
              <a:off x="9600030" y="9284793"/>
              <a:ext cx="1655158"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N" sz="1100">
                  <a:solidFill>
                    <a:schemeClr val="dk1"/>
                  </a:solidFill>
                  <a:latin typeface="Poppins" panose="00000500000000000000" pitchFamily="2" charset="0"/>
                  <a:ea typeface="Roboto"/>
                  <a:cs typeface="Poppins" panose="00000500000000000000" pitchFamily="2" charset="0"/>
                  <a:sym typeface="Roboto"/>
                </a:rPr>
                <a:t>The Korea Times</a:t>
              </a:r>
              <a:endParaRPr sz="1100">
                <a:solidFill>
                  <a:schemeClr val="dk1"/>
                </a:solidFill>
                <a:latin typeface="Poppins" panose="00000500000000000000" pitchFamily="2" charset="0"/>
                <a:cs typeface="Poppins" panose="00000500000000000000" pitchFamily="2" charset="0"/>
              </a:endParaRPr>
            </a:p>
          </p:txBody>
        </p:sp>
      </p:grpSp>
      <p:grpSp>
        <p:nvGrpSpPr>
          <p:cNvPr id="151" name="Group 150">
            <a:extLst>
              <a:ext uri="{FF2B5EF4-FFF2-40B4-BE49-F238E27FC236}">
                <a16:creationId xmlns:a16="http://schemas.microsoft.com/office/drawing/2014/main" id="{1D4FCF5E-7098-8AD2-4701-4086EBBDD62D}"/>
              </a:ext>
            </a:extLst>
          </p:cNvPr>
          <p:cNvGrpSpPr/>
          <p:nvPr/>
        </p:nvGrpSpPr>
        <p:grpSpPr>
          <a:xfrm>
            <a:off x="9444852" y="8627456"/>
            <a:ext cx="1880218" cy="957839"/>
            <a:chOff x="9444852" y="8755375"/>
            <a:chExt cx="1880218" cy="957839"/>
          </a:xfrm>
        </p:grpSpPr>
        <p:pic>
          <p:nvPicPr>
            <p:cNvPr id="152" name="Picture 151" descr="Text, icon&#10;&#10;Description automatically generated">
              <a:extLst>
                <a:ext uri="{FF2B5EF4-FFF2-40B4-BE49-F238E27FC236}">
                  <a16:creationId xmlns:a16="http://schemas.microsoft.com/office/drawing/2014/main" id="{A922FA7C-A1DD-9A4B-72FA-B7D5EE2F7316}"/>
                </a:ext>
              </a:extLst>
            </p:cNvPr>
            <p:cNvPicPr>
              <a:picLocks noChangeAspect="1"/>
            </p:cNvPicPr>
            <p:nvPr/>
          </p:nvPicPr>
          <p:blipFill rotWithShape="1">
            <a:blip r:embed="rId85" cstate="email">
              <a:extLst>
                <a:ext uri="{28A0092B-C50C-407E-A947-70E740481C1C}">
                  <a14:useLocalDpi xmlns:a14="http://schemas.microsoft.com/office/drawing/2010/main" val="0"/>
                </a:ext>
              </a:extLst>
            </a:blip>
            <a:srcRect t="10166" b="17664"/>
            <a:stretch/>
          </p:blipFill>
          <p:spPr>
            <a:xfrm>
              <a:off x="9444852" y="8755375"/>
              <a:ext cx="1880218" cy="662576"/>
            </a:xfrm>
            <a:prstGeom prst="rect">
              <a:avLst/>
            </a:prstGeom>
          </p:spPr>
        </p:pic>
        <p:sp>
          <p:nvSpPr>
            <p:cNvPr id="153" name="TextBox 152">
              <a:extLst>
                <a:ext uri="{FF2B5EF4-FFF2-40B4-BE49-F238E27FC236}">
                  <a16:creationId xmlns:a16="http://schemas.microsoft.com/office/drawing/2014/main" id="{DEB622F1-C2D5-88FB-EED2-D99B7D4D8A92}"/>
                </a:ext>
              </a:extLst>
            </p:cNvPr>
            <p:cNvSpPr txBox="1"/>
            <p:nvPr/>
          </p:nvSpPr>
          <p:spPr>
            <a:xfrm>
              <a:off x="9906087" y="9451604"/>
              <a:ext cx="824265" cy="261610"/>
            </a:xfrm>
            <a:prstGeom prst="rect">
              <a:avLst/>
            </a:prstGeom>
            <a:noFill/>
          </p:spPr>
          <p:txBody>
            <a:bodyPr wrap="none" rtlCol="0">
              <a:spAutoFit/>
            </a:bodyPr>
            <a:lstStyle/>
            <a:p>
              <a:r>
                <a:rPr lang="en-IN" sz="1100">
                  <a:latin typeface="Poppins" panose="00000500000000000000" pitchFamily="2" charset="0"/>
                  <a:cs typeface="Poppins" panose="00000500000000000000" pitchFamily="2" charset="0"/>
                </a:rPr>
                <a:t>FM Korea</a:t>
              </a:r>
            </a:p>
          </p:txBody>
        </p:sp>
      </p:grpSp>
      <p:grpSp>
        <p:nvGrpSpPr>
          <p:cNvPr id="154" name="Group 153">
            <a:extLst>
              <a:ext uri="{FF2B5EF4-FFF2-40B4-BE49-F238E27FC236}">
                <a16:creationId xmlns:a16="http://schemas.microsoft.com/office/drawing/2014/main" id="{5496F0DF-9635-133A-ECC9-654AA46FF9D1}"/>
              </a:ext>
            </a:extLst>
          </p:cNvPr>
          <p:cNvGrpSpPr/>
          <p:nvPr/>
        </p:nvGrpSpPr>
        <p:grpSpPr>
          <a:xfrm>
            <a:off x="11480989" y="4798427"/>
            <a:ext cx="1648128" cy="923628"/>
            <a:chOff x="13648922" y="8758219"/>
            <a:chExt cx="1648128" cy="923628"/>
          </a:xfrm>
        </p:grpSpPr>
        <p:pic>
          <p:nvPicPr>
            <p:cNvPr id="155" name="Picture 154" descr="A picture containing logo&#10;&#10;Description automatically generated">
              <a:extLst>
                <a:ext uri="{FF2B5EF4-FFF2-40B4-BE49-F238E27FC236}">
                  <a16:creationId xmlns:a16="http://schemas.microsoft.com/office/drawing/2014/main" id="{EC689A86-E6AE-4FA7-1117-30D42480E047}"/>
                </a:ext>
              </a:extLst>
            </p:cNvPr>
            <p:cNvPicPr>
              <a:picLocks noChangeAspect="1"/>
            </p:cNvPicPr>
            <p:nvPr/>
          </p:nvPicPr>
          <p:blipFill>
            <a:blip r:embed="rId86" cstate="email">
              <a:extLst>
                <a:ext uri="{28A0092B-C50C-407E-A947-70E740481C1C}">
                  <a14:useLocalDpi xmlns:a14="http://schemas.microsoft.com/office/drawing/2010/main" val="0"/>
                </a:ext>
              </a:extLst>
            </a:blip>
            <a:stretch>
              <a:fillRect/>
            </a:stretch>
          </p:blipFill>
          <p:spPr>
            <a:xfrm>
              <a:off x="13648922" y="8758219"/>
              <a:ext cx="1648128" cy="565533"/>
            </a:xfrm>
            <a:prstGeom prst="rect">
              <a:avLst/>
            </a:prstGeom>
          </p:spPr>
        </p:pic>
        <p:sp>
          <p:nvSpPr>
            <p:cNvPr id="156" name="TextBox 155">
              <a:extLst>
                <a:ext uri="{FF2B5EF4-FFF2-40B4-BE49-F238E27FC236}">
                  <a16:creationId xmlns:a16="http://schemas.microsoft.com/office/drawing/2014/main" id="{AECBF6E4-87B0-1BD9-D94B-ABC11F3A3093}"/>
                </a:ext>
              </a:extLst>
            </p:cNvPr>
            <p:cNvSpPr txBox="1"/>
            <p:nvPr/>
          </p:nvSpPr>
          <p:spPr>
            <a:xfrm>
              <a:off x="13879875" y="9420237"/>
              <a:ext cx="1263487" cy="261610"/>
            </a:xfrm>
            <a:prstGeom prst="rect">
              <a:avLst/>
            </a:prstGeom>
            <a:noFill/>
          </p:spPr>
          <p:txBody>
            <a:bodyPr wrap="none" rtlCol="0">
              <a:spAutoFit/>
            </a:bodyPr>
            <a:lstStyle/>
            <a:p>
              <a:r>
                <a:rPr lang="en-IN" sz="1100">
                  <a:latin typeface="Poppins" panose="00000500000000000000" pitchFamily="2" charset="0"/>
                  <a:cs typeface="Poppins" panose="00000500000000000000" pitchFamily="2" charset="0"/>
                </a:rPr>
                <a:t>The Korea Daily</a:t>
              </a:r>
            </a:p>
          </p:txBody>
        </p:sp>
      </p:grpSp>
      <p:pic>
        <p:nvPicPr>
          <p:cNvPr id="157" name="Picture 12">
            <a:extLst>
              <a:ext uri="{FF2B5EF4-FFF2-40B4-BE49-F238E27FC236}">
                <a16:creationId xmlns:a16="http://schemas.microsoft.com/office/drawing/2014/main" id="{513A7903-889E-6800-1B91-A4286FDD6C73}"/>
              </a:ext>
            </a:extLst>
          </p:cNvPr>
          <p:cNvPicPr>
            <a:picLocks noChangeAspect="1"/>
          </p:cNvPicPr>
          <p:nvPr/>
        </p:nvPicPr>
        <p:blipFill>
          <a:blip r:embed="rId87" cstate="email">
            <a:extLst>
              <a:ext uri="{28A0092B-C50C-407E-A947-70E740481C1C}">
                <a14:useLocalDpi xmlns:a14="http://schemas.microsoft.com/office/drawing/2010/main" val="0"/>
              </a:ext>
              <a:ext uri="{96DAC541-7B7A-43D3-8B79-37D633B846F1}">
                <asvg:svgBlip xmlns:asvg="http://schemas.microsoft.com/office/drawing/2016/SVG/main" r:embed="rId88"/>
              </a:ext>
            </a:extLst>
          </a:blip>
          <a:srcRect/>
          <a:stretch>
            <a:fillRect/>
          </a:stretch>
        </p:blipFill>
        <p:spPr>
          <a:xfrm>
            <a:off x="17416699" y="-180249"/>
            <a:ext cx="1028700" cy="1198697"/>
          </a:xfrm>
          <a:prstGeom prst="rect">
            <a:avLst/>
          </a:prstGeom>
        </p:spPr>
      </p:pic>
    </p:spTree>
    <p:extLst>
      <p:ext uri="{BB962C8B-B14F-4D97-AF65-F5344CB8AC3E}">
        <p14:creationId xmlns:p14="http://schemas.microsoft.com/office/powerpoint/2010/main" val="1340621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39" name="Freeform 6">
            <a:extLst>
              <a:ext uri="{FF2B5EF4-FFF2-40B4-BE49-F238E27FC236}">
                <a16:creationId xmlns:a16="http://schemas.microsoft.com/office/drawing/2014/main" id="{4B1C36C4-1304-57E4-D39B-F7F599F88917}"/>
              </a:ext>
            </a:extLst>
          </p:cNvPr>
          <p:cNvSpPr/>
          <p:nvPr/>
        </p:nvSpPr>
        <p:spPr>
          <a:xfrm>
            <a:off x="6553200" y="800100"/>
            <a:ext cx="1070102" cy="1676400"/>
          </a:xfrm>
          <a:custGeom>
            <a:avLst/>
            <a:gdLst/>
            <a:ahLst/>
            <a:cxnLst/>
            <a:rect l="l" t="t" r="r" b="b"/>
            <a:pathLst>
              <a:path w="241891" h="242718">
                <a:moveTo>
                  <a:pt x="0" y="0"/>
                </a:moveTo>
                <a:lnTo>
                  <a:pt x="241891" y="0"/>
                </a:lnTo>
                <a:lnTo>
                  <a:pt x="241891" y="242718"/>
                </a:lnTo>
                <a:lnTo>
                  <a:pt x="0" y="242718"/>
                </a:lnTo>
                <a:close/>
              </a:path>
            </a:pathLst>
          </a:custGeom>
          <a:solidFill>
            <a:schemeClr val="tx1"/>
          </a:solidFill>
        </p:spPr>
      </p:sp>
      <p:sp>
        <p:nvSpPr>
          <p:cNvPr id="38" name="Freeform 3">
            <a:extLst>
              <a:ext uri="{FF2B5EF4-FFF2-40B4-BE49-F238E27FC236}">
                <a16:creationId xmlns:a16="http://schemas.microsoft.com/office/drawing/2014/main" id="{C0B0652E-0DA2-8C4C-ADB5-A8D3CBECACF5}"/>
              </a:ext>
            </a:extLst>
          </p:cNvPr>
          <p:cNvSpPr/>
          <p:nvPr/>
        </p:nvSpPr>
        <p:spPr>
          <a:xfrm>
            <a:off x="0" y="0"/>
            <a:ext cx="4615041" cy="10287000"/>
          </a:xfrm>
          <a:custGeom>
            <a:avLst/>
            <a:gdLst/>
            <a:ahLst/>
            <a:cxnLst/>
            <a:rect l="l" t="t" r="r" b="b"/>
            <a:pathLst>
              <a:path w="1043206" h="2325323">
                <a:moveTo>
                  <a:pt x="0" y="0"/>
                </a:moveTo>
                <a:lnTo>
                  <a:pt x="1043206" y="0"/>
                </a:lnTo>
                <a:lnTo>
                  <a:pt x="1043206" y="2325323"/>
                </a:lnTo>
                <a:lnTo>
                  <a:pt x="0" y="2325323"/>
                </a:lnTo>
                <a:close/>
              </a:path>
            </a:pathLst>
          </a:custGeom>
          <a:solidFill>
            <a:srgbClr val="5271FF"/>
          </a:solidFill>
        </p:spPr>
      </p:sp>
      <p:pic>
        <p:nvPicPr>
          <p:cNvPr id="99" name="Picture 98" descr="A picture containing text, person, person&#10;&#10;Description automatically generated">
            <a:extLst>
              <a:ext uri="{FF2B5EF4-FFF2-40B4-BE49-F238E27FC236}">
                <a16:creationId xmlns:a16="http://schemas.microsoft.com/office/drawing/2014/main" id="{8274471F-27A8-3DFC-A2BC-39DACE107B7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35965" r="11966"/>
          <a:stretch/>
        </p:blipFill>
        <p:spPr>
          <a:xfrm>
            <a:off x="896146" y="891551"/>
            <a:ext cx="6636623" cy="8501653"/>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7" name="TextBox 12">
            <a:extLst>
              <a:ext uri="{FF2B5EF4-FFF2-40B4-BE49-F238E27FC236}">
                <a16:creationId xmlns:a16="http://schemas.microsoft.com/office/drawing/2014/main" id="{798D5242-EA7E-D403-15D3-F06E7E46DFA9}"/>
              </a:ext>
            </a:extLst>
          </p:cNvPr>
          <p:cNvSpPr txBox="1"/>
          <p:nvPr/>
        </p:nvSpPr>
        <p:spPr>
          <a:xfrm>
            <a:off x="8798119" y="426812"/>
            <a:ext cx="6772259" cy="1538883"/>
          </a:xfrm>
          <a:prstGeom prst="rect">
            <a:avLst/>
          </a:prstGeom>
        </p:spPr>
        <p:txBody>
          <a:bodyPr wrap="square" lIns="0" tIns="0" rIns="0" bIns="0" rtlCol="0" anchor="t">
            <a:spAutoFit/>
          </a:bodyPr>
          <a:lstStyle/>
          <a:p>
            <a:r>
              <a:rPr lang="en-US" sz="5000" dirty="0">
                <a:latin typeface="Montserrat Classic" panose="020B0604020202020204" charset="0"/>
                <a:cs typeface="Montserrat Classic" panose="020B0604020202020204" charset="0"/>
              </a:rPr>
              <a:t>Helping You Reach This </a:t>
            </a:r>
            <a:r>
              <a:rPr lang="en-US" sz="5000" dirty="0">
                <a:solidFill>
                  <a:srgbClr val="C00000"/>
                </a:solidFill>
                <a:latin typeface="Montserrat Classic" panose="020B0604020202020204" charset="0"/>
                <a:cs typeface="Montserrat Classic" panose="020B0604020202020204" charset="0"/>
              </a:rPr>
              <a:t>Niche Audience</a:t>
            </a:r>
          </a:p>
        </p:txBody>
      </p:sp>
      <p:sp>
        <p:nvSpPr>
          <p:cNvPr id="9" name="AutoShape 4">
            <a:extLst>
              <a:ext uri="{FF2B5EF4-FFF2-40B4-BE49-F238E27FC236}">
                <a16:creationId xmlns:a16="http://schemas.microsoft.com/office/drawing/2014/main" id="{3877A93A-C1ED-6BF6-F51C-3081D3E11633}"/>
              </a:ext>
            </a:extLst>
          </p:cNvPr>
          <p:cNvSpPr/>
          <p:nvPr/>
        </p:nvSpPr>
        <p:spPr>
          <a:xfrm rot="16200000">
            <a:off x="7961892" y="811532"/>
            <a:ext cx="784864" cy="0"/>
          </a:xfrm>
          <a:prstGeom prst="line">
            <a:avLst/>
          </a:prstGeom>
          <a:ln w="127000" cap="flat">
            <a:solidFill>
              <a:srgbClr val="5271FF"/>
            </a:solidFill>
            <a:prstDash val="solid"/>
            <a:miter lim="800000"/>
            <a:headEnd type="none" w="sm" len="sm"/>
            <a:tailEnd type="none" w="sm" len="sm"/>
          </a:ln>
        </p:spPr>
      </p:sp>
      <p:pic>
        <p:nvPicPr>
          <p:cNvPr id="69" name="Picture 68" descr="Icon&#10;&#10;Description automatically generated">
            <a:extLst>
              <a:ext uri="{FF2B5EF4-FFF2-40B4-BE49-F238E27FC236}">
                <a16:creationId xmlns:a16="http://schemas.microsoft.com/office/drawing/2014/main" id="{19550A21-10C0-C7E2-AF25-80E71CFF9AD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126674" y="2400602"/>
            <a:ext cx="7240218" cy="7200902"/>
          </a:xfrm>
          <a:prstGeom prst="rect">
            <a:avLst/>
          </a:prstGeom>
        </p:spPr>
      </p:pic>
      <p:sp>
        <p:nvSpPr>
          <p:cNvPr id="76" name="TextBox 75">
            <a:extLst>
              <a:ext uri="{FF2B5EF4-FFF2-40B4-BE49-F238E27FC236}">
                <a16:creationId xmlns:a16="http://schemas.microsoft.com/office/drawing/2014/main" id="{5D6499FA-6159-7CC7-BCEA-8FB1538A5DAA}"/>
              </a:ext>
            </a:extLst>
          </p:cNvPr>
          <p:cNvSpPr txBox="1"/>
          <p:nvPr/>
        </p:nvSpPr>
        <p:spPr>
          <a:xfrm>
            <a:off x="9487835" y="2705100"/>
            <a:ext cx="2629246" cy="1215717"/>
          </a:xfrm>
          <a:prstGeom prst="rect">
            <a:avLst/>
          </a:prstGeom>
          <a:noFill/>
        </p:spPr>
        <p:txBody>
          <a:bodyPr wrap="none" rtlCol="0">
            <a:spAutoFit/>
          </a:bodyPr>
          <a:lstStyle/>
          <a:p>
            <a:r>
              <a:rPr lang="en-US" sz="5000" b="1" dirty="0">
                <a:solidFill>
                  <a:srgbClr val="5271FF"/>
                </a:solidFill>
                <a:latin typeface="Montserrat Classic" panose="020B0604020202020204" charset="0"/>
                <a:cs typeface="Montserrat Classic" panose="020B0604020202020204" charset="0"/>
              </a:rPr>
              <a:t>300MN+</a:t>
            </a:r>
          </a:p>
          <a:p>
            <a:r>
              <a:rPr lang="en-US" sz="2300" dirty="0">
                <a:latin typeface="Montserrat Classic" panose="020B0604020202020204" charset="0"/>
                <a:cs typeface="Montserrat Classic" panose="020B0604020202020204" charset="0"/>
              </a:rPr>
              <a:t>Video Imp (Mo)</a:t>
            </a:r>
            <a:endParaRPr lang="en-IN" sz="2300" dirty="0">
              <a:latin typeface="Montserrat Classic" panose="020B0604020202020204" charset="0"/>
              <a:cs typeface="Montserrat Classic" panose="020B0604020202020204" charset="0"/>
            </a:endParaRPr>
          </a:p>
        </p:txBody>
      </p:sp>
      <p:sp>
        <p:nvSpPr>
          <p:cNvPr id="78" name="TextBox 77">
            <a:extLst>
              <a:ext uri="{FF2B5EF4-FFF2-40B4-BE49-F238E27FC236}">
                <a16:creationId xmlns:a16="http://schemas.microsoft.com/office/drawing/2014/main" id="{6FECFE61-89D7-DE9E-AE5C-D9AEAD5F7F98}"/>
              </a:ext>
            </a:extLst>
          </p:cNvPr>
          <p:cNvSpPr txBox="1"/>
          <p:nvPr/>
        </p:nvSpPr>
        <p:spPr>
          <a:xfrm>
            <a:off x="13371277" y="2705100"/>
            <a:ext cx="2629246" cy="1215717"/>
          </a:xfrm>
          <a:prstGeom prst="rect">
            <a:avLst/>
          </a:prstGeom>
          <a:noFill/>
        </p:spPr>
        <p:txBody>
          <a:bodyPr wrap="none" rtlCol="0">
            <a:spAutoFit/>
          </a:bodyPr>
          <a:lstStyle/>
          <a:p>
            <a:pPr algn="r"/>
            <a:r>
              <a:rPr lang="en-US" sz="5000" b="1" dirty="0">
                <a:solidFill>
                  <a:srgbClr val="5271FF"/>
                </a:solidFill>
                <a:latin typeface="Montserrat Classic" panose="020B0604020202020204" charset="0"/>
                <a:cs typeface="Montserrat Classic" panose="020B0604020202020204" charset="0"/>
              </a:rPr>
              <a:t>250MN+</a:t>
            </a:r>
          </a:p>
          <a:p>
            <a:pPr algn="r"/>
            <a:r>
              <a:rPr lang="en-US" sz="2300" dirty="0">
                <a:latin typeface="Montserrat Classic" panose="020B0604020202020204" charset="0"/>
                <a:cs typeface="Montserrat Classic" panose="020B0604020202020204" charset="0"/>
              </a:rPr>
              <a:t>Display Imp (Mo)</a:t>
            </a:r>
            <a:endParaRPr lang="en-IN" sz="2300" dirty="0">
              <a:latin typeface="Montserrat Classic" panose="020B0604020202020204" charset="0"/>
              <a:cs typeface="Montserrat Classic" panose="020B0604020202020204" charset="0"/>
            </a:endParaRPr>
          </a:p>
        </p:txBody>
      </p:sp>
      <p:sp>
        <p:nvSpPr>
          <p:cNvPr id="79" name="TextBox 78">
            <a:extLst>
              <a:ext uri="{FF2B5EF4-FFF2-40B4-BE49-F238E27FC236}">
                <a16:creationId xmlns:a16="http://schemas.microsoft.com/office/drawing/2014/main" id="{2FB3B86C-0B19-4341-2B27-7693BDB8F831}"/>
              </a:ext>
            </a:extLst>
          </p:cNvPr>
          <p:cNvSpPr txBox="1"/>
          <p:nvPr/>
        </p:nvSpPr>
        <p:spPr>
          <a:xfrm>
            <a:off x="9487835" y="8023310"/>
            <a:ext cx="2198038" cy="1215717"/>
          </a:xfrm>
          <a:prstGeom prst="rect">
            <a:avLst/>
          </a:prstGeom>
          <a:noFill/>
        </p:spPr>
        <p:txBody>
          <a:bodyPr wrap="none" rtlCol="0">
            <a:spAutoFit/>
          </a:bodyPr>
          <a:lstStyle/>
          <a:p>
            <a:r>
              <a:rPr lang="en-US" sz="5000" b="1" dirty="0">
                <a:solidFill>
                  <a:srgbClr val="5271FF"/>
                </a:solidFill>
                <a:latin typeface="Montserrat Classic" panose="020B0604020202020204" charset="0"/>
                <a:cs typeface="Montserrat Classic" panose="020B0604020202020204" charset="0"/>
              </a:rPr>
              <a:t>5MN+</a:t>
            </a:r>
          </a:p>
          <a:p>
            <a:r>
              <a:rPr lang="en-US" sz="2300" dirty="0">
                <a:latin typeface="Montserrat Classic" panose="020B0604020202020204" charset="0"/>
                <a:cs typeface="Montserrat Classic" panose="020B0604020202020204" charset="0"/>
              </a:rPr>
              <a:t>Reach/</a:t>
            </a:r>
            <a:r>
              <a:rPr lang="en-US" sz="2300" dirty="0" err="1">
                <a:latin typeface="Montserrat Classic" panose="020B0604020202020204" charset="0"/>
                <a:cs typeface="Montserrat Classic" panose="020B0604020202020204" charset="0"/>
              </a:rPr>
              <a:t>Uniques</a:t>
            </a:r>
            <a:endParaRPr lang="en-IN" sz="2300" dirty="0">
              <a:latin typeface="Montserrat Classic" panose="020B0604020202020204" charset="0"/>
              <a:cs typeface="Montserrat Classic" panose="020B0604020202020204" charset="0"/>
            </a:endParaRPr>
          </a:p>
        </p:txBody>
      </p:sp>
      <p:sp>
        <p:nvSpPr>
          <p:cNvPr id="87" name="TextBox 86">
            <a:extLst>
              <a:ext uri="{FF2B5EF4-FFF2-40B4-BE49-F238E27FC236}">
                <a16:creationId xmlns:a16="http://schemas.microsoft.com/office/drawing/2014/main" id="{4C5787FB-F998-A802-DDD0-E8AD0C8C67BC}"/>
              </a:ext>
            </a:extLst>
          </p:cNvPr>
          <p:cNvSpPr txBox="1"/>
          <p:nvPr/>
        </p:nvSpPr>
        <p:spPr>
          <a:xfrm>
            <a:off x="12877800" y="8023310"/>
            <a:ext cx="3122723" cy="1215717"/>
          </a:xfrm>
          <a:prstGeom prst="rect">
            <a:avLst/>
          </a:prstGeom>
          <a:noFill/>
        </p:spPr>
        <p:txBody>
          <a:bodyPr wrap="square" rtlCol="0">
            <a:spAutoFit/>
          </a:bodyPr>
          <a:lstStyle/>
          <a:p>
            <a:pPr algn="r"/>
            <a:r>
              <a:rPr lang="en-US" sz="5000" b="1" dirty="0">
                <a:solidFill>
                  <a:srgbClr val="5271FF"/>
                </a:solidFill>
                <a:latin typeface="Montserrat Classic" panose="020B0604020202020204" charset="0"/>
                <a:cs typeface="Montserrat Classic" panose="020B0604020202020204" charset="0"/>
              </a:rPr>
              <a:t>300+</a:t>
            </a:r>
          </a:p>
          <a:p>
            <a:pPr algn="r"/>
            <a:r>
              <a:rPr lang="en-US" sz="2300" dirty="0">
                <a:latin typeface="Montserrat Classic" panose="020B0604020202020204" charset="0"/>
                <a:cs typeface="Montserrat Classic" panose="020B0604020202020204" charset="0"/>
              </a:rPr>
              <a:t>Premium Publishers</a:t>
            </a:r>
            <a:endParaRPr lang="en-IN" sz="2300" dirty="0">
              <a:latin typeface="Montserrat Classic" panose="020B0604020202020204" charset="0"/>
              <a:cs typeface="Montserrat Classic" panose="020B0604020202020204" charset="0"/>
            </a:endParaRPr>
          </a:p>
        </p:txBody>
      </p:sp>
      <p:pic>
        <p:nvPicPr>
          <p:cNvPr id="89" name="Picture 88">
            <a:extLst>
              <a:ext uri="{FF2B5EF4-FFF2-40B4-BE49-F238E27FC236}">
                <a16:creationId xmlns:a16="http://schemas.microsoft.com/office/drawing/2014/main" id="{B417CC63-3AED-651E-0787-EE4840298A89}"/>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15104418" y="4127253"/>
            <a:ext cx="896105" cy="896105"/>
          </a:xfrm>
          <a:prstGeom prst="rect">
            <a:avLst/>
          </a:prstGeom>
        </p:spPr>
      </p:pic>
      <p:pic>
        <p:nvPicPr>
          <p:cNvPr id="90" name="Picture 89">
            <a:extLst>
              <a:ext uri="{FF2B5EF4-FFF2-40B4-BE49-F238E27FC236}">
                <a16:creationId xmlns:a16="http://schemas.microsoft.com/office/drawing/2014/main" id="{FBCEFBA0-F68C-6E95-9017-3155AC22BBED}"/>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9487835" y="6832080"/>
            <a:ext cx="894537" cy="894537"/>
          </a:xfrm>
          <a:prstGeom prst="rect">
            <a:avLst/>
          </a:prstGeom>
        </p:spPr>
      </p:pic>
      <p:pic>
        <p:nvPicPr>
          <p:cNvPr id="91" name="Picture 90">
            <a:extLst>
              <a:ext uri="{FF2B5EF4-FFF2-40B4-BE49-F238E27FC236}">
                <a16:creationId xmlns:a16="http://schemas.microsoft.com/office/drawing/2014/main" id="{EA4CEEE5-F7E6-4DC6-8C86-D1F91FA3B69C}"/>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a:off x="15187308" y="6872741"/>
            <a:ext cx="813215" cy="813215"/>
          </a:xfrm>
          <a:prstGeom prst="rect">
            <a:avLst/>
          </a:prstGeom>
        </p:spPr>
      </p:pic>
      <p:pic>
        <p:nvPicPr>
          <p:cNvPr id="92" name="Picture 91">
            <a:extLst>
              <a:ext uri="{FF2B5EF4-FFF2-40B4-BE49-F238E27FC236}">
                <a16:creationId xmlns:a16="http://schemas.microsoft.com/office/drawing/2014/main" id="{3896B958-4EA8-9E8F-8A09-BA512F3E523A}"/>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9487835" y="4083310"/>
            <a:ext cx="983990" cy="983990"/>
          </a:xfrm>
          <a:prstGeom prst="rect">
            <a:avLst/>
          </a:prstGeom>
        </p:spPr>
      </p:pic>
      <p:pic>
        <p:nvPicPr>
          <p:cNvPr id="93" name="Picture 92">
            <a:extLst>
              <a:ext uri="{FF2B5EF4-FFF2-40B4-BE49-F238E27FC236}">
                <a16:creationId xmlns:a16="http://schemas.microsoft.com/office/drawing/2014/main" id="{FCF8A637-7C8A-0BAE-35D2-03F54478AEC2}"/>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1814767" y="5118505"/>
            <a:ext cx="1805261" cy="1805261"/>
          </a:xfrm>
          <a:prstGeom prst="rect">
            <a:avLst/>
          </a:prstGeom>
        </p:spPr>
      </p:pic>
      <p:pic>
        <p:nvPicPr>
          <p:cNvPr id="7" name="Picture 12">
            <a:extLst>
              <a:ext uri="{FF2B5EF4-FFF2-40B4-BE49-F238E27FC236}">
                <a16:creationId xmlns:a16="http://schemas.microsoft.com/office/drawing/2014/main" id="{0B333DCD-C578-C138-791C-738019F9C550}"/>
              </a:ext>
            </a:extLst>
          </p:cNvPr>
          <p:cNvPicPr>
            <a:picLocks noChangeAspect="1"/>
          </p:cNvPicPr>
          <p:nvPr/>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81000" y="287203"/>
            <a:ext cx="1028700" cy="1198697"/>
          </a:xfrm>
          <a:prstGeom prst="rect">
            <a:avLst/>
          </a:prstGeom>
        </p:spPr>
      </p:pic>
      <p:sp>
        <p:nvSpPr>
          <p:cNvPr id="94" name="Rectangle: Single Corner Snipped 93">
            <a:extLst>
              <a:ext uri="{FF2B5EF4-FFF2-40B4-BE49-F238E27FC236}">
                <a16:creationId xmlns:a16="http://schemas.microsoft.com/office/drawing/2014/main" id="{9E00DD57-E484-91A1-CADE-FB30BA5BFF21}"/>
              </a:ext>
            </a:extLst>
          </p:cNvPr>
          <p:cNvSpPr/>
          <p:nvPr/>
        </p:nvSpPr>
        <p:spPr>
          <a:xfrm>
            <a:off x="4267200" y="5803281"/>
            <a:ext cx="3948423" cy="3595747"/>
          </a:xfrm>
          <a:prstGeom prst="snip1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Rectangle: Single Corner Snipped 94">
            <a:extLst>
              <a:ext uri="{FF2B5EF4-FFF2-40B4-BE49-F238E27FC236}">
                <a16:creationId xmlns:a16="http://schemas.microsoft.com/office/drawing/2014/main" id="{F8AD2FFD-AA4B-6C30-D1FF-72CAD4E01764}"/>
              </a:ext>
            </a:extLst>
          </p:cNvPr>
          <p:cNvSpPr/>
          <p:nvPr/>
        </p:nvSpPr>
        <p:spPr>
          <a:xfrm rot="10800000">
            <a:off x="0" y="5803281"/>
            <a:ext cx="3948423" cy="3595747"/>
          </a:xfrm>
          <a:prstGeom prst="snip1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TextBox 95">
            <a:extLst>
              <a:ext uri="{FF2B5EF4-FFF2-40B4-BE49-F238E27FC236}">
                <a16:creationId xmlns:a16="http://schemas.microsoft.com/office/drawing/2014/main" id="{0516AB93-EA78-5070-B9D0-BA673331D488}"/>
              </a:ext>
            </a:extLst>
          </p:cNvPr>
          <p:cNvSpPr txBox="1"/>
          <p:nvPr/>
        </p:nvSpPr>
        <p:spPr>
          <a:xfrm>
            <a:off x="867980" y="6427228"/>
            <a:ext cx="2212465" cy="1942648"/>
          </a:xfrm>
          <a:prstGeom prst="rect">
            <a:avLst/>
          </a:prstGeom>
          <a:noFill/>
        </p:spPr>
        <p:txBody>
          <a:bodyPr wrap="none" rtlCol="0">
            <a:spAutoFit/>
          </a:bodyPr>
          <a:lstStyle/>
          <a:p>
            <a:pPr algn="ctr">
              <a:lnSpc>
                <a:spcPct val="150000"/>
              </a:lnSpc>
            </a:pPr>
            <a:r>
              <a:rPr lang="en-US" sz="6000" b="1" dirty="0">
                <a:solidFill>
                  <a:schemeClr val="bg1"/>
                </a:solidFill>
                <a:latin typeface="Montserrat Classic" panose="020B0604020202020204" charset="0"/>
                <a:cs typeface="Montserrat Classic" panose="020B0604020202020204" charset="0"/>
              </a:rPr>
              <a:t>18+</a:t>
            </a:r>
          </a:p>
          <a:p>
            <a:pPr algn="ctr">
              <a:lnSpc>
                <a:spcPct val="150000"/>
              </a:lnSpc>
            </a:pPr>
            <a:r>
              <a:rPr lang="en-US" sz="2300" b="1" dirty="0">
                <a:solidFill>
                  <a:schemeClr val="bg1"/>
                </a:solidFill>
                <a:latin typeface="Montserrat Classic" panose="020B0604020202020204" charset="0"/>
                <a:ea typeface="Calibri"/>
                <a:cs typeface="Montserrat Classic" panose="020B0604020202020204" charset="0"/>
                <a:sym typeface="Calibri"/>
              </a:rPr>
              <a:t>General Market</a:t>
            </a:r>
            <a:endParaRPr lang="en-IN" sz="2300" b="1" dirty="0">
              <a:solidFill>
                <a:schemeClr val="bg1"/>
              </a:solidFill>
              <a:latin typeface="Montserrat Classic" panose="020B0604020202020204" charset="0"/>
              <a:cs typeface="Montserrat Classic" panose="020B0604020202020204" charset="0"/>
            </a:endParaRPr>
          </a:p>
        </p:txBody>
      </p:sp>
      <p:sp>
        <p:nvSpPr>
          <p:cNvPr id="97" name="TextBox 96">
            <a:extLst>
              <a:ext uri="{FF2B5EF4-FFF2-40B4-BE49-F238E27FC236}">
                <a16:creationId xmlns:a16="http://schemas.microsoft.com/office/drawing/2014/main" id="{CADD095D-3DCE-73B8-A7B4-0C1C5B350139}"/>
              </a:ext>
            </a:extLst>
          </p:cNvPr>
          <p:cNvSpPr txBox="1"/>
          <p:nvPr/>
        </p:nvSpPr>
        <p:spPr>
          <a:xfrm>
            <a:off x="4620134" y="6482917"/>
            <a:ext cx="3242555" cy="1831271"/>
          </a:xfrm>
          <a:prstGeom prst="rect">
            <a:avLst/>
          </a:prstGeom>
          <a:noFill/>
        </p:spPr>
        <p:txBody>
          <a:bodyPr wrap="none" rtlCol="0">
            <a:spAutoFit/>
          </a:bodyPr>
          <a:lstStyle/>
          <a:p>
            <a:pPr algn="ctr">
              <a:lnSpc>
                <a:spcPct val="150000"/>
              </a:lnSpc>
            </a:pPr>
            <a:r>
              <a:rPr lang="en-US" sz="6000" b="1" dirty="0">
                <a:solidFill>
                  <a:schemeClr val="bg1"/>
                </a:solidFill>
                <a:latin typeface="Montserrat Classic" panose="020B0604020202020204" charset="0"/>
                <a:cs typeface="Montserrat Classic" panose="020B0604020202020204" charset="0"/>
              </a:rPr>
              <a:t>550MN+</a:t>
            </a:r>
          </a:p>
          <a:p>
            <a:pPr algn="ctr"/>
            <a:r>
              <a:rPr lang="en-US" sz="2300" b="1" dirty="0">
                <a:solidFill>
                  <a:schemeClr val="bg1"/>
                </a:solidFill>
                <a:latin typeface="Montserrat Classic" panose="020B0604020202020204" charset="0"/>
                <a:ea typeface="Calibri"/>
                <a:cs typeface="Montserrat Classic" panose="020B0604020202020204" charset="0"/>
                <a:sym typeface="Calibri"/>
              </a:rPr>
              <a:t>Total Impressions (Mo.)</a:t>
            </a:r>
            <a:endParaRPr lang="en-IN" sz="2300" b="1" dirty="0">
              <a:solidFill>
                <a:schemeClr val="bg1"/>
              </a:solidFill>
              <a:latin typeface="Montserrat Classic" panose="020B0604020202020204" charset="0"/>
              <a:cs typeface="Montserrat Classic" panose="020B0604020202020204" charset="0"/>
            </a:endParaRPr>
          </a:p>
        </p:txBody>
      </p:sp>
    </p:spTree>
    <p:extLst>
      <p:ext uri="{BB962C8B-B14F-4D97-AF65-F5344CB8AC3E}">
        <p14:creationId xmlns:p14="http://schemas.microsoft.com/office/powerpoint/2010/main" val="3849428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a:stretch>
        </a:blipFill>
        <a:effectLst/>
      </p:bgPr>
    </p:bg>
    <p:spTree>
      <p:nvGrpSpPr>
        <p:cNvPr id="1" name=""/>
        <p:cNvGrpSpPr/>
        <p:nvPr/>
      </p:nvGrpSpPr>
      <p:grpSpPr>
        <a:xfrm>
          <a:off x="0" y="0"/>
          <a:ext cx="0" cy="0"/>
          <a:chOff x="0" y="0"/>
          <a:chExt cx="0" cy="0"/>
        </a:xfrm>
      </p:grpSpPr>
      <p:pic>
        <p:nvPicPr>
          <p:cNvPr id="14" name="Picture 13" descr="Special report on state of the game: Counties fear they may not be playing  Championship cricket in 10 years time">
            <a:extLst>
              <a:ext uri="{FF2B5EF4-FFF2-40B4-BE49-F238E27FC236}">
                <a16:creationId xmlns:a16="http://schemas.microsoft.com/office/drawing/2014/main" id="{50458B5C-692D-F341-1ED1-6838B0F63B0B}"/>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31824"/>
          <a:stretch/>
        </p:blipFill>
        <p:spPr bwMode="auto">
          <a:xfrm>
            <a:off x="0" y="5205994"/>
            <a:ext cx="4493870" cy="412011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4D035CF-C973-792C-4433-7308F5EF432E}"/>
              </a:ext>
            </a:extLst>
          </p:cNvPr>
          <p:cNvSpPr/>
          <p:nvPr/>
        </p:nvSpPr>
        <p:spPr>
          <a:xfrm>
            <a:off x="810768" y="342901"/>
            <a:ext cx="2879027" cy="6267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bg1"/>
                </a:solidFill>
                <a:latin typeface="Montserrat Classic" panose="020B0604020202020204" charset="0"/>
                <a:ea typeface="Roboto" panose="02000000000000000000" pitchFamily="2" charset="0"/>
                <a:cs typeface="Montserrat Classic" panose="020B0604020202020204" charset="0"/>
              </a:rPr>
              <a:t>Lifestyle</a:t>
            </a:r>
          </a:p>
        </p:txBody>
      </p:sp>
      <p:sp>
        <p:nvSpPr>
          <p:cNvPr id="16" name="Rectangle 15">
            <a:extLst>
              <a:ext uri="{FF2B5EF4-FFF2-40B4-BE49-F238E27FC236}">
                <a16:creationId xmlns:a16="http://schemas.microsoft.com/office/drawing/2014/main" id="{76C97741-A918-F06A-E4A2-753C0DBDAE9A}"/>
              </a:ext>
            </a:extLst>
          </p:cNvPr>
          <p:cNvSpPr/>
          <p:nvPr/>
        </p:nvSpPr>
        <p:spPr>
          <a:xfrm>
            <a:off x="5406581" y="342901"/>
            <a:ext cx="2879027" cy="6267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bg1"/>
                </a:solidFill>
                <a:latin typeface="Montserrat Classic" panose="020B0604020202020204" charset="0"/>
                <a:ea typeface="Roboto" panose="02000000000000000000" pitchFamily="2" charset="0"/>
                <a:cs typeface="Montserrat Classic" panose="020B0604020202020204" charset="0"/>
              </a:rPr>
              <a:t>Entertainment</a:t>
            </a:r>
          </a:p>
        </p:txBody>
      </p:sp>
      <p:sp>
        <p:nvSpPr>
          <p:cNvPr id="17" name="Rectangle 16">
            <a:extLst>
              <a:ext uri="{FF2B5EF4-FFF2-40B4-BE49-F238E27FC236}">
                <a16:creationId xmlns:a16="http://schemas.microsoft.com/office/drawing/2014/main" id="{3CB09B81-5C16-B5F9-1123-557DBBE19196}"/>
              </a:ext>
            </a:extLst>
          </p:cNvPr>
          <p:cNvSpPr/>
          <p:nvPr/>
        </p:nvSpPr>
        <p:spPr>
          <a:xfrm>
            <a:off x="10002393" y="342901"/>
            <a:ext cx="2879027" cy="6267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bg1"/>
                </a:solidFill>
                <a:latin typeface="Montserrat Classic" panose="020B0604020202020204" charset="0"/>
                <a:ea typeface="Roboto" panose="02000000000000000000" pitchFamily="2" charset="0"/>
                <a:cs typeface="Montserrat Classic" panose="020B0604020202020204" charset="0"/>
              </a:rPr>
              <a:t>Personal Finance</a:t>
            </a:r>
          </a:p>
        </p:txBody>
      </p:sp>
      <p:sp>
        <p:nvSpPr>
          <p:cNvPr id="18" name="Rectangle 17">
            <a:extLst>
              <a:ext uri="{FF2B5EF4-FFF2-40B4-BE49-F238E27FC236}">
                <a16:creationId xmlns:a16="http://schemas.microsoft.com/office/drawing/2014/main" id="{DE98AC52-E555-F05C-ABA1-10911579635F}"/>
              </a:ext>
            </a:extLst>
          </p:cNvPr>
          <p:cNvSpPr/>
          <p:nvPr/>
        </p:nvSpPr>
        <p:spPr>
          <a:xfrm>
            <a:off x="14598206" y="342901"/>
            <a:ext cx="2879027" cy="6267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bg1"/>
                </a:solidFill>
                <a:latin typeface="Montserrat Classic" panose="020B0604020202020204" charset="0"/>
                <a:ea typeface="Roboto" panose="02000000000000000000" pitchFamily="2" charset="0"/>
                <a:cs typeface="Montserrat Classic" panose="020B0604020202020204" charset="0"/>
              </a:rPr>
              <a:t>Culture</a:t>
            </a:r>
            <a:endParaRPr lang="en-IN" sz="2300" dirty="0">
              <a:solidFill>
                <a:schemeClr val="bg1"/>
              </a:solidFill>
              <a:latin typeface="Montserrat Classic" panose="020B0604020202020204" charset="0"/>
              <a:cs typeface="Montserrat Classic" panose="020B0604020202020204" charset="0"/>
            </a:endParaRPr>
          </a:p>
        </p:txBody>
      </p:sp>
      <p:sp>
        <p:nvSpPr>
          <p:cNvPr id="19" name="Rectangle 18">
            <a:extLst>
              <a:ext uri="{FF2B5EF4-FFF2-40B4-BE49-F238E27FC236}">
                <a16:creationId xmlns:a16="http://schemas.microsoft.com/office/drawing/2014/main" id="{A3FDECE4-1B6C-C483-221B-4906BFFFDFFC}"/>
              </a:ext>
            </a:extLst>
          </p:cNvPr>
          <p:cNvSpPr/>
          <p:nvPr/>
        </p:nvSpPr>
        <p:spPr>
          <a:xfrm>
            <a:off x="810768" y="9317376"/>
            <a:ext cx="2879027" cy="6267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bg1"/>
                </a:solidFill>
                <a:latin typeface="Montserrat Classic" panose="020B0604020202020204" charset="0"/>
                <a:ea typeface="Roboto" panose="02000000000000000000" pitchFamily="2" charset="0"/>
                <a:cs typeface="Montserrat Classic" panose="020B0604020202020204" charset="0"/>
              </a:rPr>
              <a:t>Sports</a:t>
            </a:r>
          </a:p>
        </p:txBody>
      </p:sp>
      <p:sp>
        <p:nvSpPr>
          <p:cNvPr id="20" name="Rectangle 19">
            <a:extLst>
              <a:ext uri="{FF2B5EF4-FFF2-40B4-BE49-F238E27FC236}">
                <a16:creationId xmlns:a16="http://schemas.microsoft.com/office/drawing/2014/main" id="{C6A81495-F147-8B6B-8EF8-F86818533841}"/>
              </a:ext>
            </a:extLst>
          </p:cNvPr>
          <p:cNvSpPr/>
          <p:nvPr/>
        </p:nvSpPr>
        <p:spPr>
          <a:xfrm>
            <a:off x="5406581" y="9317376"/>
            <a:ext cx="2879027" cy="6267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bg1"/>
                </a:solidFill>
                <a:latin typeface="Montserrat Classic" panose="020B0604020202020204" charset="0"/>
                <a:ea typeface="Roboto" panose="02000000000000000000" pitchFamily="2" charset="0"/>
                <a:cs typeface="Montserrat Classic" panose="020B0604020202020204" charset="0"/>
              </a:rPr>
              <a:t>High Net Worth</a:t>
            </a:r>
          </a:p>
        </p:txBody>
      </p:sp>
      <p:sp>
        <p:nvSpPr>
          <p:cNvPr id="21" name="Rectangle 20">
            <a:extLst>
              <a:ext uri="{FF2B5EF4-FFF2-40B4-BE49-F238E27FC236}">
                <a16:creationId xmlns:a16="http://schemas.microsoft.com/office/drawing/2014/main" id="{BAF01D9D-8A65-D65A-795B-A4753CE581E8}"/>
              </a:ext>
            </a:extLst>
          </p:cNvPr>
          <p:cNvSpPr/>
          <p:nvPr/>
        </p:nvSpPr>
        <p:spPr>
          <a:xfrm>
            <a:off x="10002393" y="9317376"/>
            <a:ext cx="2879027" cy="6267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bg1"/>
                </a:solidFill>
                <a:latin typeface="Montserrat Classic" panose="020B0604020202020204" charset="0"/>
                <a:ea typeface="Roboto" panose="02000000000000000000" pitchFamily="2" charset="0"/>
                <a:cs typeface="Montserrat Classic" panose="020B0604020202020204" charset="0"/>
              </a:rPr>
              <a:t>News</a:t>
            </a:r>
            <a:endParaRPr lang="en-IN" sz="2300" dirty="0">
              <a:solidFill>
                <a:schemeClr val="bg1"/>
              </a:solidFill>
              <a:latin typeface="Montserrat Classic" panose="020B0604020202020204" charset="0"/>
              <a:cs typeface="Montserrat Classic" panose="020B0604020202020204" charset="0"/>
            </a:endParaRPr>
          </a:p>
        </p:txBody>
      </p:sp>
      <p:sp>
        <p:nvSpPr>
          <p:cNvPr id="22" name="Rectangle 21">
            <a:extLst>
              <a:ext uri="{FF2B5EF4-FFF2-40B4-BE49-F238E27FC236}">
                <a16:creationId xmlns:a16="http://schemas.microsoft.com/office/drawing/2014/main" id="{4AD7E9F2-B43E-EDFF-B87B-BB9EB451A83C}"/>
              </a:ext>
            </a:extLst>
          </p:cNvPr>
          <p:cNvSpPr/>
          <p:nvPr/>
        </p:nvSpPr>
        <p:spPr>
          <a:xfrm>
            <a:off x="14598206" y="9317376"/>
            <a:ext cx="2879027" cy="6267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bg1"/>
                </a:solidFill>
                <a:latin typeface="Montserrat Classic" panose="020B0604020202020204" charset="0"/>
                <a:ea typeface="Roboto" panose="02000000000000000000" pitchFamily="2" charset="0"/>
                <a:cs typeface="Montserrat Classic" panose="020B0604020202020204" charset="0"/>
              </a:rPr>
              <a:t>Education</a:t>
            </a:r>
            <a:endParaRPr lang="en-IN" sz="2300" dirty="0">
              <a:solidFill>
                <a:schemeClr val="bg1"/>
              </a:solidFill>
              <a:latin typeface="Montserrat Classic" panose="020B0604020202020204" charset="0"/>
              <a:cs typeface="Montserrat Classic" panose="020B0604020202020204" charset="0"/>
            </a:endParaRPr>
          </a:p>
        </p:txBody>
      </p:sp>
      <p:pic>
        <p:nvPicPr>
          <p:cNvPr id="4" name="Picture 3">
            <a:extLst>
              <a:ext uri="{FF2B5EF4-FFF2-40B4-BE49-F238E27FC236}">
                <a16:creationId xmlns:a16="http://schemas.microsoft.com/office/drawing/2014/main" id="{5195FC61-7A00-93BD-910F-8DF91FE57919}"/>
              </a:ext>
            </a:extLst>
          </p:cNvPr>
          <p:cNvPicPr>
            <a:picLocks noChangeAspect="1"/>
          </p:cNvPicPr>
          <p:nvPr/>
        </p:nvPicPr>
        <p:blipFill>
          <a:blip r:embed="rId5"/>
          <a:srcRect l="5159" r="22704" b="732"/>
          <a:stretch>
            <a:fillRect/>
          </a:stretch>
        </p:blipFill>
        <p:spPr>
          <a:xfrm>
            <a:off x="0" y="969626"/>
            <a:ext cx="4500563" cy="4126250"/>
          </a:xfrm>
          <a:prstGeom prst="snip2DiagRect">
            <a:avLst/>
          </a:prstGeom>
          <a:solidFill>
            <a:srgbClr val="FFFFFF">
              <a:shade val="85000"/>
            </a:srgbClr>
          </a:solidFill>
          <a:ln w="38100" cap="sq">
            <a:noFill/>
            <a:miter lim="800000"/>
          </a:ln>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3B4E44A-A7C7-E124-CC39-CCB88AF8DF59}"/>
              </a:ext>
            </a:extLst>
          </p:cNvPr>
          <p:cNvPicPr>
            <a:picLocks noChangeAspect="1"/>
          </p:cNvPicPr>
          <p:nvPr/>
        </p:nvPicPr>
        <p:blipFill>
          <a:blip r:embed="rId6"/>
          <a:srcRect l="12061" r="23802" b="11741"/>
          <a:stretch>
            <a:fillRect/>
          </a:stretch>
        </p:blipFill>
        <p:spPr>
          <a:xfrm>
            <a:off x="4595813" y="969626"/>
            <a:ext cx="4500563" cy="4126250"/>
          </a:xfrm>
          <a:prstGeom prst="rect">
            <a:avLst/>
          </a:prstGeom>
        </p:spPr>
      </p:pic>
      <p:pic>
        <p:nvPicPr>
          <p:cNvPr id="6" name="Picture 5">
            <a:extLst>
              <a:ext uri="{FF2B5EF4-FFF2-40B4-BE49-F238E27FC236}">
                <a16:creationId xmlns:a16="http://schemas.microsoft.com/office/drawing/2014/main" id="{7316B4DC-C5ED-362A-125F-9CB02B9D1E3E}"/>
              </a:ext>
            </a:extLst>
          </p:cNvPr>
          <p:cNvPicPr>
            <a:picLocks noChangeAspect="1"/>
          </p:cNvPicPr>
          <p:nvPr/>
        </p:nvPicPr>
        <p:blipFill>
          <a:blip r:embed="rId7"/>
          <a:srcRect l="1670" r="39339" b="18823"/>
          <a:stretch>
            <a:fillRect/>
          </a:stretch>
        </p:blipFill>
        <p:spPr>
          <a:xfrm>
            <a:off x="9191625" y="969626"/>
            <a:ext cx="4500563" cy="4126250"/>
          </a:xfrm>
          <a:prstGeom prst="snip2DiagRect">
            <a:avLst/>
          </a:prstGeom>
          <a:solidFill>
            <a:srgbClr val="FFFFFF">
              <a:shade val="85000"/>
            </a:srgbClr>
          </a:solidFill>
          <a:ln w="38100" cap="sq">
            <a:noFill/>
            <a:miter lim="800000"/>
          </a:ln>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FE5D6FC-6BC9-0B86-9CAB-EF1476E8978C}"/>
              </a:ext>
            </a:extLst>
          </p:cNvPr>
          <p:cNvPicPr>
            <a:picLocks noChangeAspect="1"/>
          </p:cNvPicPr>
          <p:nvPr/>
        </p:nvPicPr>
        <p:blipFill>
          <a:blip r:embed="rId8"/>
          <a:srcRect l="12485" r="16421" b="2168"/>
          <a:stretch>
            <a:fillRect/>
          </a:stretch>
        </p:blipFill>
        <p:spPr>
          <a:xfrm>
            <a:off x="13787438" y="969626"/>
            <a:ext cx="4500563" cy="4126250"/>
          </a:xfrm>
          <a:prstGeom prst="rect">
            <a:avLst/>
          </a:prstGeom>
        </p:spPr>
      </p:pic>
      <p:pic>
        <p:nvPicPr>
          <p:cNvPr id="9" name="Picture 8">
            <a:extLst>
              <a:ext uri="{FF2B5EF4-FFF2-40B4-BE49-F238E27FC236}">
                <a16:creationId xmlns:a16="http://schemas.microsoft.com/office/drawing/2014/main" id="{BF23C57D-44C9-9234-5E0D-375ED0F0F507}"/>
              </a:ext>
            </a:extLst>
          </p:cNvPr>
          <p:cNvPicPr>
            <a:picLocks noChangeAspect="1"/>
          </p:cNvPicPr>
          <p:nvPr/>
        </p:nvPicPr>
        <p:blipFill>
          <a:blip r:embed="rId9"/>
          <a:srcRect l="59339" t="1014" b="13287"/>
          <a:stretch>
            <a:fillRect/>
          </a:stretch>
        </p:blipFill>
        <p:spPr>
          <a:xfrm>
            <a:off x="4595813" y="5191127"/>
            <a:ext cx="4500563" cy="4126250"/>
          </a:xfrm>
          <a:prstGeom prst="snip2DiagRect">
            <a:avLst/>
          </a:prstGeom>
          <a:noFill/>
          <a:ln w="38100" cap="sq">
            <a:noFill/>
            <a:miter lim="800000"/>
          </a:ln>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06837782-EA3B-0E10-03EE-782E07BA7791}"/>
              </a:ext>
            </a:extLst>
          </p:cNvPr>
          <p:cNvPicPr>
            <a:picLocks noChangeAspect="1"/>
          </p:cNvPicPr>
          <p:nvPr/>
        </p:nvPicPr>
        <p:blipFill>
          <a:blip r:embed="rId10"/>
          <a:srcRect l="29438" b="3081"/>
          <a:stretch>
            <a:fillRect/>
          </a:stretch>
        </p:blipFill>
        <p:spPr>
          <a:xfrm>
            <a:off x="9191625" y="5191127"/>
            <a:ext cx="4500563" cy="4126250"/>
          </a:xfrm>
          <a:prstGeom prst="rect">
            <a:avLst/>
          </a:prstGeom>
        </p:spPr>
      </p:pic>
      <p:pic>
        <p:nvPicPr>
          <p:cNvPr id="11" name="Picture 10">
            <a:extLst>
              <a:ext uri="{FF2B5EF4-FFF2-40B4-BE49-F238E27FC236}">
                <a16:creationId xmlns:a16="http://schemas.microsoft.com/office/drawing/2014/main" id="{0EF8F2CA-9BBC-EEF7-196E-164B5E7ADD1E}"/>
              </a:ext>
            </a:extLst>
          </p:cNvPr>
          <p:cNvPicPr>
            <a:picLocks noChangeAspect="1"/>
          </p:cNvPicPr>
          <p:nvPr/>
        </p:nvPicPr>
        <p:blipFill>
          <a:blip r:embed="rId11"/>
          <a:srcRect l="41009" t="20519" r="1124"/>
          <a:stretch>
            <a:fillRect/>
          </a:stretch>
        </p:blipFill>
        <p:spPr>
          <a:xfrm>
            <a:off x="13787438" y="5191127"/>
            <a:ext cx="4500563" cy="4126250"/>
          </a:xfrm>
          <a:prstGeom prst="snip2DiagRect">
            <a:avLst/>
          </a:prstGeom>
          <a:noFill/>
          <a:ln w="38100" cap="sq">
            <a:noFill/>
            <a:miter lim="800000"/>
          </a:ln>
          <a:effectLst/>
          <a:scene3d>
            <a:camera prst="orthographicFront"/>
            <a:lightRig rig="twoPt" dir="t">
              <a:rot lat="0" lon="0" rev="7200000"/>
            </a:lightRig>
          </a:scene3d>
          <a:sp3d>
            <a:bevelT w="25400" h="19050"/>
            <a:contourClr>
              <a:srgbClr val="FFFFFF"/>
            </a:contourClr>
          </a:sp3d>
        </p:spPr>
      </p:pic>
      <p:sp>
        <p:nvSpPr>
          <p:cNvPr id="12" name="Freeform 12">
            <a:extLst>
              <a:ext uri="{FF2B5EF4-FFF2-40B4-BE49-F238E27FC236}">
                <a16:creationId xmlns:a16="http://schemas.microsoft.com/office/drawing/2014/main" id="{B01BE7CC-79FC-86DE-3B1C-2C053DA2CD10}"/>
              </a:ext>
            </a:extLst>
          </p:cNvPr>
          <p:cNvSpPr/>
          <p:nvPr/>
        </p:nvSpPr>
        <p:spPr>
          <a:xfrm>
            <a:off x="4083091" y="4230701"/>
            <a:ext cx="10166309" cy="1825600"/>
          </a:xfrm>
          <a:custGeom>
            <a:avLst/>
            <a:gdLst/>
            <a:ahLst/>
            <a:cxnLst/>
            <a:rect l="l" t="t" r="r" b="b"/>
            <a:pathLst>
              <a:path w="1828800" h="361244">
                <a:moveTo>
                  <a:pt x="0" y="0"/>
                </a:moveTo>
                <a:lnTo>
                  <a:pt x="1828800" y="0"/>
                </a:lnTo>
                <a:lnTo>
                  <a:pt x="1828800" y="361244"/>
                </a:lnTo>
                <a:lnTo>
                  <a:pt x="0" y="361244"/>
                </a:lnTo>
                <a:close/>
              </a:path>
            </a:pathLst>
          </a:custGeom>
          <a:solidFill>
            <a:schemeClr val="bg1"/>
          </a:solidFill>
          <a:ln w="101600">
            <a:solidFill>
              <a:srgbClr val="4C61FF"/>
            </a:solidFill>
            <a:miter lim="800000"/>
          </a:ln>
        </p:spPr>
      </p:sp>
      <p:grpSp>
        <p:nvGrpSpPr>
          <p:cNvPr id="13" name="Group 12">
            <a:extLst>
              <a:ext uri="{FF2B5EF4-FFF2-40B4-BE49-F238E27FC236}">
                <a16:creationId xmlns:a16="http://schemas.microsoft.com/office/drawing/2014/main" id="{A6B79020-E751-1E9B-499C-31522C82F5B2}"/>
              </a:ext>
            </a:extLst>
          </p:cNvPr>
          <p:cNvGrpSpPr/>
          <p:nvPr/>
        </p:nvGrpSpPr>
        <p:grpSpPr>
          <a:xfrm>
            <a:off x="4513944" y="4436553"/>
            <a:ext cx="9260112" cy="1413894"/>
            <a:chOff x="4513945" y="4421686"/>
            <a:chExt cx="9260112" cy="1413894"/>
          </a:xfrm>
        </p:grpSpPr>
        <p:sp>
          <p:nvSpPr>
            <p:cNvPr id="2" name="TextBox 12">
              <a:extLst>
                <a:ext uri="{FF2B5EF4-FFF2-40B4-BE49-F238E27FC236}">
                  <a16:creationId xmlns:a16="http://schemas.microsoft.com/office/drawing/2014/main" id="{1EEEEAC1-B7B1-7081-3353-0BC3DA23F982}"/>
                </a:ext>
              </a:extLst>
            </p:cNvPr>
            <p:cNvSpPr txBox="1"/>
            <p:nvPr/>
          </p:nvSpPr>
          <p:spPr>
            <a:xfrm>
              <a:off x="4513945" y="4421686"/>
              <a:ext cx="9260112" cy="769441"/>
            </a:xfrm>
            <a:prstGeom prst="rect">
              <a:avLst/>
            </a:prstGeom>
          </p:spPr>
          <p:txBody>
            <a:bodyPr wrap="square" lIns="0" tIns="0" rIns="0" bIns="0" rtlCol="0" anchor="t">
              <a:spAutoFit/>
            </a:bodyPr>
            <a:lstStyle/>
            <a:p>
              <a:pPr algn="ctr"/>
              <a:r>
                <a:rPr lang="en-US" sz="5000" dirty="0">
                  <a:latin typeface="Montserrat Classic" panose="020B0604020202020204" charset="0"/>
                  <a:cs typeface="Montserrat Classic" panose="020B0604020202020204" charset="0"/>
                </a:rPr>
                <a:t>Our Primary Audience Segments</a:t>
              </a:r>
            </a:p>
          </p:txBody>
        </p:sp>
        <p:sp>
          <p:nvSpPr>
            <p:cNvPr id="3" name="TextBox 2">
              <a:extLst>
                <a:ext uri="{FF2B5EF4-FFF2-40B4-BE49-F238E27FC236}">
                  <a16:creationId xmlns:a16="http://schemas.microsoft.com/office/drawing/2014/main" id="{4E0A8595-2CDC-95C5-2B07-FAAC6B280157}"/>
                </a:ext>
              </a:extLst>
            </p:cNvPr>
            <p:cNvSpPr txBox="1"/>
            <p:nvPr/>
          </p:nvSpPr>
          <p:spPr>
            <a:xfrm>
              <a:off x="6676573" y="5358526"/>
              <a:ext cx="4934856" cy="477054"/>
            </a:xfrm>
            <a:prstGeom prst="rect">
              <a:avLst/>
            </a:prstGeom>
            <a:noFill/>
          </p:spPr>
          <p:txBody>
            <a:bodyPr wrap="square">
              <a:spAutoFit/>
            </a:bodyPr>
            <a:lstStyle/>
            <a:p>
              <a:pPr algn="ctr"/>
              <a:r>
                <a:rPr lang="en-US" sz="2500" dirty="0">
                  <a:latin typeface="Montserrat Classic" panose="020B0604020202020204" charset="0"/>
                  <a:cs typeface="Montserrat Classic" panose="020B0604020202020204" charset="0"/>
                </a:rPr>
                <a:t>+200 Sub-audience segments</a:t>
              </a:r>
            </a:p>
          </p:txBody>
        </p:sp>
      </p:grpSp>
    </p:spTree>
    <p:extLst>
      <p:ext uri="{BB962C8B-B14F-4D97-AF65-F5344CB8AC3E}">
        <p14:creationId xmlns:p14="http://schemas.microsoft.com/office/powerpoint/2010/main" val="1039285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7" name="TextBox 12">
            <a:extLst>
              <a:ext uri="{FF2B5EF4-FFF2-40B4-BE49-F238E27FC236}">
                <a16:creationId xmlns:a16="http://schemas.microsoft.com/office/drawing/2014/main" id="{798D5242-EA7E-D403-15D3-F06E7E46DFA9}"/>
              </a:ext>
            </a:extLst>
          </p:cNvPr>
          <p:cNvSpPr txBox="1"/>
          <p:nvPr/>
        </p:nvSpPr>
        <p:spPr>
          <a:xfrm>
            <a:off x="6792686" y="4606380"/>
            <a:ext cx="4702628" cy="769441"/>
          </a:xfrm>
          <a:prstGeom prst="rect">
            <a:avLst/>
          </a:prstGeom>
        </p:spPr>
        <p:txBody>
          <a:bodyPr wrap="square" lIns="0" tIns="0" rIns="0" bIns="0" rtlCol="0" anchor="t">
            <a:spAutoFit/>
          </a:bodyPr>
          <a:lstStyle/>
          <a:p>
            <a:pPr algn="ctr"/>
            <a:r>
              <a:rPr lang="en-US" sz="5000" dirty="0">
                <a:latin typeface="Montserrat Classic" panose="020B0604020202020204" charset="0"/>
                <a:cs typeface="Montserrat Classic" panose="020B0604020202020204" charset="0"/>
              </a:rPr>
              <a:t>Our Offerings</a:t>
            </a:r>
            <a:endParaRPr lang="en-US" sz="5000" dirty="0">
              <a:solidFill>
                <a:srgbClr val="C00000"/>
              </a:solidFill>
              <a:latin typeface="Montserrat Classic" panose="020B0604020202020204" charset="0"/>
              <a:cs typeface="Montserrat Classic" panose="020B0604020202020204" charset="0"/>
            </a:endParaRPr>
          </a:p>
        </p:txBody>
      </p:sp>
      <p:pic>
        <p:nvPicPr>
          <p:cNvPr id="39" name="Picture 38" descr="Shape&#10;&#10;Description automatically generated with low confidence">
            <a:extLst>
              <a:ext uri="{FF2B5EF4-FFF2-40B4-BE49-F238E27FC236}">
                <a16:creationId xmlns:a16="http://schemas.microsoft.com/office/drawing/2014/main" id="{48868358-4045-B077-B420-210532172B90}"/>
              </a:ext>
            </a:extLst>
          </p:cNvPr>
          <p:cNvPicPr>
            <a:picLocks noChangeAspect="1"/>
          </p:cNvPicPr>
          <p:nvPr/>
        </p:nvPicPr>
        <p:blipFill>
          <a:blip r:embed="rId5" cstate="email">
            <a:extLst>
              <a:ext uri="{BEBA8EAE-BF5A-486C-A8C5-ECC9F3942E4B}">
                <a14:imgProps xmlns:a14="http://schemas.microsoft.com/office/drawing/2010/main">
                  <a14:imgLayer r:embed="rId6">
                    <a14:imgEffect>
                      <a14:artisticGlowEdges trans="100000"/>
                    </a14:imgEffect>
                  </a14:imgLayer>
                </a14:imgProps>
              </a:ext>
              <a:ext uri="{28A0092B-C50C-407E-A947-70E740481C1C}">
                <a14:useLocalDpi xmlns:a14="http://schemas.microsoft.com/office/drawing/2010/main" val="0"/>
              </a:ext>
            </a:extLst>
          </a:blip>
          <a:stretch>
            <a:fillRect/>
          </a:stretch>
        </p:blipFill>
        <p:spPr>
          <a:xfrm>
            <a:off x="1955262" y="1409840"/>
            <a:ext cx="1016826" cy="1016826"/>
          </a:xfrm>
          <a:prstGeom prst="rect">
            <a:avLst/>
          </a:prstGeom>
          <a:ln>
            <a:noFill/>
          </a:ln>
        </p:spPr>
      </p:pic>
      <p:pic>
        <p:nvPicPr>
          <p:cNvPr id="40" name="Picture 39" descr="Shape&#10;&#10;Description automatically generated with low confidence">
            <a:extLst>
              <a:ext uri="{FF2B5EF4-FFF2-40B4-BE49-F238E27FC236}">
                <a16:creationId xmlns:a16="http://schemas.microsoft.com/office/drawing/2014/main" id="{5684B48A-E746-3D70-4F48-CA8C0966FD75}"/>
              </a:ext>
            </a:extLst>
          </p:cNvPr>
          <p:cNvPicPr>
            <a:picLocks noChangeAspect="1"/>
          </p:cNvPicPr>
          <p:nvPr/>
        </p:nvPicPr>
        <p:blipFill>
          <a:blip r:embed="rId7" cstate="email">
            <a:extLst>
              <a:ext uri="{BEBA8EAE-BF5A-486C-A8C5-ECC9F3942E4B}">
                <a14:imgProps xmlns:a14="http://schemas.microsoft.com/office/drawing/2010/main">
                  <a14:imgLayer r:embed="rId8">
                    <a14:imgEffect>
                      <a14:artisticGlowEdges trans="100000" smoothness="0"/>
                    </a14:imgEffect>
                  </a14:imgLayer>
                </a14:imgProps>
              </a:ext>
              <a:ext uri="{28A0092B-C50C-407E-A947-70E740481C1C}">
                <a14:useLocalDpi xmlns:a14="http://schemas.microsoft.com/office/drawing/2010/main" val="0"/>
              </a:ext>
            </a:extLst>
          </a:blip>
          <a:stretch>
            <a:fillRect/>
          </a:stretch>
        </p:blipFill>
        <p:spPr>
          <a:xfrm>
            <a:off x="4655190" y="1456054"/>
            <a:ext cx="924398" cy="924398"/>
          </a:xfrm>
          <a:prstGeom prst="rect">
            <a:avLst/>
          </a:prstGeom>
        </p:spPr>
      </p:pic>
      <p:pic>
        <p:nvPicPr>
          <p:cNvPr id="51" name="Picture 50" descr="Shape&#10;&#10;Description automatically generated with low confidence">
            <a:extLst>
              <a:ext uri="{FF2B5EF4-FFF2-40B4-BE49-F238E27FC236}">
                <a16:creationId xmlns:a16="http://schemas.microsoft.com/office/drawing/2014/main" id="{8853FE00-ED00-9754-5D65-7F10F5692F3F}"/>
              </a:ext>
            </a:extLst>
          </p:cNvPr>
          <p:cNvPicPr>
            <a:picLocks noChangeAspect="1"/>
          </p:cNvPicPr>
          <p:nvPr/>
        </p:nvPicPr>
        <p:blipFill>
          <a:blip r:embed="rId9" cstate="email">
            <a:extLst>
              <a:ext uri="{BEBA8EAE-BF5A-486C-A8C5-ECC9F3942E4B}">
                <a14:imgProps xmlns:a14="http://schemas.microsoft.com/office/drawing/2010/main">
                  <a14:imgLayer r:embed="rId10">
                    <a14:imgEffect>
                      <a14:artisticGlowEdges trans="0" smoothness="10"/>
                    </a14:imgEffect>
                  </a14:imgLayer>
                </a14:imgProps>
              </a:ext>
              <a:ext uri="{28A0092B-C50C-407E-A947-70E740481C1C}">
                <a14:useLocalDpi xmlns:a14="http://schemas.microsoft.com/office/drawing/2010/main" val="0"/>
              </a:ext>
            </a:extLst>
          </a:blip>
          <a:stretch>
            <a:fillRect/>
          </a:stretch>
        </p:blipFill>
        <p:spPr>
          <a:xfrm>
            <a:off x="7292574" y="1409835"/>
            <a:ext cx="1016837" cy="1016837"/>
          </a:xfrm>
          <a:prstGeom prst="rect">
            <a:avLst/>
          </a:prstGeom>
        </p:spPr>
      </p:pic>
      <p:sp>
        <p:nvSpPr>
          <p:cNvPr id="53" name="TextBox 52">
            <a:extLst>
              <a:ext uri="{FF2B5EF4-FFF2-40B4-BE49-F238E27FC236}">
                <a16:creationId xmlns:a16="http://schemas.microsoft.com/office/drawing/2014/main" id="{31525D1B-B84B-FFA7-7117-AA4A9CEDA7D4}"/>
              </a:ext>
            </a:extLst>
          </p:cNvPr>
          <p:cNvSpPr txBox="1"/>
          <p:nvPr/>
        </p:nvSpPr>
        <p:spPr>
          <a:xfrm>
            <a:off x="1295400" y="2655406"/>
            <a:ext cx="2336550" cy="446276"/>
          </a:xfrm>
          <a:prstGeom prst="rect">
            <a:avLst/>
          </a:prstGeom>
        </p:spPr>
        <p:txBody>
          <a:bodyPr wrap="square" rtlCol="0">
            <a:spAutoFit/>
          </a:bodyPr>
          <a:lstStyle/>
          <a:p>
            <a:pPr algn="ctr"/>
            <a:r>
              <a:rPr lang="en-US" sz="2300" dirty="0">
                <a:solidFill>
                  <a:srgbClr val="5271FF"/>
                </a:solidFill>
                <a:latin typeface="Montserrat Classic" panose="020B0604020202020204" charset="0"/>
                <a:ea typeface="Roboto" panose="02000000000000000000" pitchFamily="2" charset="0"/>
                <a:cs typeface="Montserrat Classic" panose="020B0604020202020204" charset="0"/>
              </a:rPr>
              <a:t>Display Ads</a:t>
            </a:r>
          </a:p>
        </p:txBody>
      </p:sp>
      <p:sp>
        <p:nvSpPr>
          <p:cNvPr id="63" name="TextBox 62">
            <a:extLst>
              <a:ext uri="{FF2B5EF4-FFF2-40B4-BE49-F238E27FC236}">
                <a16:creationId xmlns:a16="http://schemas.microsoft.com/office/drawing/2014/main" id="{E117FAE6-5CDD-865B-1005-F5F7DECCD4AA}"/>
              </a:ext>
            </a:extLst>
          </p:cNvPr>
          <p:cNvSpPr txBox="1"/>
          <p:nvPr/>
        </p:nvSpPr>
        <p:spPr>
          <a:xfrm>
            <a:off x="4128376" y="2655406"/>
            <a:ext cx="1978026" cy="446276"/>
          </a:xfrm>
          <a:prstGeom prst="rect">
            <a:avLst/>
          </a:prstGeom>
          <a:noFill/>
        </p:spPr>
        <p:txBody>
          <a:bodyPr wrap="square" rtlCol="0">
            <a:spAutoFit/>
          </a:bodyPr>
          <a:lstStyle/>
          <a:p>
            <a:pPr algn="ctr"/>
            <a:r>
              <a:rPr lang="en-US" sz="2300" dirty="0">
                <a:solidFill>
                  <a:srgbClr val="5271FF"/>
                </a:solidFill>
                <a:latin typeface="Montserrat Classic" panose="020B0604020202020204" charset="0"/>
                <a:ea typeface="Roboto" panose="02000000000000000000" pitchFamily="2" charset="0"/>
                <a:cs typeface="Montserrat Classic" panose="020B0604020202020204" charset="0"/>
              </a:rPr>
              <a:t>Video Ads</a:t>
            </a:r>
          </a:p>
        </p:txBody>
      </p:sp>
      <p:sp>
        <p:nvSpPr>
          <p:cNvPr id="66" name="TextBox 65">
            <a:extLst>
              <a:ext uri="{FF2B5EF4-FFF2-40B4-BE49-F238E27FC236}">
                <a16:creationId xmlns:a16="http://schemas.microsoft.com/office/drawing/2014/main" id="{D6B4A576-DFE1-884F-3695-8DCCB717E53A}"/>
              </a:ext>
            </a:extLst>
          </p:cNvPr>
          <p:cNvSpPr txBox="1"/>
          <p:nvPr/>
        </p:nvSpPr>
        <p:spPr>
          <a:xfrm>
            <a:off x="6731664" y="2655406"/>
            <a:ext cx="2138657" cy="446276"/>
          </a:xfrm>
          <a:prstGeom prst="rect">
            <a:avLst/>
          </a:prstGeom>
          <a:noFill/>
        </p:spPr>
        <p:txBody>
          <a:bodyPr wrap="square" rtlCol="0">
            <a:spAutoFit/>
          </a:bodyPr>
          <a:lstStyle/>
          <a:p>
            <a:pPr algn="ctr"/>
            <a:r>
              <a:rPr lang="en-US" sz="2300" dirty="0">
                <a:solidFill>
                  <a:srgbClr val="5271FF"/>
                </a:solidFill>
                <a:latin typeface="Montserrat Classic" panose="020B0604020202020204" charset="0"/>
                <a:ea typeface="Roboto" panose="02000000000000000000" pitchFamily="2" charset="0"/>
                <a:cs typeface="Montserrat Classic" panose="020B0604020202020204" charset="0"/>
              </a:rPr>
              <a:t>Audio Ads</a:t>
            </a:r>
          </a:p>
        </p:txBody>
      </p:sp>
      <p:sp>
        <p:nvSpPr>
          <p:cNvPr id="69" name="TextBox 68">
            <a:extLst>
              <a:ext uri="{FF2B5EF4-FFF2-40B4-BE49-F238E27FC236}">
                <a16:creationId xmlns:a16="http://schemas.microsoft.com/office/drawing/2014/main" id="{2B9BC3D2-A7C3-A8D3-B610-2781DE092BC7}"/>
              </a:ext>
            </a:extLst>
          </p:cNvPr>
          <p:cNvSpPr txBox="1"/>
          <p:nvPr/>
        </p:nvSpPr>
        <p:spPr>
          <a:xfrm>
            <a:off x="9359311" y="2655406"/>
            <a:ext cx="2299289" cy="446276"/>
          </a:xfrm>
          <a:prstGeom prst="rect">
            <a:avLst/>
          </a:prstGeom>
          <a:noFill/>
        </p:spPr>
        <p:txBody>
          <a:bodyPr wrap="square" rtlCol="0">
            <a:spAutoFit/>
          </a:bodyPr>
          <a:lstStyle/>
          <a:p>
            <a:pPr algn="ctr"/>
            <a:r>
              <a:rPr lang="en-US" sz="2300" dirty="0">
                <a:solidFill>
                  <a:srgbClr val="5271FF"/>
                </a:solidFill>
                <a:latin typeface="Montserrat Classic" panose="020B0604020202020204" charset="0"/>
                <a:ea typeface="Roboto" panose="02000000000000000000" pitchFamily="2" charset="0"/>
                <a:cs typeface="Montserrat Classic" panose="020B0604020202020204" charset="0"/>
              </a:rPr>
              <a:t>CTV/OTT Ads</a:t>
            </a:r>
          </a:p>
        </p:txBody>
      </p:sp>
      <p:sp>
        <p:nvSpPr>
          <p:cNvPr id="76" name="TextBox 75">
            <a:extLst>
              <a:ext uri="{FF2B5EF4-FFF2-40B4-BE49-F238E27FC236}">
                <a16:creationId xmlns:a16="http://schemas.microsoft.com/office/drawing/2014/main" id="{D8BDDBB8-3523-7F73-8FD7-B558637F0A86}"/>
              </a:ext>
            </a:extLst>
          </p:cNvPr>
          <p:cNvSpPr txBox="1"/>
          <p:nvPr/>
        </p:nvSpPr>
        <p:spPr>
          <a:xfrm>
            <a:off x="12176997" y="2655406"/>
            <a:ext cx="1978026" cy="446276"/>
          </a:xfrm>
          <a:prstGeom prst="rect">
            <a:avLst/>
          </a:prstGeom>
          <a:noFill/>
        </p:spPr>
        <p:txBody>
          <a:bodyPr wrap="square" rtlCol="0">
            <a:spAutoFit/>
          </a:bodyPr>
          <a:lstStyle/>
          <a:p>
            <a:pPr algn="ctr"/>
            <a:r>
              <a:rPr lang="en-US" sz="2300" dirty="0">
                <a:solidFill>
                  <a:srgbClr val="5271FF"/>
                </a:solidFill>
                <a:latin typeface="Montserrat Classic" panose="020B0604020202020204" charset="0"/>
                <a:ea typeface="Roboto" panose="02000000000000000000" pitchFamily="2" charset="0"/>
                <a:cs typeface="Montserrat Classic" panose="020B0604020202020204" charset="0"/>
              </a:rPr>
              <a:t>DOOH  Ads</a:t>
            </a:r>
          </a:p>
        </p:txBody>
      </p:sp>
      <p:sp>
        <p:nvSpPr>
          <p:cNvPr id="78" name="TextBox 77">
            <a:extLst>
              <a:ext uri="{FF2B5EF4-FFF2-40B4-BE49-F238E27FC236}">
                <a16:creationId xmlns:a16="http://schemas.microsoft.com/office/drawing/2014/main" id="{AD8B05CE-1221-949A-B34D-6BC97C1CFCE2}"/>
              </a:ext>
            </a:extLst>
          </p:cNvPr>
          <p:cNvSpPr txBox="1"/>
          <p:nvPr/>
        </p:nvSpPr>
        <p:spPr>
          <a:xfrm>
            <a:off x="14608879" y="2655406"/>
            <a:ext cx="2459921" cy="446276"/>
          </a:xfrm>
          <a:prstGeom prst="rect">
            <a:avLst/>
          </a:prstGeom>
          <a:noFill/>
        </p:spPr>
        <p:txBody>
          <a:bodyPr wrap="square" rtlCol="0">
            <a:spAutoFit/>
          </a:bodyPr>
          <a:lstStyle/>
          <a:p>
            <a:pPr algn="ctr"/>
            <a:r>
              <a:rPr lang="en-US" sz="2300" dirty="0">
                <a:solidFill>
                  <a:srgbClr val="5271FF"/>
                </a:solidFill>
                <a:latin typeface="Montserrat Classic" panose="020B0604020202020204" charset="0"/>
                <a:ea typeface="Roboto" panose="02000000000000000000" pitchFamily="2" charset="0"/>
                <a:cs typeface="Montserrat Classic" panose="020B0604020202020204" charset="0"/>
              </a:rPr>
              <a:t>High SOV Ads</a:t>
            </a:r>
          </a:p>
        </p:txBody>
      </p:sp>
      <p:pic>
        <p:nvPicPr>
          <p:cNvPr id="79" name="Picture 78">
            <a:extLst>
              <a:ext uri="{FF2B5EF4-FFF2-40B4-BE49-F238E27FC236}">
                <a16:creationId xmlns:a16="http://schemas.microsoft.com/office/drawing/2014/main" id="{7774AB25-36DD-0BEA-70E2-FE932E26DE2F}"/>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10056101" y="1465399"/>
            <a:ext cx="905708" cy="905708"/>
          </a:xfrm>
          <a:prstGeom prst="rect">
            <a:avLst/>
          </a:prstGeom>
        </p:spPr>
      </p:pic>
      <p:pic>
        <p:nvPicPr>
          <p:cNvPr id="87" name="Picture 86" descr="Shape&#10;&#10;Description automatically generated with low confidence">
            <a:extLst>
              <a:ext uri="{FF2B5EF4-FFF2-40B4-BE49-F238E27FC236}">
                <a16:creationId xmlns:a16="http://schemas.microsoft.com/office/drawing/2014/main" id="{708B90C2-4444-B4A3-6493-253A4F254D23}"/>
              </a:ext>
            </a:extLst>
          </p:cNvPr>
          <p:cNvPicPr>
            <a:picLocks noChangeAspect="1"/>
          </p:cNvPicPr>
          <p:nvPr/>
        </p:nvPicPr>
        <p:blipFill>
          <a:blip r:embed="rId12" cstate="email">
            <a:extLst>
              <a:ext uri="{BEBA8EAE-BF5A-486C-A8C5-ECC9F3942E4B}">
                <a14:imgProps xmlns:a14="http://schemas.microsoft.com/office/drawing/2010/main">
                  <a14:imgLayer r:embed="rId13">
                    <a14:imgEffect>
                      <a14:artisticGlowEdges trans="0"/>
                    </a14:imgEffect>
                  </a14:imgLayer>
                </a14:imgProps>
              </a:ext>
              <a:ext uri="{28A0092B-C50C-407E-A947-70E740481C1C}">
                <a14:useLocalDpi xmlns:a14="http://schemas.microsoft.com/office/drawing/2010/main" val="0"/>
              </a:ext>
            </a:extLst>
          </a:blip>
          <a:stretch>
            <a:fillRect/>
          </a:stretch>
        </p:blipFill>
        <p:spPr>
          <a:xfrm>
            <a:off x="12657457" y="1409700"/>
            <a:ext cx="1017106" cy="1017106"/>
          </a:xfrm>
          <a:prstGeom prst="rect">
            <a:avLst/>
          </a:prstGeom>
        </p:spPr>
      </p:pic>
      <p:pic>
        <p:nvPicPr>
          <p:cNvPr id="89" name="Picture 88" descr="Shape&#10;&#10;Description automatically generated with low confidence">
            <a:extLst>
              <a:ext uri="{FF2B5EF4-FFF2-40B4-BE49-F238E27FC236}">
                <a16:creationId xmlns:a16="http://schemas.microsoft.com/office/drawing/2014/main" id="{9D1C2C0C-5B44-3D09-64C3-784D40C05E39}"/>
              </a:ext>
            </a:extLst>
          </p:cNvPr>
          <p:cNvPicPr>
            <a:picLocks noChangeAspect="1"/>
          </p:cNvPicPr>
          <p:nvPr/>
        </p:nvPicPr>
        <p:blipFill>
          <a:blip r:embed="rId14" cstate="email">
            <a:extLst>
              <a:ext uri="{BEBA8EAE-BF5A-486C-A8C5-ECC9F3942E4B}">
                <a14:imgProps xmlns:a14="http://schemas.microsoft.com/office/drawing/2010/main">
                  <a14:imgLayer r:embed="rId15">
                    <a14:imgEffect>
                      <a14:artisticGlowEdges/>
                    </a14:imgEffect>
                  </a14:imgLayer>
                </a14:imgProps>
              </a:ext>
              <a:ext uri="{28A0092B-C50C-407E-A947-70E740481C1C}">
                <a14:useLocalDpi xmlns:a14="http://schemas.microsoft.com/office/drawing/2010/main" val="0"/>
              </a:ext>
            </a:extLst>
          </a:blip>
          <a:stretch>
            <a:fillRect/>
          </a:stretch>
        </p:blipFill>
        <p:spPr>
          <a:xfrm>
            <a:off x="15330421" y="1409835"/>
            <a:ext cx="1016837" cy="1016837"/>
          </a:xfrm>
          <a:prstGeom prst="rect">
            <a:avLst/>
          </a:prstGeom>
        </p:spPr>
      </p:pic>
      <p:sp>
        <p:nvSpPr>
          <p:cNvPr id="90" name="TextBox 89">
            <a:extLst>
              <a:ext uri="{FF2B5EF4-FFF2-40B4-BE49-F238E27FC236}">
                <a16:creationId xmlns:a16="http://schemas.microsoft.com/office/drawing/2014/main" id="{671C319E-019D-653B-A251-20B293E11AAE}"/>
              </a:ext>
            </a:extLst>
          </p:cNvPr>
          <p:cNvSpPr txBox="1"/>
          <p:nvPr/>
        </p:nvSpPr>
        <p:spPr>
          <a:xfrm>
            <a:off x="1618093" y="7061910"/>
            <a:ext cx="1691164" cy="800219"/>
          </a:xfrm>
          <a:prstGeom prst="rect">
            <a:avLst/>
          </a:prstGeom>
        </p:spPr>
        <p:txBody>
          <a:bodyPr wrap="square" rtlCol="0">
            <a:spAutoFit/>
          </a:bodyPr>
          <a:lstStyle/>
          <a:p>
            <a:pPr algn="ctr"/>
            <a:r>
              <a:rPr lang="en-US" sz="2300" dirty="0">
                <a:solidFill>
                  <a:srgbClr val="5271FF"/>
                </a:solidFill>
                <a:latin typeface="Montserrat Classic" panose="020B0604020202020204" charset="0"/>
                <a:ea typeface="Roboto" panose="02000000000000000000" pitchFamily="2" charset="0"/>
                <a:cs typeface="Montserrat Classic" panose="020B0604020202020204" charset="0"/>
              </a:rPr>
              <a:t>Text Messages</a:t>
            </a:r>
          </a:p>
        </p:txBody>
      </p:sp>
      <p:sp>
        <p:nvSpPr>
          <p:cNvPr id="91" name="TextBox 90">
            <a:extLst>
              <a:ext uri="{FF2B5EF4-FFF2-40B4-BE49-F238E27FC236}">
                <a16:creationId xmlns:a16="http://schemas.microsoft.com/office/drawing/2014/main" id="{5E562B76-C013-E2A3-84F1-82A37D862AAC}"/>
              </a:ext>
            </a:extLst>
          </p:cNvPr>
          <p:cNvSpPr txBox="1"/>
          <p:nvPr/>
        </p:nvSpPr>
        <p:spPr>
          <a:xfrm>
            <a:off x="4062578" y="7238881"/>
            <a:ext cx="2109622" cy="446276"/>
          </a:xfrm>
          <a:prstGeom prst="rect">
            <a:avLst/>
          </a:prstGeom>
          <a:noFill/>
        </p:spPr>
        <p:txBody>
          <a:bodyPr wrap="square" rtlCol="0">
            <a:spAutoFit/>
          </a:bodyPr>
          <a:lstStyle/>
          <a:p>
            <a:pPr algn="ctr"/>
            <a:r>
              <a:rPr lang="en-US" sz="2300" dirty="0">
                <a:solidFill>
                  <a:srgbClr val="5271FF"/>
                </a:solidFill>
                <a:latin typeface="Montserrat Classic" panose="020B0604020202020204" charset="0"/>
                <a:ea typeface="Roboto" panose="02000000000000000000" pitchFamily="2" charset="0"/>
                <a:cs typeface="Montserrat Classic" panose="020B0604020202020204" charset="0"/>
              </a:rPr>
              <a:t>Newsletters</a:t>
            </a:r>
          </a:p>
        </p:txBody>
      </p:sp>
      <p:sp>
        <p:nvSpPr>
          <p:cNvPr id="92" name="TextBox 91">
            <a:extLst>
              <a:ext uri="{FF2B5EF4-FFF2-40B4-BE49-F238E27FC236}">
                <a16:creationId xmlns:a16="http://schemas.microsoft.com/office/drawing/2014/main" id="{27623D2F-D5F9-E92B-004C-193E1A3109EB}"/>
              </a:ext>
            </a:extLst>
          </p:cNvPr>
          <p:cNvSpPr txBox="1"/>
          <p:nvPr/>
        </p:nvSpPr>
        <p:spPr>
          <a:xfrm>
            <a:off x="6629400" y="7061910"/>
            <a:ext cx="2343185" cy="800219"/>
          </a:xfrm>
          <a:prstGeom prst="rect">
            <a:avLst/>
          </a:prstGeom>
          <a:noFill/>
        </p:spPr>
        <p:txBody>
          <a:bodyPr wrap="square" rtlCol="0">
            <a:spAutoFit/>
          </a:bodyPr>
          <a:lstStyle/>
          <a:p>
            <a:pPr algn="ctr"/>
            <a:r>
              <a:rPr lang="en-US" sz="2300" dirty="0">
                <a:solidFill>
                  <a:srgbClr val="5271FF"/>
                </a:solidFill>
                <a:latin typeface="Montserrat Classic" panose="020B0604020202020204" charset="0"/>
                <a:ea typeface="Roboto" panose="02000000000000000000" pitchFamily="2" charset="0"/>
                <a:cs typeface="Montserrat Classic" panose="020B0604020202020204" charset="0"/>
              </a:rPr>
              <a:t>Content Sponsorships</a:t>
            </a:r>
          </a:p>
        </p:txBody>
      </p:sp>
      <p:sp>
        <p:nvSpPr>
          <p:cNvPr id="93" name="TextBox 92">
            <a:extLst>
              <a:ext uri="{FF2B5EF4-FFF2-40B4-BE49-F238E27FC236}">
                <a16:creationId xmlns:a16="http://schemas.microsoft.com/office/drawing/2014/main" id="{46CAA4FF-6552-A7A7-1D04-F5B6D028070B}"/>
              </a:ext>
            </a:extLst>
          </p:cNvPr>
          <p:cNvSpPr txBox="1"/>
          <p:nvPr/>
        </p:nvSpPr>
        <p:spPr>
          <a:xfrm>
            <a:off x="9569912" y="7061910"/>
            <a:ext cx="1878087" cy="800219"/>
          </a:xfrm>
          <a:prstGeom prst="rect">
            <a:avLst/>
          </a:prstGeom>
          <a:noFill/>
        </p:spPr>
        <p:txBody>
          <a:bodyPr wrap="square" rtlCol="0">
            <a:spAutoFit/>
          </a:bodyPr>
          <a:lstStyle/>
          <a:p>
            <a:pPr algn="ctr"/>
            <a:r>
              <a:rPr lang="en-US" sz="2300" dirty="0">
                <a:solidFill>
                  <a:srgbClr val="5271FF"/>
                </a:solidFill>
                <a:latin typeface="Montserrat Classic" panose="020B0604020202020204" charset="0"/>
                <a:ea typeface="Roboto" panose="02000000000000000000" pitchFamily="2" charset="0"/>
                <a:cs typeface="Montserrat Classic" panose="020B0604020202020204" charset="0"/>
              </a:rPr>
              <a:t>Social Outreach</a:t>
            </a:r>
          </a:p>
        </p:txBody>
      </p:sp>
      <p:sp>
        <p:nvSpPr>
          <p:cNvPr id="94" name="TextBox 93">
            <a:extLst>
              <a:ext uri="{FF2B5EF4-FFF2-40B4-BE49-F238E27FC236}">
                <a16:creationId xmlns:a16="http://schemas.microsoft.com/office/drawing/2014/main" id="{A8F921F1-F9C9-9186-70FF-D4979350C781}"/>
              </a:ext>
            </a:extLst>
          </p:cNvPr>
          <p:cNvSpPr txBox="1"/>
          <p:nvPr/>
        </p:nvSpPr>
        <p:spPr>
          <a:xfrm>
            <a:off x="11930221" y="6884938"/>
            <a:ext cx="2471579" cy="1154162"/>
          </a:xfrm>
          <a:prstGeom prst="rect">
            <a:avLst/>
          </a:prstGeom>
          <a:noFill/>
        </p:spPr>
        <p:txBody>
          <a:bodyPr wrap="square" rtlCol="0">
            <a:spAutoFit/>
          </a:bodyPr>
          <a:lstStyle/>
          <a:p>
            <a:pPr algn="ctr"/>
            <a:r>
              <a:rPr lang="en-US" sz="2300" dirty="0">
                <a:solidFill>
                  <a:srgbClr val="5271FF"/>
                </a:solidFill>
                <a:latin typeface="Montserrat Classic" panose="020B0604020202020204" charset="0"/>
                <a:ea typeface="Roboto" panose="02000000000000000000" pitchFamily="2" charset="0"/>
                <a:cs typeface="Montserrat Classic" panose="020B0604020202020204" charset="0"/>
              </a:rPr>
              <a:t>Brand Engagement Solutions</a:t>
            </a:r>
          </a:p>
        </p:txBody>
      </p:sp>
      <p:sp>
        <p:nvSpPr>
          <p:cNvPr id="95" name="TextBox 94">
            <a:extLst>
              <a:ext uri="{FF2B5EF4-FFF2-40B4-BE49-F238E27FC236}">
                <a16:creationId xmlns:a16="http://schemas.microsoft.com/office/drawing/2014/main" id="{CB3C1D81-A409-9C1A-0C52-07E8D6C2E614}"/>
              </a:ext>
            </a:extLst>
          </p:cNvPr>
          <p:cNvSpPr txBox="1"/>
          <p:nvPr/>
        </p:nvSpPr>
        <p:spPr>
          <a:xfrm>
            <a:off x="14937444" y="7238881"/>
            <a:ext cx="1802791" cy="446276"/>
          </a:xfrm>
          <a:prstGeom prst="rect">
            <a:avLst/>
          </a:prstGeom>
          <a:noFill/>
        </p:spPr>
        <p:txBody>
          <a:bodyPr wrap="square" rtlCol="0">
            <a:spAutoFit/>
          </a:bodyPr>
          <a:lstStyle/>
          <a:p>
            <a:pPr algn="ctr"/>
            <a:r>
              <a:rPr lang="en-US" sz="2300" dirty="0">
                <a:solidFill>
                  <a:srgbClr val="5271FF"/>
                </a:solidFill>
                <a:latin typeface="Montserrat Classic" panose="020B0604020202020204" charset="0"/>
                <a:ea typeface="Roboto" panose="02000000000000000000" pitchFamily="2" charset="0"/>
                <a:cs typeface="Montserrat Classic" panose="020B0604020202020204" charset="0"/>
              </a:rPr>
              <a:t>Microsites</a:t>
            </a:r>
          </a:p>
        </p:txBody>
      </p:sp>
      <p:pic>
        <p:nvPicPr>
          <p:cNvPr id="96" name="Picture 95" descr="Shape&#10;&#10;Description automatically generated with low confidence">
            <a:extLst>
              <a:ext uri="{FF2B5EF4-FFF2-40B4-BE49-F238E27FC236}">
                <a16:creationId xmlns:a16="http://schemas.microsoft.com/office/drawing/2014/main" id="{7303F322-ACC5-C1B3-0DD5-263B616EB6B5}"/>
              </a:ext>
            </a:extLst>
          </p:cNvPr>
          <p:cNvPicPr>
            <a:picLocks noChangeAspect="1"/>
          </p:cNvPicPr>
          <p:nvPr/>
        </p:nvPicPr>
        <p:blipFill>
          <a:blip r:embed="rId16" cstate="email">
            <a:extLst>
              <a:ext uri="{BEBA8EAE-BF5A-486C-A8C5-ECC9F3942E4B}">
                <a14:imgProps xmlns:a14="http://schemas.microsoft.com/office/drawing/2010/main">
                  <a14:imgLayer r:embed="rId17">
                    <a14:imgEffect>
                      <a14:artisticGlowEdges trans="16000"/>
                    </a14:imgEffect>
                  </a14:imgLayer>
                </a14:imgProps>
              </a:ext>
              <a:ext uri="{28A0092B-C50C-407E-A947-70E740481C1C}">
                <a14:useLocalDpi xmlns:a14="http://schemas.microsoft.com/office/drawing/2010/main" val="0"/>
              </a:ext>
            </a:extLst>
          </a:blip>
          <a:stretch>
            <a:fillRect/>
          </a:stretch>
        </p:blipFill>
        <p:spPr>
          <a:xfrm>
            <a:off x="2001477" y="8180692"/>
            <a:ext cx="924397" cy="924397"/>
          </a:xfrm>
          <a:prstGeom prst="rect">
            <a:avLst/>
          </a:prstGeom>
        </p:spPr>
      </p:pic>
      <p:pic>
        <p:nvPicPr>
          <p:cNvPr id="97" name="Picture 96" descr="Shape&#10;&#10;Description automatically generated with low confidence">
            <a:extLst>
              <a:ext uri="{FF2B5EF4-FFF2-40B4-BE49-F238E27FC236}">
                <a16:creationId xmlns:a16="http://schemas.microsoft.com/office/drawing/2014/main" id="{12E4ECDC-25C7-F7A5-1044-D18F6492BB3C}"/>
              </a:ext>
            </a:extLst>
          </p:cNvPr>
          <p:cNvPicPr>
            <a:picLocks noChangeAspect="1"/>
          </p:cNvPicPr>
          <p:nvPr/>
        </p:nvPicPr>
        <p:blipFill>
          <a:blip r:embed="rId18" cstate="email">
            <a:extLst>
              <a:ext uri="{BEBA8EAE-BF5A-486C-A8C5-ECC9F3942E4B}">
                <a14:imgProps xmlns:a14="http://schemas.microsoft.com/office/drawing/2010/main">
                  <a14:imgLayer r:embed="rId19">
                    <a14:imgEffect>
                      <a14:artisticGlowEdges trans="0"/>
                    </a14:imgEffect>
                  </a14:imgLayer>
                </a14:imgProps>
              </a:ext>
              <a:ext uri="{28A0092B-C50C-407E-A947-70E740481C1C}">
                <a14:useLocalDpi xmlns:a14="http://schemas.microsoft.com/office/drawing/2010/main" val="0"/>
              </a:ext>
            </a:extLst>
          </a:blip>
          <a:stretch>
            <a:fillRect/>
          </a:stretch>
        </p:blipFill>
        <p:spPr>
          <a:xfrm>
            <a:off x="4669102" y="8194603"/>
            <a:ext cx="896574" cy="896574"/>
          </a:xfrm>
          <a:prstGeom prst="rect">
            <a:avLst/>
          </a:prstGeom>
        </p:spPr>
      </p:pic>
      <p:pic>
        <p:nvPicPr>
          <p:cNvPr id="98" name="Picture 97" descr="Shape&#10;&#10;Description automatically generated with low confidence">
            <a:extLst>
              <a:ext uri="{FF2B5EF4-FFF2-40B4-BE49-F238E27FC236}">
                <a16:creationId xmlns:a16="http://schemas.microsoft.com/office/drawing/2014/main" id="{220AFF8A-F4A2-EECF-6AFC-377ECBFD4A81}"/>
              </a:ext>
            </a:extLst>
          </p:cNvPr>
          <p:cNvPicPr>
            <a:picLocks noChangeAspect="1"/>
          </p:cNvPicPr>
          <p:nvPr/>
        </p:nvPicPr>
        <p:blipFill>
          <a:blip r:embed="rId20" cstate="email">
            <a:extLst>
              <a:ext uri="{BEBA8EAE-BF5A-486C-A8C5-ECC9F3942E4B}">
                <a14:imgProps xmlns:a14="http://schemas.microsoft.com/office/drawing/2010/main">
                  <a14:imgLayer r:embed="rId21">
                    <a14:imgEffect>
                      <a14:artisticGlowEdges trans="0"/>
                    </a14:imgEffect>
                  </a14:imgLayer>
                </a14:imgProps>
              </a:ext>
              <a:ext uri="{28A0092B-C50C-407E-A947-70E740481C1C}">
                <a14:useLocalDpi xmlns:a14="http://schemas.microsoft.com/office/drawing/2010/main" val="0"/>
              </a:ext>
            </a:extLst>
          </a:blip>
          <a:stretch>
            <a:fillRect/>
          </a:stretch>
        </p:blipFill>
        <p:spPr>
          <a:xfrm>
            <a:off x="7338672" y="8180570"/>
            <a:ext cx="924641" cy="924641"/>
          </a:xfrm>
          <a:prstGeom prst="rect">
            <a:avLst/>
          </a:prstGeom>
        </p:spPr>
      </p:pic>
      <p:pic>
        <p:nvPicPr>
          <p:cNvPr id="99" name="Picture 98" descr="Shape&#10;&#10;Description automatically generated with low confidence">
            <a:extLst>
              <a:ext uri="{FF2B5EF4-FFF2-40B4-BE49-F238E27FC236}">
                <a16:creationId xmlns:a16="http://schemas.microsoft.com/office/drawing/2014/main" id="{ACDFF0A2-A82B-66F6-A96D-DABF019C41FF}"/>
              </a:ext>
            </a:extLst>
          </p:cNvPr>
          <p:cNvPicPr>
            <a:picLocks noChangeAspect="1"/>
          </p:cNvPicPr>
          <p:nvPr/>
        </p:nvPicPr>
        <p:blipFill>
          <a:blip r:embed="rId22" cstate="email">
            <a:extLst>
              <a:ext uri="{BEBA8EAE-BF5A-486C-A8C5-ECC9F3942E4B}">
                <a14:imgProps xmlns:a14="http://schemas.microsoft.com/office/drawing/2010/main">
                  <a14:imgLayer r:embed="rId23">
                    <a14:imgEffect>
                      <a14:artisticGlowEdges trans="0"/>
                    </a14:imgEffect>
                  </a14:imgLayer>
                </a14:imgProps>
              </a:ext>
              <a:ext uri="{28A0092B-C50C-407E-A947-70E740481C1C}">
                <a14:useLocalDpi xmlns:a14="http://schemas.microsoft.com/office/drawing/2010/main" val="0"/>
              </a:ext>
            </a:extLst>
          </a:blip>
          <a:stretch>
            <a:fillRect/>
          </a:stretch>
        </p:blipFill>
        <p:spPr>
          <a:xfrm>
            <a:off x="10045946" y="8179881"/>
            <a:ext cx="926019" cy="926019"/>
          </a:xfrm>
          <a:prstGeom prst="rect">
            <a:avLst/>
          </a:prstGeom>
        </p:spPr>
      </p:pic>
      <p:pic>
        <p:nvPicPr>
          <p:cNvPr id="100" name="Picture 99" descr="Shape&#10;&#10;Description automatically generated with low confidence">
            <a:extLst>
              <a:ext uri="{FF2B5EF4-FFF2-40B4-BE49-F238E27FC236}">
                <a16:creationId xmlns:a16="http://schemas.microsoft.com/office/drawing/2014/main" id="{F0626012-A723-4AAF-D0EC-2A18509632B0}"/>
              </a:ext>
            </a:extLst>
          </p:cNvPr>
          <p:cNvPicPr>
            <a:picLocks noChangeAspect="1"/>
          </p:cNvPicPr>
          <p:nvPr/>
        </p:nvPicPr>
        <p:blipFill>
          <a:blip r:embed="rId24" cstate="email">
            <a:extLst>
              <a:ext uri="{BEBA8EAE-BF5A-486C-A8C5-ECC9F3942E4B}">
                <a14:imgProps xmlns:a14="http://schemas.microsoft.com/office/drawing/2010/main">
                  <a14:imgLayer r:embed="rId25">
                    <a14:imgEffect>
                      <a14:artisticGlowEdges trans="0"/>
                    </a14:imgEffect>
                  </a14:imgLayer>
                </a14:imgProps>
              </a:ext>
              <a:ext uri="{28A0092B-C50C-407E-A947-70E740481C1C}">
                <a14:useLocalDpi xmlns:a14="http://schemas.microsoft.com/office/drawing/2010/main" val="0"/>
              </a:ext>
            </a:extLst>
          </a:blip>
          <a:stretch>
            <a:fillRect/>
          </a:stretch>
        </p:blipFill>
        <p:spPr>
          <a:xfrm>
            <a:off x="15418658" y="8222709"/>
            <a:ext cx="840362" cy="840362"/>
          </a:xfrm>
          <a:prstGeom prst="rect">
            <a:avLst/>
          </a:prstGeom>
        </p:spPr>
      </p:pic>
      <p:pic>
        <p:nvPicPr>
          <p:cNvPr id="101" name="Picture 100" descr="Shape&#10;&#10;Description automatically generated with low confidence">
            <a:extLst>
              <a:ext uri="{FF2B5EF4-FFF2-40B4-BE49-F238E27FC236}">
                <a16:creationId xmlns:a16="http://schemas.microsoft.com/office/drawing/2014/main" id="{B1781EA9-6BE7-A058-F55F-D7932D953F4C}"/>
              </a:ext>
            </a:extLst>
          </p:cNvPr>
          <p:cNvPicPr>
            <a:picLocks noChangeAspect="1"/>
          </p:cNvPicPr>
          <p:nvPr/>
        </p:nvPicPr>
        <p:blipFill>
          <a:blip r:embed="rId26" cstate="email">
            <a:extLst>
              <a:ext uri="{BEBA8EAE-BF5A-486C-A8C5-ECC9F3942E4B}">
                <a14:imgProps xmlns:a14="http://schemas.microsoft.com/office/drawing/2010/main">
                  <a14:imgLayer r:embed="rId27">
                    <a14:imgEffect>
                      <a14:artisticGlowEdges trans="0"/>
                    </a14:imgEffect>
                  </a14:imgLayer>
                </a14:imgProps>
              </a:ext>
              <a:ext uri="{28A0092B-C50C-407E-A947-70E740481C1C}">
                <a14:useLocalDpi xmlns:a14="http://schemas.microsoft.com/office/drawing/2010/main" val="0"/>
              </a:ext>
            </a:extLst>
          </a:blip>
          <a:stretch>
            <a:fillRect/>
          </a:stretch>
        </p:blipFill>
        <p:spPr>
          <a:xfrm>
            <a:off x="12731939" y="8208819"/>
            <a:ext cx="868142" cy="868142"/>
          </a:xfrm>
          <a:prstGeom prst="rect">
            <a:avLst/>
          </a:prstGeom>
        </p:spPr>
      </p:pic>
      <p:pic>
        <p:nvPicPr>
          <p:cNvPr id="106" name="Picture 105">
            <a:extLst>
              <a:ext uri="{FF2B5EF4-FFF2-40B4-BE49-F238E27FC236}">
                <a16:creationId xmlns:a16="http://schemas.microsoft.com/office/drawing/2014/main" id="{C250217C-978C-2FE7-8421-2DE79A5C3974}"/>
              </a:ext>
            </a:extLst>
          </p:cNvPr>
          <p:cNvPicPr>
            <a:picLocks noChangeAspect="1"/>
          </p:cNvPicPr>
          <p:nvPr/>
        </p:nvPicPr>
        <p:blipFill>
          <a:blip r:embed="rId28" cstate="email">
            <a:extLst>
              <a:ext uri="{28A0092B-C50C-407E-A947-70E740481C1C}">
                <a14:useLocalDpi xmlns:a14="http://schemas.microsoft.com/office/drawing/2010/main" val="0"/>
              </a:ext>
            </a:extLst>
          </a:blip>
          <a:srcRect/>
          <a:stretch/>
        </p:blipFill>
        <p:spPr>
          <a:xfrm>
            <a:off x="0" y="3543300"/>
            <a:ext cx="18288000" cy="725315"/>
          </a:xfrm>
          <a:prstGeom prst="rect">
            <a:avLst/>
          </a:prstGeom>
        </p:spPr>
      </p:pic>
      <p:pic>
        <p:nvPicPr>
          <p:cNvPr id="107" name="Picture 106">
            <a:extLst>
              <a:ext uri="{FF2B5EF4-FFF2-40B4-BE49-F238E27FC236}">
                <a16:creationId xmlns:a16="http://schemas.microsoft.com/office/drawing/2014/main" id="{35B196CA-8941-DA04-173A-966A6AD1BD19}"/>
              </a:ext>
            </a:extLst>
          </p:cNvPr>
          <p:cNvPicPr>
            <a:picLocks noChangeAspect="1"/>
          </p:cNvPicPr>
          <p:nvPr/>
        </p:nvPicPr>
        <p:blipFill>
          <a:blip r:embed="rId28" cstate="email">
            <a:extLst>
              <a:ext uri="{28A0092B-C50C-407E-A947-70E740481C1C}">
                <a14:useLocalDpi xmlns:a14="http://schemas.microsoft.com/office/drawing/2010/main" val="0"/>
              </a:ext>
            </a:extLst>
          </a:blip>
          <a:srcRect/>
          <a:stretch/>
        </p:blipFill>
        <p:spPr>
          <a:xfrm rot="10800000">
            <a:off x="0" y="5713584"/>
            <a:ext cx="18288000" cy="725315"/>
          </a:xfrm>
          <a:prstGeom prst="rect">
            <a:avLst/>
          </a:prstGeom>
        </p:spPr>
      </p:pic>
      <p:pic>
        <p:nvPicPr>
          <p:cNvPr id="2" name="Picture 12">
            <a:extLst>
              <a:ext uri="{FF2B5EF4-FFF2-40B4-BE49-F238E27FC236}">
                <a16:creationId xmlns:a16="http://schemas.microsoft.com/office/drawing/2014/main" id="{D774BD66-6348-F0A6-1340-73D0973F849A}"/>
              </a:ext>
            </a:extLst>
          </p:cNvPr>
          <p:cNvPicPr>
            <a:picLocks noChangeAspect="1"/>
          </p:cNvPicPr>
          <p:nvPr/>
        </p:nvPicPr>
        <p:blipFill>
          <a:blip r:embed="rId29" cstate="email">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514350" y="4391751"/>
            <a:ext cx="1028700" cy="1198697"/>
          </a:xfrm>
          <a:prstGeom prst="rect">
            <a:avLst/>
          </a:prstGeom>
        </p:spPr>
      </p:pic>
    </p:spTree>
    <p:extLst>
      <p:ext uri="{BB962C8B-B14F-4D97-AF65-F5344CB8AC3E}">
        <p14:creationId xmlns:p14="http://schemas.microsoft.com/office/powerpoint/2010/main" val="804269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pic>
        <p:nvPicPr>
          <p:cNvPr id="2" name="Picture 12">
            <a:extLst>
              <a:ext uri="{FF2B5EF4-FFF2-40B4-BE49-F238E27FC236}">
                <a16:creationId xmlns:a16="http://schemas.microsoft.com/office/drawing/2014/main" id="{D774BD66-6348-F0A6-1340-73D0973F849A}"/>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 y="342900"/>
            <a:ext cx="1028700" cy="1198697"/>
          </a:xfrm>
          <a:prstGeom prst="rect">
            <a:avLst/>
          </a:prstGeom>
        </p:spPr>
      </p:pic>
      <p:sp>
        <p:nvSpPr>
          <p:cNvPr id="3" name="TextBox 12">
            <a:extLst>
              <a:ext uri="{FF2B5EF4-FFF2-40B4-BE49-F238E27FC236}">
                <a16:creationId xmlns:a16="http://schemas.microsoft.com/office/drawing/2014/main" id="{AA050B28-2AA4-6349-D2CB-D462A4B4E7BE}"/>
              </a:ext>
            </a:extLst>
          </p:cNvPr>
          <p:cNvSpPr txBox="1"/>
          <p:nvPr/>
        </p:nvSpPr>
        <p:spPr>
          <a:xfrm>
            <a:off x="5334000" y="3758505"/>
            <a:ext cx="9601200" cy="2769989"/>
          </a:xfrm>
          <a:prstGeom prst="rect">
            <a:avLst/>
          </a:prstGeom>
        </p:spPr>
        <p:txBody>
          <a:bodyPr wrap="square" lIns="0" tIns="0" rIns="0" bIns="0" rtlCol="0" anchor="t">
            <a:spAutoFit/>
          </a:bodyPr>
          <a:lstStyle/>
          <a:p>
            <a:r>
              <a:rPr lang="en-US" sz="9000" dirty="0">
                <a:latin typeface="Montserrat Classic" panose="020B0604020202020204" charset="0"/>
                <a:cs typeface="Montserrat Classic" panose="020B0604020202020204" charset="0"/>
              </a:rPr>
              <a:t>A Glimpse At Our Selected Offerings</a:t>
            </a:r>
            <a:endParaRPr lang="en-US" sz="9000" dirty="0">
              <a:solidFill>
                <a:srgbClr val="C00000"/>
              </a:solidFill>
              <a:latin typeface="Montserrat Classic" panose="020B0604020202020204" charset="0"/>
              <a:cs typeface="Montserrat Classic" panose="020B0604020202020204" charset="0"/>
            </a:endParaRPr>
          </a:p>
        </p:txBody>
      </p:sp>
      <p:sp>
        <p:nvSpPr>
          <p:cNvPr id="4" name="AutoShape 4">
            <a:extLst>
              <a:ext uri="{FF2B5EF4-FFF2-40B4-BE49-F238E27FC236}">
                <a16:creationId xmlns:a16="http://schemas.microsoft.com/office/drawing/2014/main" id="{10B28887-6BFC-C586-F023-A2CF4EF3E5B6}"/>
              </a:ext>
            </a:extLst>
          </p:cNvPr>
          <p:cNvSpPr/>
          <p:nvPr/>
        </p:nvSpPr>
        <p:spPr>
          <a:xfrm rot="16200000">
            <a:off x="2853140" y="5143501"/>
            <a:ext cx="2980520" cy="0"/>
          </a:xfrm>
          <a:prstGeom prst="line">
            <a:avLst/>
          </a:prstGeom>
          <a:ln w="127000" cap="flat">
            <a:solidFill>
              <a:srgbClr val="5271FF"/>
            </a:solidFill>
            <a:prstDash val="solid"/>
            <a:miter lim="800000"/>
            <a:headEnd type="none" w="sm" len="sm"/>
            <a:tailEnd type="none" w="sm" len="sm"/>
          </a:ln>
        </p:spPr>
      </p:sp>
      <p:pic>
        <p:nvPicPr>
          <p:cNvPr id="5" name="Picture 12">
            <a:extLst>
              <a:ext uri="{FF2B5EF4-FFF2-40B4-BE49-F238E27FC236}">
                <a16:creationId xmlns:a16="http://schemas.microsoft.com/office/drawing/2014/main" id="{2B28B890-EBB2-AADC-F03E-0DBCA96151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420850" y="8700905"/>
            <a:ext cx="1028700" cy="1198697"/>
          </a:xfrm>
          <a:prstGeom prst="rect">
            <a:avLst/>
          </a:prstGeom>
        </p:spPr>
      </p:pic>
    </p:spTree>
    <p:extLst>
      <p:ext uri="{BB962C8B-B14F-4D97-AF65-F5344CB8AC3E}">
        <p14:creationId xmlns:p14="http://schemas.microsoft.com/office/powerpoint/2010/main" val="2717259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0" name="TextBox 12">
            <a:extLst>
              <a:ext uri="{FF2B5EF4-FFF2-40B4-BE49-F238E27FC236}">
                <a16:creationId xmlns:a16="http://schemas.microsoft.com/office/drawing/2014/main" id="{B456CD82-919A-B330-08A6-D2D5001D6ABD}"/>
              </a:ext>
            </a:extLst>
          </p:cNvPr>
          <p:cNvSpPr txBox="1"/>
          <p:nvPr/>
        </p:nvSpPr>
        <p:spPr>
          <a:xfrm>
            <a:off x="800746" y="426812"/>
            <a:ext cx="7124051" cy="769441"/>
          </a:xfrm>
          <a:prstGeom prst="rect">
            <a:avLst/>
          </a:prstGeom>
        </p:spPr>
        <p:txBody>
          <a:bodyPr wrap="square" lIns="0" tIns="0" rIns="0" bIns="0" rtlCol="0" anchor="t">
            <a:spAutoFit/>
          </a:bodyPr>
          <a:lstStyle/>
          <a:p>
            <a:r>
              <a:rPr lang="en-US" sz="5000" dirty="0">
                <a:latin typeface="Montserrat Classic" panose="020B0604020202020204" charset="0"/>
                <a:cs typeface="Montserrat Classic" panose="020B0604020202020204" charset="0"/>
              </a:rPr>
              <a:t>High </a:t>
            </a:r>
            <a:r>
              <a:rPr lang="en-US" sz="5000" dirty="0">
                <a:solidFill>
                  <a:srgbClr val="C00000"/>
                </a:solidFill>
                <a:latin typeface="Montserrat Classic" panose="020B0604020202020204" charset="0"/>
                <a:cs typeface="Montserrat Classic" panose="020B0604020202020204" charset="0"/>
              </a:rPr>
              <a:t>Share Of Voice </a:t>
            </a:r>
            <a:r>
              <a:rPr lang="en-US" sz="5000" dirty="0">
                <a:latin typeface="Montserrat Classic" panose="020B0604020202020204" charset="0"/>
                <a:cs typeface="Montserrat Classic" panose="020B0604020202020204" charset="0"/>
              </a:rPr>
              <a:t>Ads</a:t>
            </a:r>
          </a:p>
        </p:txBody>
      </p:sp>
      <p:sp>
        <p:nvSpPr>
          <p:cNvPr id="11" name="AutoShape 4">
            <a:extLst>
              <a:ext uri="{FF2B5EF4-FFF2-40B4-BE49-F238E27FC236}">
                <a16:creationId xmlns:a16="http://schemas.microsoft.com/office/drawing/2014/main" id="{CBCE9A77-0DDA-98F1-41FA-58AA626FB797}"/>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pic>
        <p:nvPicPr>
          <p:cNvPr id="12" name="Picture 12">
            <a:extLst>
              <a:ext uri="{FF2B5EF4-FFF2-40B4-BE49-F238E27FC236}">
                <a16:creationId xmlns:a16="http://schemas.microsoft.com/office/drawing/2014/main" id="{5D7D2AF3-30C0-D470-EA0F-7937D57F5468}"/>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55270" y="-599349"/>
            <a:ext cx="1028700" cy="1198697"/>
          </a:xfrm>
          <a:prstGeom prst="rect">
            <a:avLst/>
          </a:prstGeom>
        </p:spPr>
      </p:pic>
      <p:sp>
        <p:nvSpPr>
          <p:cNvPr id="20" name="TextBox 19">
            <a:extLst>
              <a:ext uri="{FF2B5EF4-FFF2-40B4-BE49-F238E27FC236}">
                <a16:creationId xmlns:a16="http://schemas.microsoft.com/office/drawing/2014/main" id="{2A53CDC9-1C6A-3877-EACA-06B913C39BF7}"/>
              </a:ext>
            </a:extLst>
          </p:cNvPr>
          <p:cNvSpPr txBox="1"/>
          <p:nvPr/>
        </p:nvSpPr>
        <p:spPr>
          <a:xfrm>
            <a:off x="800747" y="1333500"/>
            <a:ext cx="3542653" cy="477054"/>
          </a:xfrm>
          <a:prstGeom prst="rect">
            <a:avLst/>
          </a:prstGeom>
          <a:noFill/>
        </p:spPr>
        <p:txBody>
          <a:bodyPr wrap="square">
            <a:spAutoFit/>
          </a:bodyPr>
          <a:lstStyle/>
          <a:p>
            <a:r>
              <a:rPr lang="en-US" sz="2500" dirty="0">
                <a:latin typeface="Montserrat Classic" panose="020B0604020202020204" charset="0"/>
                <a:cs typeface="Montserrat Classic" panose="020B0604020202020204" charset="0"/>
              </a:rPr>
              <a:t>Home Page Take Over</a:t>
            </a:r>
          </a:p>
        </p:txBody>
      </p:sp>
      <p:grpSp>
        <p:nvGrpSpPr>
          <p:cNvPr id="2" name="Group 1">
            <a:extLst>
              <a:ext uri="{FF2B5EF4-FFF2-40B4-BE49-F238E27FC236}">
                <a16:creationId xmlns:a16="http://schemas.microsoft.com/office/drawing/2014/main" id="{65DC9E68-5F6E-1BBF-2829-6173BF1EA484}"/>
              </a:ext>
            </a:extLst>
          </p:cNvPr>
          <p:cNvGrpSpPr/>
          <p:nvPr/>
        </p:nvGrpSpPr>
        <p:grpSpPr>
          <a:xfrm>
            <a:off x="968665" y="1331134"/>
            <a:ext cx="16350670" cy="8174881"/>
            <a:chOff x="769331" y="1331134"/>
            <a:chExt cx="16350670" cy="8174881"/>
          </a:xfrm>
        </p:grpSpPr>
        <p:sp>
          <p:nvSpPr>
            <p:cNvPr id="3" name="TextBox 2">
              <a:extLst>
                <a:ext uri="{FF2B5EF4-FFF2-40B4-BE49-F238E27FC236}">
                  <a16:creationId xmlns:a16="http://schemas.microsoft.com/office/drawing/2014/main" id="{6EBAA4C6-BD9E-1B67-1FB6-798AC6FD2CF9}"/>
                </a:ext>
              </a:extLst>
            </p:cNvPr>
            <p:cNvSpPr txBox="1"/>
            <p:nvPr/>
          </p:nvSpPr>
          <p:spPr>
            <a:xfrm>
              <a:off x="5522197" y="9105905"/>
              <a:ext cx="1835898" cy="400110"/>
            </a:xfrm>
            <a:prstGeom prst="rect">
              <a:avLst/>
            </a:prstGeom>
            <a:noFill/>
          </p:spPr>
          <p:txBody>
            <a:bodyPr wrap="square">
              <a:spAutoFit/>
            </a:bodyPr>
            <a:lstStyle/>
            <a:p>
              <a:pPr algn="ctr"/>
              <a:r>
                <a:rPr lang="en-US" sz="2000" dirty="0">
                  <a:latin typeface="Montserrat Classic" panose="020B0604020202020204" charset="0"/>
                  <a:cs typeface="Montserrat Classic" panose="020B0604020202020204" charset="0"/>
                </a:rPr>
                <a:t>Desktop View</a:t>
              </a:r>
            </a:p>
          </p:txBody>
        </p:sp>
        <p:pic>
          <p:nvPicPr>
            <p:cNvPr id="4" name="Picture 3">
              <a:extLst>
                <a:ext uri="{FF2B5EF4-FFF2-40B4-BE49-F238E27FC236}">
                  <a16:creationId xmlns:a16="http://schemas.microsoft.com/office/drawing/2014/main" id="{76081D78-78DF-CB47-01B0-00028913F7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463932" y="1331134"/>
              <a:ext cx="3642214" cy="7622366"/>
            </a:xfrm>
            <a:prstGeom prst="rect">
              <a:avLst/>
            </a:prstGeom>
            <a:ln w="63500">
              <a:solidFill>
                <a:srgbClr val="5271FF"/>
              </a:solidFill>
              <a:miter lim="800000"/>
            </a:ln>
          </p:spPr>
        </p:pic>
        <p:sp>
          <p:nvSpPr>
            <p:cNvPr id="5" name="TextBox 4">
              <a:extLst>
                <a:ext uri="{FF2B5EF4-FFF2-40B4-BE49-F238E27FC236}">
                  <a16:creationId xmlns:a16="http://schemas.microsoft.com/office/drawing/2014/main" id="{7F765CBE-9BE7-B85E-9B7D-E9381927FE4D}"/>
                </a:ext>
              </a:extLst>
            </p:cNvPr>
            <p:cNvSpPr txBox="1"/>
            <p:nvPr/>
          </p:nvSpPr>
          <p:spPr>
            <a:xfrm>
              <a:off x="14496380" y="9105905"/>
              <a:ext cx="1577318" cy="400110"/>
            </a:xfrm>
            <a:prstGeom prst="rect">
              <a:avLst/>
            </a:prstGeom>
            <a:noFill/>
          </p:spPr>
          <p:txBody>
            <a:bodyPr wrap="square">
              <a:spAutoFit/>
            </a:bodyPr>
            <a:lstStyle/>
            <a:p>
              <a:pPr algn="ctr"/>
              <a:r>
                <a:rPr lang="en-US" sz="2000" dirty="0">
                  <a:latin typeface="Montserrat Classic" panose="020B0604020202020204" charset="0"/>
                  <a:cs typeface="Montserrat Classic" panose="020B0604020202020204" charset="0"/>
                </a:rPr>
                <a:t>Mobile View</a:t>
              </a:r>
            </a:p>
          </p:txBody>
        </p:sp>
        <p:pic>
          <p:nvPicPr>
            <p:cNvPr id="6" name="Picture 5" descr="Graphical user interface, website&#10;&#10;Description automatically generated">
              <a:extLst>
                <a:ext uri="{FF2B5EF4-FFF2-40B4-BE49-F238E27FC236}">
                  <a16:creationId xmlns:a16="http://schemas.microsoft.com/office/drawing/2014/main" id="{56AA917F-A6BE-5743-CC91-3C9F2C911707}"/>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21524" y="2425245"/>
              <a:ext cx="11442881" cy="5517486"/>
            </a:xfrm>
            <a:prstGeom prst="rect">
              <a:avLst/>
            </a:prstGeom>
            <a:ln w="63500" cap="sq">
              <a:solidFill>
                <a:srgbClr val="5271FF"/>
              </a:solidFill>
              <a:miter lim="800000"/>
            </a:ln>
          </p:spPr>
        </p:pic>
        <p:sp>
          <p:nvSpPr>
            <p:cNvPr id="7" name="Rectangle 6">
              <a:extLst>
                <a:ext uri="{FF2B5EF4-FFF2-40B4-BE49-F238E27FC236}">
                  <a16:creationId xmlns:a16="http://schemas.microsoft.com/office/drawing/2014/main" id="{0D0C1542-1FB2-ED2D-F381-4E8B4EB514EC}"/>
                </a:ext>
              </a:extLst>
            </p:cNvPr>
            <p:cNvSpPr/>
            <p:nvPr/>
          </p:nvSpPr>
          <p:spPr>
            <a:xfrm>
              <a:off x="7855528" y="4377230"/>
              <a:ext cx="2379954" cy="2003605"/>
            </a:xfrm>
            <a:prstGeom prst="rect">
              <a:avLst/>
            </a:prstGeom>
            <a:noFill/>
            <a:ln w="6350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0E0E39B4-B5AD-4A6E-272A-414150422D81}"/>
                </a:ext>
              </a:extLst>
            </p:cNvPr>
            <p:cNvSpPr/>
            <p:nvPr/>
          </p:nvSpPr>
          <p:spPr>
            <a:xfrm>
              <a:off x="10835839" y="2385832"/>
              <a:ext cx="1453049" cy="4399442"/>
            </a:xfrm>
            <a:prstGeom prst="rect">
              <a:avLst/>
            </a:prstGeom>
            <a:noFill/>
            <a:ln w="6350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E6084D59-7F49-6FDF-9779-465EBE7B5CDA}"/>
                </a:ext>
              </a:extLst>
            </p:cNvPr>
            <p:cNvSpPr/>
            <p:nvPr/>
          </p:nvSpPr>
          <p:spPr>
            <a:xfrm>
              <a:off x="769331" y="2385832"/>
              <a:ext cx="1321904" cy="4399442"/>
            </a:xfrm>
            <a:prstGeom prst="rect">
              <a:avLst/>
            </a:prstGeom>
            <a:noFill/>
            <a:ln w="6350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a:extLst>
                <a:ext uri="{FF2B5EF4-FFF2-40B4-BE49-F238E27FC236}">
                  <a16:creationId xmlns:a16="http://schemas.microsoft.com/office/drawing/2014/main" id="{C565353F-FACB-AFE2-A355-31AA1CE6B77C}"/>
                </a:ext>
              </a:extLst>
            </p:cNvPr>
            <p:cNvSpPr/>
            <p:nvPr/>
          </p:nvSpPr>
          <p:spPr>
            <a:xfrm rot="16200000">
              <a:off x="5953192" y="-18121"/>
              <a:ext cx="883840" cy="5691747"/>
            </a:xfrm>
            <a:prstGeom prst="rect">
              <a:avLst/>
            </a:prstGeom>
            <a:noFill/>
            <a:ln w="6350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a:extLst>
                <a:ext uri="{FF2B5EF4-FFF2-40B4-BE49-F238E27FC236}">
                  <a16:creationId xmlns:a16="http://schemas.microsoft.com/office/drawing/2014/main" id="{188AD0FB-D299-5CF8-2771-F5546A03B680}"/>
                </a:ext>
              </a:extLst>
            </p:cNvPr>
            <p:cNvSpPr/>
            <p:nvPr/>
          </p:nvSpPr>
          <p:spPr>
            <a:xfrm>
              <a:off x="13425057" y="3688159"/>
              <a:ext cx="3694944" cy="2518677"/>
            </a:xfrm>
            <a:prstGeom prst="rect">
              <a:avLst/>
            </a:prstGeom>
            <a:noFill/>
            <a:ln w="6350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ectangle 23">
              <a:extLst>
                <a:ext uri="{FF2B5EF4-FFF2-40B4-BE49-F238E27FC236}">
                  <a16:creationId xmlns:a16="http://schemas.microsoft.com/office/drawing/2014/main" id="{2BD47816-1EDB-4207-CA8B-BA79907950FE}"/>
                </a:ext>
              </a:extLst>
            </p:cNvPr>
            <p:cNvSpPr/>
            <p:nvPr/>
          </p:nvSpPr>
          <p:spPr>
            <a:xfrm>
              <a:off x="13771417" y="8368145"/>
              <a:ext cx="3348583" cy="608666"/>
            </a:xfrm>
            <a:prstGeom prst="rect">
              <a:avLst/>
            </a:prstGeom>
            <a:noFill/>
            <a:ln w="6350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019358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0" name="TextBox 12">
            <a:extLst>
              <a:ext uri="{FF2B5EF4-FFF2-40B4-BE49-F238E27FC236}">
                <a16:creationId xmlns:a16="http://schemas.microsoft.com/office/drawing/2014/main" id="{B456CD82-919A-B330-08A6-D2D5001D6ABD}"/>
              </a:ext>
            </a:extLst>
          </p:cNvPr>
          <p:cNvSpPr txBox="1"/>
          <p:nvPr/>
        </p:nvSpPr>
        <p:spPr>
          <a:xfrm>
            <a:off x="800746" y="426812"/>
            <a:ext cx="7124051" cy="769441"/>
          </a:xfrm>
          <a:prstGeom prst="rect">
            <a:avLst/>
          </a:prstGeom>
        </p:spPr>
        <p:txBody>
          <a:bodyPr wrap="square" lIns="0" tIns="0" rIns="0" bIns="0" rtlCol="0" anchor="t">
            <a:spAutoFit/>
          </a:bodyPr>
          <a:lstStyle/>
          <a:p>
            <a:r>
              <a:rPr lang="en-US" sz="5000" dirty="0">
                <a:latin typeface="Montserrat Classic" panose="020B0604020202020204" charset="0"/>
                <a:cs typeface="Montserrat Classic" panose="020B0604020202020204" charset="0"/>
              </a:rPr>
              <a:t>High </a:t>
            </a:r>
            <a:r>
              <a:rPr lang="en-US" sz="5000" dirty="0">
                <a:solidFill>
                  <a:srgbClr val="C00000"/>
                </a:solidFill>
                <a:latin typeface="Montserrat Classic" panose="020B0604020202020204" charset="0"/>
                <a:cs typeface="Montserrat Classic" panose="020B0604020202020204" charset="0"/>
              </a:rPr>
              <a:t>Share Of Voice </a:t>
            </a:r>
            <a:r>
              <a:rPr lang="en-US" sz="5000" dirty="0">
                <a:latin typeface="Montserrat Classic" panose="020B0604020202020204" charset="0"/>
                <a:cs typeface="Montserrat Classic" panose="020B0604020202020204" charset="0"/>
              </a:rPr>
              <a:t>Ads</a:t>
            </a:r>
          </a:p>
        </p:txBody>
      </p:sp>
      <p:sp>
        <p:nvSpPr>
          <p:cNvPr id="11" name="AutoShape 4">
            <a:extLst>
              <a:ext uri="{FF2B5EF4-FFF2-40B4-BE49-F238E27FC236}">
                <a16:creationId xmlns:a16="http://schemas.microsoft.com/office/drawing/2014/main" id="{CBCE9A77-0DDA-98F1-41FA-58AA626FB797}"/>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pic>
        <p:nvPicPr>
          <p:cNvPr id="12" name="Picture 12">
            <a:extLst>
              <a:ext uri="{FF2B5EF4-FFF2-40B4-BE49-F238E27FC236}">
                <a16:creationId xmlns:a16="http://schemas.microsoft.com/office/drawing/2014/main" id="{5D7D2AF3-30C0-D470-EA0F-7937D57F5468}"/>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9128" y="9284830"/>
            <a:ext cx="1028700" cy="1198697"/>
          </a:xfrm>
          <a:prstGeom prst="rect">
            <a:avLst/>
          </a:prstGeom>
        </p:spPr>
      </p:pic>
      <p:grpSp>
        <p:nvGrpSpPr>
          <p:cNvPr id="13" name="Group 12">
            <a:extLst>
              <a:ext uri="{FF2B5EF4-FFF2-40B4-BE49-F238E27FC236}">
                <a16:creationId xmlns:a16="http://schemas.microsoft.com/office/drawing/2014/main" id="{4B81D019-863D-DD09-4F1D-DEDCC5273093}"/>
              </a:ext>
            </a:extLst>
          </p:cNvPr>
          <p:cNvGrpSpPr/>
          <p:nvPr/>
        </p:nvGrpSpPr>
        <p:grpSpPr>
          <a:xfrm>
            <a:off x="593491" y="2082980"/>
            <a:ext cx="17101018" cy="7634334"/>
            <a:chOff x="593491" y="1719276"/>
            <a:chExt cx="17101018" cy="7634334"/>
          </a:xfrm>
        </p:grpSpPr>
        <p:grpSp>
          <p:nvGrpSpPr>
            <p:cNvPr id="14" name="Group 13">
              <a:extLst>
                <a:ext uri="{FF2B5EF4-FFF2-40B4-BE49-F238E27FC236}">
                  <a16:creationId xmlns:a16="http://schemas.microsoft.com/office/drawing/2014/main" id="{7F29C1F2-5070-0D1E-EC9B-ED126BACC078}"/>
                </a:ext>
              </a:extLst>
            </p:cNvPr>
            <p:cNvGrpSpPr/>
            <p:nvPr/>
          </p:nvGrpSpPr>
          <p:grpSpPr>
            <a:xfrm>
              <a:off x="593491" y="2101577"/>
              <a:ext cx="11693310" cy="7252033"/>
              <a:chOff x="593491" y="2101577"/>
              <a:chExt cx="11693310" cy="7252033"/>
            </a:xfrm>
          </p:grpSpPr>
          <p:pic>
            <p:nvPicPr>
              <p:cNvPr id="18" name="Picture 17" descr="Graphical user interface, website&#10;&#10;Description automatically generated">
                <a:extLst>
                  <a:ext uri="{FF2B5EF4-FFF2-40B4-BE49-F238E27FC236}">
                    <a16:creationId xmlns:a16="http://schemas.microsoft.com/office/drawing/2014/main" id="{99BAB206-E2ED-F598-D4B3-58D8C2752CBD}"/>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940" t="5200" r="4681"/>
              <a:stretch/>
            </p:blipFill>
            <p:spPr>
              <a:xfrm>
                <a:off x="593491" y="2101577"/>
                <a:ext cx="11693310" cy="6164822"/>
              </a:xfrm>
              <a:prstGeom prst="rect">
                <a:avLst/>
              </a:prstGeom>
              <a:ln w="63500">
                <a:solidFill>
                  <a:srgbClr val="5271FF"/>
                </a:solidFill>
                <a:miter lim="800000"/>
              </a:ln>
            </p:spPr>
          </p:pic>
          <p:sp>
            <p:nvSpPr>
              <p:cNvPr id="19" name="TextBox 18">
                <a:extLst>
                  <a:ext uri="{FF2B5EF4-FFF2-40B4-BE49-F238E27FC236}">
                    <a16:creationId xmlns:a16="http://schemas.microsoft.com/office/drawing/2014/main" id="{A85B168D-E672-8815-3F92-987CF681DB06}"/>
                  </a:ext>
                </a:extLst>
              </p:cNvPr>
              <p:cNvSpPr txBox="1"/>
              <p:nvPr/>
            </p:nvSpPr>
            <p:spPr>
              <a:xfrm>
                <a:off x="5294620" y="8953500"/>
                <a:ext cx="2291052" cy="400110"/>
              </a:xfrm>
              <a:prstGeom prst="rect">
                <a:avLst/>
              </a:prstGeom>
              <a:noFill/>
            </p:spPr>
            <p:txBody>
              <a:bodyPr wrap="square">
                <a:spAutoFit/>
              </a:bodyPr>
              <a:lstStyle/>
              <a:p>
                <a:pPr algn="ctr"/>
                <a:r>
                  <a:rPr lang="en-US" sz="2000" dirty="0">
                    <a:latin typeface="Montserrat Classic" panose="020B0604020202020204" charset="0"/>
                    <a:cs typeface="Montserrat Classic" panose="020B0604020202020204" charset="0"/>
                  </a:rPr>
                  <a:t>Desktop View</a:t>
                </a:r>
              </a:p>
            </p:txBody>
          </p:sp>
        </p:grpSp>
        <p:grpSp>
          <p:nvGrpSpPr>
            <p:cNvPr id="15" name="Group 14">
              <a:extLst>
                <a:ext uri="{FF2B5EF4-FFF2-40B4-BE49-F238E27FC236}">
                  <a16:creationId xmlns:a16="http://schemas.microsoft.com/office/drawing/2014/main" id="{1A6F279E-11E4-3644-4E7A-F96748776876}"/>
                </a:ext>
              </a:extLst>
            </p:cNvPr>
            <p:cNvGrpSpPr/>
            <p:nvPr/>
          </p:nvGrpSpPr>
          <p:grpSpPr>
            <a:xfrm>
              <a:off x="12875569" y="1719276"/>
              <a:ext cx="4818940" cy="7634334"/>
              <a:chOff x="12875569" y="1719276"/>
              <a:chExt cx="4818940" cy="7634334"/>
            </a:xfrm>
          </p:grpSpPr>
          <p:pic>
            <p:nvPicPr>
              <p:cNvPr id="16" name="Picture 15" descr="Graphical user interface, website&#10;&#10;Description automatically generated">
                <a:extLst>
                  <a:ext uri="{FF2B5EF4-FFF2-40B4-BE49-F238E27FC236}">
                    <a16:creationId xmlns:a16="http://schemas.microsoft.com/office/drawing/2014/main" id="{3D18F455-AD45-8FDF-75A3-D32748112E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75569" y="1719276"/>
                <a:ext cx="4818940" cy="6929424"/>
              </a:xfrm>
              <a:prstGeom prst="rect">
                <a:avLst/>
              </a:prstGeom>
              <a:ln w="63500">
                <a:solidFill>
                  <a:srgbClr val="5271FF"/>
                </a:solidFill>
                <a:miter lim="800000"/>
              </a:ln>
            </p:spPr>
          </p:pic>
          <p:sp>
            <p:nvSpPr>
              <p:cNvPr id="17" name="TextBox 16">
                <a:extLst>
                  <a:ext uri="{FF2B5EF4-FFF2-40B4-BE49-F238E27FC236}">
                    <a16:creationId xmlns:a16="http://schemas.microsoft.com/office/drawing/2014/main" id="{67FEBDF4-8CAE-9936-D45F-0987F77340A9}"/>
                  </a:ext>
                </a:extLst>
              </p:cNvPr>
              <p:cNvSpPr txBox="1"/>
              <p:nvPr/>
            </p:nvSpPr>
            <p:spPr>
              <a:xfrm>
                <a:off x="14139513" y="8953500"/>
                <a:ext cx="2291052" cy="400110"/>
              </a:xfrm>
              <a:prstGeom prst="rect">
                <a:avLst/>
              </a:prstGeom>
              <a:noFill/>
            </p:spPr>
            <p:txBody>
              <a:bodyPr wrap="square">
                <a:spAutoFit/>
              </a:bodyPr>
              <a:lstStyle/>
              <a:p>
                <a:pPr algn="ctr"/>
                <a:r>
                  <a:rPr lang="en-US" sz="2000">
                    <a:latin typeface="Montserrat Classic" panose="020B0604020202020204" charset="0"/>
                    <a:cs typeface="Montserrat Classic" panose="020B0604020202020204" charset="0"/>
                  </a:rPr>
                  <a:t>Mobile View</a:t>
                </a:r>
              </a:p>
            </p:txBody>
          </p:sp>
        </p:grpSp>
      </p:grpSp>
    </p:spTree>
    <p:extLst>
      <p:ext uri="{BB962C8B-B14F-4D97-AF65-F5344CB8AC3E}">
        <p14:creationId xmlns:p14="http://schemas.microsoft.com/office/powerpoint/2010/main" val="2018520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0" name="TextBox 12">
            <a:extLst>
              <a:ext uri="{FF2B5EF4-FFF2-40B4-BE49-F238E27FC236}">
                <a16:creationId xmlns:a16="http://schemas.microsoft.com/office/drawing/2014/main" id="{B456CD82-919A-B330-08A6-D2D5001D6ABD}"/>
              </a:ext>
            </a:extLst>
          </p:cNvPr>
          <p:cNvSpPr txBox="1"/>
          <p:nvPr/>
        </p:nvSpPr>
        <p:spPr>
          <a:xfrm>
            <a:off x="800746" y="426812"/>
            <a:ext cx="7124051" cy="769441"/>
          </a:xfrm>
          <a:prstGeom prst="rect">
            <a:avLst/>
          </a:prstGeom>
        </p:spPr>
        <p:txBody>
          <a:bodyPr wrap="square" lIns="0" tIns="0" rIns="0" bIns="0" rtlCol="0" anchor="t">
            <a:spAutoFit/>
          </a:bodyPr>
          <a:lstStyle/>
          <a:p>
            <a:r>
              <a:rPr lang="en-US" sz="5000" dirty="0">
                <a:latin typeface="Montserrat Classic" panose="020B0604020202020204" charset="0"/>
                <a:cs typeface="Montserrat Classic" panose="020B0604020202020204" charset="0"/>
              </a:rPr>
              <a:t>High </a:t>
            </a:r>
            <a:r>
              <a:rPr lang="en-US" sz="5000" dirty="0">
                <a:solidFill>
                  <a:srgbClr val="C00000"/>
                </a:solidFill>
                <a:latin typeface="Montserrat Classic" panose="020B0604020202020204" charset="0"/>
                <a:cs typeface="Montserrat Classic" panose="020B0604020202020204" charset="0"/>
              </a:rPr>
              <a:t>Share Of Voice </a:t>
            </a:r>
            <a:r>
              <a:rPr lang="en-US" sz="5000" dirty="0">
                <a:latin typeface="Montserrat Classic" panose="020B0604020202020204" charset="0"/>
                <a:cs typeface="Montserrat Classic" panose="020B0604020202020204" charset="0"/>
              </a:rPr>
              <a:t>Ads</a:t>
            </a:r>
          </a:p>
        </p:txBody>
      </p:sp>
      <p:sp>
        <p:nvSpPr>
          <p:cNvPr id="11" name="AutoShape 4">
            <a:extLst>
              <a:ext uri="{FF2B5EF4-FFF2-40B4-BE49-F238E27FC236}">
                <a16:creationId xmlns:a16="http://schemas.microsoft.com/office/drawing/2014/main" id="{CBCE9A77-0DDA-98F1-41FA-58AA626FB797}"/>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pic>
        <p:nvPicPr>
          <p:cNvPr id="12" name="Picture 12">
            <a:extLst>
              <a:ext uri="{FF2B5EF4-FFF2-40B4-BE49-F238E27FC236}">
                <a16:creationId xmlns:a16="http://schemas.microsoft.com/office/drawing/2014/main" id="{5D7D2AF3-30C0-D470-EA0F-7937D57F5468}"/>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887200" y="9300253"/>
            <a:ext cx="1028700" cy="1198697"/>
          </a:xfrm>
          <a:prstGeom prst="rect">
            <a:avLst/>
          </a:prstGeom>
        </p:spPr>
      </p:pic>
      <p:sp>
        <p:nvSpPr>
          <p:cNvPr id="20" name="TextBox 19">
            <a:extLst>
              <a:ext uri="{FF2B5EF4-FFF2-40B4-BE49-F238E27FC236}">
                <a16:creationId xmlns:a16="http://schemas.microsoft.com/office/drawing/2014/main" id="{2A53CDC9-1C6A-3877-EACA-06B913C39BF7}"/>
              </a:ext>
            </a:extLst>
          </p:cNvPr>
          <p:cNvSpPr txBox="1"/>
          <p:nvPr/>
        </p:nvSpPr>
        <p:spPr>
          <a:xfrm>
            <a:off x="800747" y="1333500"/>
            <a:ext cx="3542653" cy="477054"/>
          </a:xfrm>
          <a:prstGeom prst="rect">
            <a:avLst/>
          </a:prstGeom>
          <a:noFill/>
        </p:spPr>
        <p:txBody>
          <a:bodyPr wrap="square">
            <a:spAutoFit/>
          </a:bodyPr>
          <a:lstStyle/>
          <a:p>
            <a:r>
              <a:rPr lang="en-US" sz="2500" dirty="0">
                <a:latin typeface="Montserrat Classic" panose="020B0604020202020204" charset="0"/>
                <a:cs typeface="Montserrat Classic" panose="020B0604020202020204" charset="0"/>
              </a:rPr>
              <a:t>Full Page Interstitial</a:t>
            </a:r>
          </a:p>
        </p:txBody>
      </p:sp>
      <p:grpSp>
        <p:nvGrpSpPr>
          <p:cNvPr id="2" name="Group 1">
            <a:extLst>
              <a:ext uri="{FF2B5EF4-FFF2-40B4-BE49-F238E27FC236}">
                <a16:creationId xmlns:a16="http://schemas.microsoft.com/office/drawing/2014/main" id="{8AA4CD9C-BB39-D8AF-50B2-293311C90515}"/>
              </a:ext>
            </a:extLst>
          </p:cNvPr>
          <p:cNvGrpSpPr/>
          <p:nvPr/>
        </p:nvGrpSpPr>
        <p:grpSpPr>
          <a:xfrm>
            <a:off x="944446" y="1333500"/>
            <a:ext cx="16399109" cy="8020110"/>
            <a:chOff x="944446" y="1333500"/>
            <a:chExt cx="16399109" cy="8020110"/>
          </a:xfrm>
        </p:grpSpPr>
        <p:sp>
          <p:nvSpPr>
            <p:cNvPr id="3" name="TextBox 2">
              <a:extLst>
                <a:ext uri="{FF2B5EF4-FFF2-40B4-BE49-F238E27FC236}">
                  <a16:creationId xmlns:a16="http://schemas.microsoft.com/office/drawing/2014/main" id="{1F9059B4-F87B-6F6C-AE59-5EBF9FFC0D2C}"/>
                </a:ext>
              </a:extLst>
            </p:cNvPr>
            <p:cNvSpPr txBox="1"/>
            <p:nvPr/>
          </p:nvSpPr>
          <p:spPr>
            <a:xfrm>
              <a:off x="5645575" y="8953500"/>
              <a:ext cx="2291052" cy="400110"/>
            </a:xfrm>
            <a:prstGeom prst="rect">
              <a:avLst/>
            </a:prstGeom>
            <a:noFill/>
          </p:spPr>
          <p:txBody>
            <a:bodyPr wrap="square">
              <a:spAutoFit/>
            </a:bodyPr>
            <a:lstStyle/>
            <a:p>
              <a:pPr algn="ctr"/>
              <a:r>
                <a:rPr lang="en-US" sz="2000" dirty="0">
                  <a:latin typeface="Montserrat Classic" panose="020B0604020202020204" charset="0"/>
                  <a:cs typeface="Montserrat Classic" panose="020B0604020202020204" charset="0"/>
                </a:rPr>
                <a:t>Desktop View</a:t>
              </a:r>
            </a:p>
          </p:txBody>
        </p:sp>
        <p:sp>
          <p:nvSpPr>
            <p:cNvPr id="4" name="TextBox 3">
              <a:extLst>
                <a:ext uri="{FF2B5EF4-FFF2-40B4-BE49-F238E27FC236}">
                  <a16:creationId xmlns:a16="http://schemas.microsoft.com/office/drawing/2014/main" id="{2CE8942D-1C10-1DB6-1E88-C5F6A08B05C6}"/>
                </a:ext>
              </a:extLst>
            </p:cNvPr>
            <p:cNvSpPr txBox="1"/>
            <p:nvPr/>
          </p:nvSpPr>
          <p:spPr>
            <a:xfrm>
              <a:off x="14235879" y="8953500"/>
              <a:ext cx="2291052" cy="400110"/>
            </a:xfrm>
            <a:prstGeom prst="rect">
              <a:avLst/>
            </a:prstGeom>
            <a:noFill/>
          </p:spPr>
          <p:txBody>
            <a:bodyPr wrap="square">
              <a:spAutoFit/>
            </a:bodyPr>
            <a:lstStyle/>
            <a:p>
              <a:pPr algn="ctr"/>
              <a:r>
                <a:rPr lang="en-US" sz="2000">
                  <a:latin typeface="Montserrat Classic" panose="020B0604020202020204" charset="0"/>
                  <a:cs typeface="Montserrat Classic" panose="020B0604020202020204" charset="0"/>
                </a:rPr>
                <a:t>Mobile View</a:t>
              </a:r>
            </a:p>
          </p:txBody>
        </p:sp>
        <p:pic>
          <p:nvPicPr>
            <p:cNvPr id="5" name="Picture 4">
              <a:extLst>
                <a:ext uri="{FF2B5EF4-FFF2-40B4-BE49-F238E27FC236}">
                  <a16:creationId xmlns:a16="http://schemas.microsoft.com/office/drawing/2014/main" id="{6214434C-605E-A950-5C11-F18A702C9D10}"/>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862" t="5039" r="862"/>
            <a:stretch/>
          </p:blipFill>
          <p:spPr>
            <a:xfrm>
              <a:off x="944446" y="2324100"/>
              <a:ext cx="11693310" cy="5854186"/>
            </a:xfrm>
            <a:prstGeom prst="rect">
              <a:avLst/>
            </a:prstGeom>
            <a:ln w="63500">
              <a:solidFill>
                <a:srgbClr val="5271FF"/>
              </a:solidFill>
              <a:miter lim="800000"/>
            </a:ln>
          </p:spPr>
        </p:pic>
        <p:pic>
          <p:nvPicPr>
            <p:cNvPr id="6" name="Picture 5" descr="Graphical user interface, application, website&#10;&#10;Description automatically generated">
              <a:extLst>
                <a:ext uri="{FF2B5EF4-FFF2-40B4-BE49-F238E27FC236}">
                  <a16:creationId xmlns:a16="http://schemas.microsoft.com/office/drawing/2014/main" id="{54FFD63A-EBB3-C384-6B67-12A04F84AF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19255" y="1333500"/>
              <a:ext cx="3924300" cy="7524750"/>
            </a:xfrm>
            <a:prstGeom prst="rect">
              <a:avLst/>
            </a:prstGeom>
            <a:ln w="63500">
              <a:solidFill>
                <a:srgbClr val="5271FF"/>
              </a:solidFill>
            </a:ln>
          </p:spPr>
        </p:pic>
      </p:grpSp>
    </p:spTree>
    <p:extLst>
      <p:ext uri="{BB962C8B-B14F-4D97-AF65-F5344CB8AC3E}">
        <p14:creationId xmlns:p14="http://schemas.microsoft.com/office/powerpoint/2010/main" val="3560072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0B333DCD-C578-C138-791C-738019F9C55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51098" y="7919918"/>
            <a:ext cx="1028700" cy="119869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7" name="TextBox 12">
            <a:extLst>
              <a:ext uri="{FF2B5EF4-FFF2-40B4-BE49-F238E27FC236}">
                <a16:creationId xmlns:a16="http://schemas.microsoft.com/office/drawing/2014/main" id="{798D5242-EA7E-D403-15D3-F06E7E46DFA9}"/>
              </a:ext>
            </a:extLst>
          </p:cNvPr>
          <p:cNvSpPr txBox="1"/>
          <p:nvPr/>
        </p:nvSpPr>
        <p:spPr>
          <a:xfrm>
            <a:off x="800745" y="426812"/>
            <a:ext cx="11779849" cy="769441"/>
          </a:xfrm>
          <a:prstGeom prst="rect">
            <a:avLst/>
          </a:prstGeom>
        </p:spPr>
        <p:txBody>
          <a:bodyPr wrap="square" lIns="0" tIns="0" rIns="0" bIns="0" rtlCol="0" anchor="t">
            <a:spAutoFit/>
          </a:bodyPr>
          <a:lstStyle/>
          <a:p>
            <a:r>
              <a:rPr lang="en-US" sz="5000" dirty="0">
                <a:latin typeface="Montserrat Classic Bold"/>
              </a:rPr>
              <a:t>We Represent </a:t>
            </a:r>
            <a:r>
              <a:rPr lang="en-US" sz="5000" dirty="0">
                <a:solidFill>
                  <a:srgbClr val="C00000"/>
                </a:solidFill>
                <a:latin typeface="Montserrat Classic Bold"/>
              </a:rPr>
              <a:t>Asian Canadian </a:t>
            </a:r>
            <a:r>
              <a:rPr lang="en-US" sz="5000" dirty="0">
                <a:latin typeface="Montserrat Classic Bold"/>
              </a:rPr>
              <a:t>Ethnicities</a:t>
            </a:r>
          </a:p>
        </p:txBody>
      </p:sp>
      <p:grpSp>
        <p:nvGrpSpPr>
          <p:cNvPr id="6" name="Group 5">
            <a:extLst>
              <a:ext uri="{FF2B5EF4-FFF2-40B4-BE49-F238E27FC236}">
                <a16:creationId xmlns:a16="http://schemas.microsoft.com/office/drawing/2014/main" id="{42658425-2584-6DCE-2F3F-C1BD3D0FA393}"/>
              </a:ext>
            </a:extLst>
          </p:cNvPr>
          <p:cNvGrpSpPr/>
          <p:nvPr/>
        </p:nvGrpSpPr>
        <p:grpSpPr>
          <a:xfrm>
            <a:off x="13374866" y="2456201"/>
            <a:ext cx="2102300" cy="3096100"/>
            <a:chOff x="10906281" y="2276000"/>
            <a:chExt cx="2102300" cy="3096100"/>
          </a:xfrm>
        </p:grpSpPr>
        <p:grpSp>
          <p:nvGrpSpPr>
            <p:cNvPr id="31" name="Group 30">
              <a:extLst>
                <a:ext uri="{FF2B5EF4-FFF2-40B4-BE49-F238E27FC236}">
                  <a16:creationId xmlns:a16="http://schemas.microsoft.com/office/drawing/2014/main" id="{7D14267D-A52C-B9FE-4EC3-358B1C662F4F}"/>
                </a:ext>
              </a:extLst>
            </p:cNvPr>
            <p:cNvGrpSpPr/>
            <p:nvPr/>
          </p:nvGrpSpPr>
          <p:grpSpPr>
            <a:xfrm>
              <a:off x="10906281" y="2276000"/>
              <a:ext cx="2102300" cy="2117554"/>
              <a:chOff x="1173396" y="6887226"/>
              <a:chExt cx="2102300" cy="2117554"/>
            </a:xfrm>
          </p:grpSpPr>
          <p:sp>
            <p:nvSpPr>
              <p:cNvPr id="23" name="Rectangle: Diagonal Corners Snipped 22">
                <a:extLst>
                  <a:ext uri="{FF2B5EF4-FFF2-40B4-BE49-F238E27FC236}">
                    <a16:creationId xmlns:a16="http://schemas.microsoft.com/office/drawing/2014/main" id="{0C7E73E0-33EB-DD17-A33C-CF6E376BAB09}"/>
                  </a:ext>
                </a:extLst>
              </p:cNvPr>
              <p:cNvSpPr/>
              <p:nvPr/>
            </p:nvSpPr>
            <p:spPr>
              <a:xfrm>
                <a:off x="1173396" y="6887226"/>
                <a:ext cx="2102300" cy="2117554"/>
              </a:xfrm>
              <a:prstGeom prst="snip2DiagRect">
                <a:avLst/>
              </a:prstGeom>
              <a:solidFill>
                <a:srgbClr val="5271F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Poppins" panose="00000500000000000000" pitchFamily="2" charset="0"/>
                  <a:cs typeface="Poppins" panose="00000500000000000000" pitchFamily="2" charset="0"/>
                </a:endParaRPr>
              </a:p>
            </p:txBody>
          </p:sp>
          <p:sp>
            <p:nvSpPr>
              <p:cNvPr id="27" name="TextBox 26">
                <a:extLst>
                  <a:ext uri="{FF2B5EF4-FFF2-40B4-BE49-F238E27FC236}">
                    <a16:creationId xmlns:a16="http://schemas.microsoft.com/office/drawing/2014/main" id="{9FC8AEAE-0989-AC5F-731B-657B9096289C}"/>
                  </a:ext>
                </a:extLst>
              </p:cNvPr>
              <p:cNvSpPr txBox="1"/>
              <p:nvPr/>
            </p:nvSpPr>
            <p:spPr>
              <a:xfrm>
                <a:off x="1459149" y="7553588"/>
                <a:ext cx="1530794" cy="784830"/>
              </a:xfrm>
              <a:prstGeom prst="rect">
                <a:avLst/>
              </a:prstGeom>
            </p:spPr>
            <p:txBody>
              <a:bodyPr wrap="square" rtlCol="0">
                <a:spAutoFit/>
              </a:bodyPr>
              <a:lstStyle/>
              <a:p>
                <a:pPr algn="ctr"/>
                <a:r>
                  <a:rPr lang="en-US" sz="4500" b="1" dirty="0">
                    <a:solidFill>
                      <a:schemeClr val="bg1"/>
                    </a:solidFill>
                    <a:latin typeface="Montserrat Classic" panose="020B0604020202020204" charset="0"/>
                    <a:cs typeface="Poppins" panose="00000500000000000000" pitchFamily="2" charset="0"/>
                  </a:rPr>
                  <a:t>960K</a:t>
                </a:r>
              </a:p>
            </p:txBody>
          </p:sp>
        </p:grpSp>
        <p:sp>
          <p:nvSpPr>
            <p:cNvPr id="39" name="TextBox 38">
              <a:extLst>
                <a:ext uri="{FF2B5EF4-FFF2-40B4-BE49-F238E27FC236}">
                  <a16:creationId xmlns:a16="http://schemas.microsoft.com/office/drawing/2014/main" id="{75E4A7BE-E542-8868-324D-B0972CE60196}"/>
                </a:ext>
              </a:extLst>
            </p:cNvPr>
            <p:cNvSpPr txBox="1"/>
            <p:nvPr/>
          </p:nvSpPr>
          <p:spPr>
            <a:xfrm>
              <a:off x="11067432" y="4971990"/>
              <a:ext cx="1779998" cy="400110"/>
            </a:xfrm>
            <a:prstGeom prst="rect">
              <a:avLst/>
            </a:prstGeom>
          </p:spPr>
          <p:txBody>
            <a:bodyPr wrap="square">
              <a:spAutoFit/>
            </a:bodyPr>
            <a:lstStyle/>
            <a:p>
              <a:pPr algn="ctr"/>
              <a:r>
                <a:rPr lang="en-US" sz="2000" b="1" dirty="0">
                  <a:latin typeface="Montserrat Classic" panose="020B0604020202020204" charset="0"/>
                  <a:cs typeface="Montserrat Classic" panose="020B0604020202020204" charset="0"/>
                </a:rPr>
                <a:t>Filipinos</a:t>
              </a:r>
            </a:p>
          </p:txBody>
        </p:sp>
        <p:pic>
          <p:nvPicPr>
            <p:cNvPr id="48" name="Picture 47">
              <a:extLst>
                <a:ext uri="{FF2B5EF4-FFF2-40B4-BE49-F238E27FC236}">
                  <a16:creationId xmlns:a16="http://schemas.microsoft.com/office/drawing/2014/main" id="{FB2D304E-5D71-8364-8183-9E58AC7E12A2}"/>
                </a:ext>
              </a:extLst>
            </p:cNvPr>
            <p:cNvPicPr>
              <a:picLocks noChangeAspect="1"/>
            </p:cNvPicPr>
            <p:nvPr/>
          </p:nvPicPr>
          <p:blipFill>
            <a:blip r:embed="rId7"/>
            <a:stretch>
              <a:fillRect/>
            </a:stretch>
          </p:blipFill>
          <p:spPr>
            <a:xfrm>
              <a:off x="11442330" y="4077175"/>
              <a:ext cx="1030202" cy="601834"/>
            </a:xfrm>
            <a:prstGeom prst="rect">
              <a:avLst/>
            </a:prstGeom>
            <a:effectLst>
              <a:outerShdw blurRad="50800" dist="38100" dir="10800000" algn="r" rotWithShape="0">
                <a:prstClr val="black">
                  <a:alpha val="40000"/>
                </a:prstClr>
              </a:outerShdw>
            </a:effectLst>
          </p:spPr>
        </p:pic>
      </p:grpSp>
      <p:grpSp>
        <p:nvGrpSpPr>
          <p:cNvPr id="52" name="Group 51">
            <a:extLst>
              <a:ext uri="{FF2B5EF4-FFF2-40B4-BE49-F238E27FC236}">
                <a16:creationId xmlns:a16="http://schemas.microsoft.com/office/drawing/2014/main" id="{8F207CD3-CF35-A296-F106-6ED1778AAB71}"/>
              </a:ext>
            </a:extLst>
          </p:cNvPr>
          <p:cNvGrpSpPr/>
          <p:nvPr/>
        </p:nvGrpSpPr>
        <p:grpSpPr>
          <a:xfrm>
            <a:off x="9275662" y="5933301"/>
            <a:ext cx="2102300" cy="3124200"/>
            <a:chOff x="7883656" y="5753100"/>
            <a:chExt cx="2102300" cy="3124200"/>
          </a:xfrm>
        </p:grpSpPr>
        <p:grpSp>
          <p:nvGrpSpPr>
            <p:cNvPr id="28" name="Group 27">
              <a:extLst>
                <a:ext uri="{FF2B5EF4-FFF2-40B4-BE49-F238E27FC236}">
                  <a16:creationId xmlns:a16="http://schemas.microsoft.com/office/drawing/2014/main" id="{CAE899AA-D11D-6F07-0D5F-7F96675684CC}"/>
                </a:ext>
              </a:extLst>
            </p:cNvPr>
            <p:cNvGrpSpPr/>
            <p:nvPr/>
          </p:nvGrpSpPr>
          <p:grpSpPr>
            <a:xfrm>
              <a:off x="7883656" y="5753100"/>
              <a:ext cx="2102300" cy="3124200"/>
              <a:chOff x="7883656" y="5753100"/>
              <a:chExt cx="2102300" cy="3124200"/>
            </a:xfrm>
          </p:grpSpPr>
          <p:grpSp>
            <p:nvGrpSpPr>
              <p:cNvPr id="32" name="Group 31">
                <a:extLst>
                  <a:ext uri="{FF2B5EF4-FFF2-40B4-BE49-F238E27FC236}">
                    <a16:creationId xmlns:a16="http://schemas.microsoft.com/office/drawing/2014/main" id="{B9B5A550-1062-CB2B-FC0E-9B43DCFD6D0B}"/>
                  </a:ext>
                </a:extLst>
              </p:cNvPr>
              <p:cNvGrpSpPr/>
              <p:nvPr/>
            </p:nvGrpSpPr>
            <p:grpSpPr>
              <a:xfrm>
                <a:off x="7883656" y="5753100"/>
                <a:ext cx="2102300" cy="2117554"/>
                <a:chOff x="5805538" y="6887226"/>
                <a:chExt cx="2102300" cy="2117554"/>
              </a:xfrm>
            </p:grpSpPr>
            <p:sp>
              <p:nvSpPr>
                <p:cNvPr id="22" name="Rectangle: Diagonal Corners Snipped 21">
                  <a:extLst>
                    <a:ext uri="{FF2B5EF4-FFF2-40B4-BE49-F238E27FC236}">
                      <a16:creationId xmlns:a16="http://schemas.microsoft.com/office/drawing/2014/main" id="{3B8BDC27-DA3E-9B2A-29A4-F88334D76F20}"/>
                    </a:ext>
                  </a:extLst>
                </p:cNvPr>
                <p:cNvSpPr/>
                <p:nvPr/>
              </p:nvSpPr>
              <p:spPr>
                <a:xfrm>
                  <a:off x="5805538" y="6887226"/>
                  <a:ext cx="2102300" cy="2117554"/>
                </a:xfrm>
                <a:prstGeom prst="snip2DiagRect">
                  <a:avLst/>
                </a:prstGeom>
                <a:solidFill>
                  <a:srgbClr val="5271F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latin typeface="Poppins" panose="00000500000000000000" pitchFamily="2" charset="0"/>
                    <a:cs typeface="Poppins" panose="00000500000000000000" pitchFamily="2" charset="0"/>
                  </a:endParaRPr>
                </a:p>
              </p:txBody>
            </p:sp>
            <p:sp>
              <p:nvSpPr>
                <p:cNvPr id="29" name="TextBox 28">
                  <a:extLst>
                    <a:ext uri="{FF2B5EF4-FFF2-40B4-BE49-F238E27FC236}">
                      <a16:creationId xmlns:a16="http://schemas.microsoft.com/office/drawing/2014/main" id="{8E194A39-ED66-EE41-ABD0-AA02FA96B549}"/>
                    </a:ext>
                  </a:extLst>
                </p:cNvPr>
                <p:cNvSpPr txBox="1"/>
                <p:nvPr/>
              </p:nvSpPr>
              <p:spPr>
                <a:xfrm>
                  <a:off x="6023429" y="7553588"/>
                  <a:ext cx="1666518" cy="784830"/>
                </a:xfrm>
                <a:prstGeom prst="rect">
                  <a:avLst/>
                </a:prstGeom>
              </p:spPr>
              <p:txBody>
                <a:bodyPr wrap="square" rtlCol="0">
                  <a:spAutoFit/>
                </a:bodyPr>
                <a:lstStyle/>
                <a:p>
                  <a:pPr algn="ctr"/>
                  <a:r>
                    <a:rPr lang="en-US" sz="4500" b="1" dirty="0">
                      <a:solidFill>
                        <a:schemeClr val="bg1"/>
                      </a:solidFill>
                      <a:latin typeface="Montserrat Classic" panose="020B0604020202020204" charset="0"/>
                      <a:cs typeface="Poppins" panose="00000500000000000000" pitchFamily="2" charset="0"/>
                    </a:rPr>
                    <a:t>220K</a:t>
                  </a:r>
                </a:p>
              </p:txBody>
            </p:sp>
          </p:grpSp>
          <p:sp>
            <p:nvSpPr>
              <p:cNvPr id="37" name="TextBox 36">
                <a:extLst>
                  <a:ext uri="{FF2B5EF4-FFF2-40B4-BE49-F238E27FC236}">
                    <a16:creationId xmlns:a16="http://schemas.microsoft.com/office/drawing/2014/main" id="{7736525E-3459-77CA-7963-08B98F4CF98D}"/>
                  </a:ext>
                </a:extLst>
              </p:cNvPr>
              <p:cNvSpPr txBox="1"/>
              <p:nvPr/>
            </p:nvSpPr>
            <p:spPr>
              <a:xfrm>
                <a:off x="8044807" y="8477190"/>
                <a:ext cx="1779998" cy="400110"/>
              </a:xfrm>
              <a:prstGeom prst="rect">
                <a:avLst/>
              </a:prstGeom>
            </p:spPr>
            <p:txBody>
              <a:bodyPr wrap="square">
                <a:spAutoFit/>
              </a:bodyPr>
              <a:lstStyle/>
              <a:p>
                <a:pPr algn="ctr"/>
                <a:r>
                  <a:rPr lang="en-US" sz="2000" b="1" dirty="0">
                    <a:latin typeface="Montserrat Classic" panose="020B0604020202020204" charset="0"/>
                    <a:cs typeface="Montserrat Classic" panose="020B0604020202020204" charset="0"/>
                  </a:rPr>
                  <a:t>Koreans</a:t>
                </a:r>
              </a:p>
            </p:txBody>
          </p:sp>
        </p:grpSp>
        <p:pic>
          <p:nvPicPr>
            <p:cNvPr id="49" name="Picture 48">
              <a:extLst>
                <a:ext uri="{FF2B5EF4-FFF2-40B4-BE49-F238E27FC236}">
                  <a16:creationId xmlns:a16="http://schemas.microsoft.com/office/drawing/2014/main" id="{B2B1BC03-7FDA-2EB0-904F-3288F93274FC}"/>
                </a:ext>
              </a:extLst>
            </p:cNvPr>
            <p:cNvPicPr>
              <a:picLocks noChangeAspect="1"/>
            </p:cNvPicPr>
            <p:nvPr/>
          </p:nvPicPr>
          <p:blipFill>
            <a:blip r:embed="rId8"/>
            <a:stretch>
              <a:fillRect/>
            </a:stretch>
          </p:blipFill>
          <p:spPr>
            <a:xfrm>
              <a:off x="8404842" y="7558508"/>
              <a:ext cx="1059927" cy="619201"/>
            </a:xfrm>
            <a:prstGeom prst="rect">
              <a:avLst/>
            </a:prstGeom>
            <a:effectLst>
              <a:outerShdw blurRad="50800" dist="38100" dir="10800000" algn="r" rotWithShape="0">
                <a:prstClr val="black">
                  <a:alpha val="40000"/>
                </a:prstClr>
              </a:outerShdw>
            </a:effectLst>
          </p:spPr>
        </p:pic>
      </p:grpSp>
      <p:grpSp>
        <p:nvGrpSpPr>
          <p:cNvPr id="10" name="Group 9">
            <a:extLst>
              <a:ext uri="{FF2B5EF4-FFF2-40B4-BE49-F238E27FC236}">
                <a16:creationId xmlns:a16="http://schemas.microsoft.com/office/drawing/2014/main" id="{BAD1EAB8-7F9E-1C0E-718B-0652636073E0}"/>
              </a:ext>
            </a:extLst>
          </p:cNvPr>
          <p:cNvGrpSpPr/>
          <p:nvPr/>
        </p:nvGrpSpPr>
        <p:grpSpPr>
          <a:xfrm>
            <a:off x="9277080" y="2439778"/>
            <a:ext cx="2102300" cy="3112523"/>
            <a:chOff x="7883655" y="2259577"/>
            <a:chExt cx="2102300" cy="3112523"/>
          </a:xfrm>
        </p:grpSpPr>
        <p:grpSp>
          <p:nvGrpSpPr>
            <p:cNvPr id="35" name="Group 34">
              <a:extLst>
                <a:ext uri="{FF2B5EF4-FFF2-40B4-BE49-F238E27FC236}">
                  <a16:creationId xmlns:a16="http://schemas.microsoft.com/office/drawing/2014/main" id="{F6CAC813-2C2B-4974-3B29-3A9DCD1A6C05}"/>
                </a:ext>
              </a:extLst>
            </p:cNvPr>
            <p:cNvGrpSpPr/>
            <p:nvPr/>
          </p:nvGrpSpPr>
          <p:grpSpPr>
            <a:xfrm>
              <a:off x="7883655" y="2259577"/>
              <a:ext cx="2102300" cy="2117554"/>
              <a:chOff x="7648915" y="1931103"/>
              <a:chExt cx="2102300" cy="2117554"/>
            </a:xfrm>
          </p:grpSpPr>
          <p:sp>
            <p:nvSpPr>
              <p:cNvPr id="20" name="Rectangle: Diagonal Corners Snipped 19">
                <a:extLst>
                  <a:ext uri="{FF2B5EF4-FFF2-40B4-BE49-F238E27FC236}">
                    <a16:creationId xmlns:a16="http://schemas.microsoft.com/office/drawing/2014/main" id="{51DE73D6-694D-B851-427A-B5F63855AE06}"/>
                  </a:ext>
                </a:extLst>
              </p:cNvPr>
              <p:cNvSpPr/>
              <p:nvPr/>
            </p:nvSpPr>
            <p:spPr>
              <a:xfrm>
                <a:off x="7648915" y="1931103"/>
                <a:ext cx="2102300" cy="2117554"/>
              </a:xfrm>
              <a:prstGeom prst="snip2DiagRect">
                <a:avLst/>
              </a:prstGeom>
              <a:solidFill>
                <a:srgbClr val="5271F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Poppins" panose="00000500000000000000" pitchFamily="2" charset="0"/>
                  <a:cs typeface="Poppins" panose="00000500000000000000" pitchFamily="2" charset="0"/>
                </a:endParaRPr>
              </a:p>
            </p:txBody>
          </p:sp>
          <p:sp>
            <p:nvSpPr>
              <p:cNvPr id="26" name="TextBox 25">
                <a:extLst>
                  <a:ext uri="{FF2B5EF4-FFF2-40B4-BE49-F238E27FC236}">
                    <a16:creationId xmlns:a16="http://schemas.microsoft.com/office/drawing/2014/main" id="{7A5F71E9-7F1C-A99B-73F3-3DC6611ADEBB}"/>
                  </a:ext>
                </a:extLst>
              </p:cNvPr>
              <p:cNvSpPr txBox="1"/>
              <p:nvPr/>
            </p:nvSpPr>
            <p:spPr>
              <a:xfrm>
                <a:off x="7695329" y="2562049"/>
                <a:ext cx="2009472" cy="784830"/>
              </a:xfrm>
              <a:prstGeom prst="rect">
                <a:avLst/>
              </a:prstGeom>
            </p:spPr>
            <p:txBody>
              <a:bodyPr wrap="square" rtlCol="0">
                <a:spAutoFit/>
              </a:bodyPr>
              <a:lstStyle/>
              <a:p>
                <a:pPr algn="ctr"/>
                <a:r>
                  <a:rPr lang="en-US" sz="4500" b="1" dirty="0">
                    <a:solidFill>
                      <a:schemeClr val="bg1"/>
                    </a:solidFill>
                    <a:latin typeface="Montserrat Classic" panose="020B0604020202020204" charset="0"/>
                    <a:cs typeface="Poppins" panose="00000500000000000000" pitchFamily="2" charset="0"/>
                  </a:rPr>
                  <a:t>1.7M</a:t>
                </a:r>
              </a:p>
            </p:txBody>
          </p:sp>
        </p:grpSp>
        <p:pic>
          <p:nvPicPr>
            <p:cNvPr id="47" name="Picture 46">
              <a:extLst>
                <a:ext uri="{FF2B5EF4-FFF2-40B4-BE49-F238E27FC236}">
                  <a16:creationId xmlns:a16="http://schemas.microsoft.com/office/drawing/2014/main" id="{D8DA96AD-8F39-3D1E-E59A-E1E398DECE1B}"/>
                </a:ext>
              </a:extLst>
            </p:cNvPr>
            <p:cNvPicPr>
              <a:picLocks noChangeAspect="1"/>
            </p:cNvPicPr>
            <p:nvPr/>
          </p:nvPicPr>
          <p:blipFill>
            <a:blip r:embed="rId9"/>
            <a:stretch>
              <a:fillRect/>
            </a:stretch>
          </p:blipFill>
          <p:spPr>
            <a:xfrm>
              <a:off x="8401808" y="4064985"/>
              <a:ext cx="1068640" cy="624291"/>
            </a:xfrm>
            <a:prstGeom prst="rect">
              <a:avLst/>
            </a:prstGeom>
            <a:effectLst>
              <a:outerShdw blurRad="50800" dist="38100" dir="10800000" algn="r" rotWithShape="0">
                <a:prstClr val="black">
                  <a:alpha val="40000"/>
                </a:prstClr>
              </a:outerShdw>
            </a:effectLst>
          </p:spPr>
        </p:pic>
        <p:sp>
          <p:nvSpPr>
            <p:cNvPr id="53" name="TextBox 52">
              <a:extLst>
                <a:ext uri="{FF2B5EF4-FFF2-40B4-BE49-F238E27FC236}">
                  <a16:creationId xmlns:a16="http://schemas.microsoft.com/office/drawing/2014/main" id="{D020DBAF-E214-2D8E-451C-55F94F93AB31}"/>
                </a:ext>
              </a:extLst>
            </p:cNvPr>
            <p:cNvSpPr txBox="1"/>
            <p:nvPr/>
          </p:nvSpPr>
          <p:spPr>
            <a:xfrm>
              <a:off x="8050723" y="4971990"/>
              <a:ext cx="1779998" cy="400110"/>
            </a:xfrm>
            <a:prstGeom prst="rect">
              <a:avLst/>
            </a:prstGeom>
          </p:spPr>
          <p:txBody>
            <a:bodyPr wrap="square">
              <a:spAutoFit/>
            </a:bodyPr>
            <a:lstStyle/>
            <a:p>
              <a:pPr algn="ctr"/>
              <a:r>
                <a:rPr lang="en-US" sz="2000" b="1" dirty="0">
                  <a:latin typeface="Montserrat Classic" panose="020B0604020202020204" charset="0"/>
                  <a:cs typeface="Montserrat Classic" panose="020B0604020202020204" charset="0"/>
                </a:rPr>
                <a:t>Chinese</a:t>
              </a:r>
            </a:p>
          </p:txBody>
        </p:sp>
      </p:grpSp>
      <p:sp>
        <p:nvSpPr>
          <p:cNvPr id="9" name="AutoShape 4">
            <a:extLst>
              <a:ext uri="{FF2B5EF4-FFF2-40B4-BE49-F238E27FC236}">
                <a16:creationId xmlns:a16="http://schemas.microsoft.com/office/drawing/2014/main" id="{3877A93A-C1ED-6BF6-F51C-3081D3E11633}"/>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grpSp>
        <p:nvGrpSpPr>
          <p:cNvPr id="19" name="Group 18">
            <a:extLst>
              <a:ext uri="{FF2B5EF4-FFF2-40B4-BE49-F238E27FC236}">
                <a16:creationId xmlns:a16="http://schemas.microsoft.com/office/drawing/2014/main" id="{C7D69CB3-4ECC-2257-961F-B980339295B6}"/>
              </a:ext>
            </a:extLst>
          </p:cNvPr>
          <p:cNvGrpSpPr/>
          <p:nvPr/>
        </p:nvGrpSpPr>
        <p:grpSpPr>
          <a:xfrm>
            <a:off x="1899906" y="2439778"/>
            <a:ext cx="5685219" cy="3112523"/>
            <a:chOff x="972960" y="2259577"/>
            <a:chExt cx="5685219" cy="3112523"/>
          </a:xfrm>
        </p:grpSpPr>
        <p:grpSp>
          <p:nvGrpSpPr>
            <p:cNvPr id="34" name="Group 33">
              <a:extLst>
                <a:ext uri="{FF2B5EF4-FFF2-40B4-BE49-F238E27FC236}">
                  <a16:creationId xmlns:a16="http://schemas.microsoft.com/office/drawing/2014/main" id="{74E92249-95AA-963F-86FD-4F9CB34926DD}"/>
                </a:ext>
              </a:extLst>
            </p:cNvPr>
            <p:cNvGrpSpPr/>
            <p:nvPr/>
          </p:nvGrpSpPr>
          <p:grpSpPr>
            <a:xfrm>
              <a:off x="2764419" y="2259577"/>
              <a:ext cx="2102300" cy="2117554"/>
              <a:chOff x="3485926" y="1931103"/>
              <a:chExt cx="2102300" cy="2117554"/>
            </a:xfrm>
          </p:grpSpPr>
          <p:sp>
            <p:nvSpPr>
              <p:cNvPr id="14" name="Rectangle: Diagonal Corners Snipped 13">
                <a:extLst>
                  <a:ext uri="{FF2B5EF4-FFF2-40B4-BE49-F238E27FC236}">
                    <a16:creationId xmlns:a16="http://schemas.microsoft.com/office/drawing/2014/main" id="{45417288-00FE-7412-3484-E12AC54F9CF3}"/>
                  </a:ext>
                </a:extLst>
              </p:cNvPr>
              <p:cNvSpPr/>
              <p:nvPr/>
            </p:nvSpPr>
            <p:spPr>
              <a:xfrm>
                <a:off x="3485926" y="1931103"/>
                <a:ext cx="2102300" cy="2117554"/>
              </a:xfrm>
              <a:prstGeom prst="snip2DiagRect">
                <a:avLst/>
              </a:prstGeom>
              <a:solidFill>
                <a:srgbClr val="5271F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Poppins" panose="00000500000000000000" pitchFamily="2" charset="0"/>
                  <a:cs typeface="Poppins" panose="00000500000000000000" pitchFamily="2" charset="0"/>
                </a:endParaRPr>
              </a:p>
            </p:txBody>
          </p:sp>
          <p:sp>
            <p:nvSpPr>
              <p:cNvPr id="25" name="TextBox 24">
                <a:extLst>
                  <a:ext uri="{FF2B5EF4-FFF2-40B4-BE49-F238E27FC236}">
                    <a16:creationId xmlns:a16="http://schemas.microsoft.com/office/drawing/2014/main" id="{7209556E-BC36-0FE9-89A4-5D847BA3B73A}"/>
                  </a:ext>
                </a:extLst>
              </p:cNvPr>
              <p:cNvSpPr txBox="1"/>
              <p:nvPr/>
            </p:nvSpPr>
            <p:spPr>
              <a:xfrm>
                <a:off x="3532340" y="2558993"/>
                <a:ext cx="2009472" cy="784830"/>
              </a:xfrm>
              <a:prstGeom prst="rect">
                <a:avLst/>
              </a:prstGeom>
            </p:spPr>
            <p:txBody>
              <a:bodyPr wrap="square" rtlCol="0">
                <a:spAutoFit/>
              </a:bodyPr>
              <a:lstStyle/>
              <a:p>
                <a:pPr algn="ctr"/>
                <a:r>
                  <a:rPr lang="en-US" sz="4500" b="1" dirty="0">
                    <a:solidFill>
                      <a:schemeClr val="bg1"/>
                    </a:solidFill>
                    <a:latin typeface="Montserrat Classic" panose="020B0604020202020204" charset="0"/>
                    <a:cs typeface="Poppins" panose="00000500000000000000" pitchFamily="2" charset="0"/>
                  </a:rPr>
                  <a:t>2.6M</a:t>
                </a:r>
              </a:p>
            </p:txBody>
          </p:sp>
        </p:grpSp>
        <p:sp>
          <p:nvSpPr>
            <p:cNvPr id="54" name="TextBox 53">
              <a:extLst>
                <a:ext uri="{FF2B5EF4-FFF2-40B4-BE49-F238E27FC236}">
                  <a16:creationId xmlns:a16="http://schemas.microsoft.com/office/drawing/2014/main" id="{C7B63F5B-81AA-35ED-C631-129AEA84FF28}"/>
                </a:ext>
              </a:extLst>
            </p:cNvPr>
            <p:cNvSpPr txBox="1"/>
            <p:nvPr/>
          </p:nvSpPr>
          <p:spPr>
            <a:xfrm>
              <a:off x="2925570" y="4971990"/>
              <a:ext cx="1779998" cy="400110"/>
            </a:xfrm>
            <a:prstGeom prst="rect">
              <a:avLst/>
            </a:prstGeom>
          </p:spPr>
          <p:txBody>
            <a:bodyPr wrap="square">
              <a:spAutoFit/>
            </a:bodyPr>
            <a:lstStyle/>
            <a:p>
              <a:pPr algn="ctr"/>
              <a:r>
                <a:rPr lang="en-US" sz="2000" b="1" dirty="0">
                  <a:latin typeface="Montserrat Classic" panose="020B0604020202020204" charset="0"/>
                  <a:cs typeface="Montserrat Classic" panose="020B0604020202020204" charset="0"/>
                </a:rPr>
                <a:t>South Asians</a:t>
              </a:r>
            </a:p>
          </p:txBody>
        </p:sp>
        <p:grpSp>
          <p:nvGrpSpPr>
            <p:cNvPr id="72" name="Group 71">
              <a:extLst>
                <a:ext uri="{FF2B5EF4-FFF2-40B4-BE49-F238E27FC236}">
                  <a16:creationId xmlns:a16="http://schemas.microsoft.com/office/drawing/2014/main" id="{196BBF99-2BBC-8C15-D2D8-32332A4DE442}"/>
                </a:ext>
              </a:extLst>
            </p:cNvPr>
            <p:cNvGrpSpPr/>
            <p:nvPr/>
          </p:nvGrpSpPr>
          <p:grpSpPr>
            <a:xfrm>
              <a:off x="972960" y="4023269"/>
              <a:ext cx="5685219" cy="697721"/>
              <a:chOff x="1473886" y="4023269"/>
              <a:chExt cx="5685219" cy="697721"/>
            </a:xfrm>
          </p:grpSpPr>
          <p:pic>
            <p:nvPicPr>
              <p:cNvPr id="3" name="Picture 2">
                <a:extLst>
                  <a:ext uri="{FF2B5EF4-FFF2-40B4-BE49-F238E27FC236}">
                    <a16:creationId xmlns:a16="http://schemas.microsoft.com/office/drawing/2014/main" id="{C2C59B7A-A09C-6086-E6FA-4726F605FF20}"/>
                  </a:ext>
                </a:extLst>
              </p:cNvPr>
              <p:cNvPicPr>
                <a:picLocks noChangeAspect="1"/>
              </p:cNvPicPr>
              <p:nvPr/>
            </p:nvPicPr>
            <p:blipFill>
              <a:blip r:embed="rId10"/>
              <a:stretch>
                <a:fillRect/>
              </a:stretch>
            </p:blipFill>
            <p:spPr>
              <a:xfrm>
                <a:off x="3927485" y="4059985"/>
                <a:ext cx="1068640" cy="624291"/>
              </a:xfrm>
              <a:prstGeom prst="rect">
                <a:avLst/>
              </a:prstGeom>
              <a:effectLst>
                <a:outerShdw blurRad="50800" dist="38100" dir="10800000" algn="r" rotWithShape="0">
                  <a:prstClr val="black">
                    <a:alpha val="40000"/>
                  </a:prstClr>
                </a:outerShdw>
              </a:effectLst>
            </p:spPr>
          </p:pic>
          <p:pic>
            <p:nvPicPr>
              <p:cNvPr id="4" name="Picture 3">
                <a:extLst>
                  <a:ext uri="{FF2B5EF4-FFF2-40B4-BE49-F238E27FC236}">
                    <a16:creationId xmlns:a16="http://schemas.microsoft.com/office/drawing/2014/main" id="{645AC34E-1A40-35CB-1D64-C05F5020BDCF}"/>
                  </a:ext>
                </a:extLst>
              </p:cNvPr>
              <p:cNvPicPr>
                <a:picLocks noChangeAspect="1"/>
              </p:cNvPicPr>
              <p:nvPr/>
            </p:nvPicPr>
            <p:blipFill>
              <a:blip r:embed="rId11"/>
              <a:stretch>
                <a:fillRect/>
              </a:stretch>
            </p:blipFill>
            <p:spPr>
              <a:xfrm>
                <a:off x="1473886" y="4059985"/>
                <a:ext cx="971491" cy="624291"/>
              </a:xfrm>
              <a:prstGeom prst="rect">
                <a:avLst/>
              </a:prstGeom>
              <a:effectLst>
                <a:outerShdw blurRad="50800" dist="38100" dir="10800000" algn="r" rotWithShape="0">
                  <a:prstClr val="black">
                    <a:alpha val="40000"/>
                  </a:prstClr>
                </a:outerShdw>
              </a:effectLst>
            </p:spPr>
          </p:pic>
          <p:pic>
            <p:nvPicPr>
              <p:cNvPr id="5" name="Picture 4">
                <a:extLst>
                  <a:ext uri="{FF2B5EF4-FFF2-40B4-BE49-F238E27FC236}">
                    <a16:creationId xmlns:a16="http://schemas.microsoft.com/office/drawing/2014/main" id="{94B5A2C4-C6EF-7474-FE5C-4D0D930A617A}"/>
                  </a:ext>
                </a:extLst>
              </p:cNvPr>
              <p:cNvPicPr>
                <a:picLocks noChangeAspect="1"/>
              </p:cNvPicPr>
              <p:nvPr/>
            </p:nvPicPr>
            <p:blipFill>
              <a:blip r:embed="rId12"/>
              <a:stretch>
                <a:fillRect/>
              </a:stretch>
            </p:blipFill>
            <p:spPr>
              <a:xfrm>
                <a:off x="2652111" y="4059985"/>
                <a:ext cx="1068640" cy="624291"/>
              </a:xfrm>
              <a:prstGeom prst="rect">
                <a:avLst/>
              </a:prstGeom>
              <a:effectLst>
                <a:outerShdw blurRad="50800" dist="38100" dir="10800000" algn="r" rotWithShape="0">
                  <a:prstClr val="black">
                    <a:alpha val="40000"/>
                  </a:prstClr>
                </a:outerShdw>
              </a:effectLst>
            </p:spPr>
          </p:pic>
          <p:pic>
            <p:nvPicPr>
              <p:cNvPr id="11" name="Picture 10">
                <a:extLst>
                  <a:ext uri="{FF2B5EF4-FFF2-40B4-BE49-F238E27FC236}">
                    <a16:creationId xmlns:a16="http://schemas.microsoft.com/office/drawing/2014/main" id="{124A2E8C-3B5A-BA91-361E-8BBC92D375B4}"/>
                  </a:ext>
                </a:extLst>
              </p:cNvPr>
              <p:cNvPicPr>
                <a:picLocks noChangeAspect="1"/>
              </p:cNvPicPr>
              <p:nvPr/>
            </p:nvPicPr>
            <p:blipFill>
              <a:blip r:embed="rId13"/>
              <a:stretch>
                <a:fillRect/>
              </a:stretch>
            </p:blipFill>
            <p:spPr>
              <a:xfrm>
                <a:off x="5202859" y="4028770"/>
                <a:ext cx="553416" cy="686720"/>
              </a:xfrm>
              <a:prstGeom prst="rect">
                <a:avLst/>
              </a:prstGeom>
              <a:effectLst>
                <a:outerShdw blurRad="50800" dist="38100" dir="10800000" algn="r" rotWithShape="0">
                  <a:prstClr val="black">
                    <a:alpha val="40000"/>
                  </a:prstClr>
                </a:outerShdw>
              </a:effectLst>
            </p:spPr>
          </p:pic>
          <p:pic>
            <p:nvPicPr>
              <p:cNvPr id="12" name="Picture 11">
                <a:extLst>
                  <a:ext uri="{FF2B5EF4-FFF2-40B4-BE49-F238E27FC236}">
                    <a16:creationId xmlns:a16="http://schemas.microsoft.com/office/drawing/2014/main" id="{72286CC0-3210-10BE-FA56-844A33760BF1}"/>
                  </a:ext>
                </a:extLst>
              </p:cNvPr>
              <p:cNvPicPr>
                <a:picLocks noChangeAspect="1"/>
              </p:cNvPicPr>
              <p:nvPr/>
            </p:nvPicPr>
            <p:blipFill>
              <a:blip r:embed="rId14"/>
              <a:stretch>
                <a:fillRect/>
              </a:stretch>
            </p:blipFill>
            <p:spPr>
              <a:xfrm>
                <a:off x="5963010" y="4023269"/>
                <a:ext cx="1196095" cy="697721"/>
              </a:xfrm>
              <a:prstGeom prst="rect">
                <a:avLst/>
              </a:prstGeom>
              <a:effectLst>
                <a:outerShdw blurRad="50800" dist="38100" dir="10800000" algn="r" rotWithShape="0">
                  <a:prstClr val="black">
                    <a:alpha val="40000"/>
                  </a:prstClr>
                </a:outerShdw>
              </a:effectLst>
            </p:spPr>
          </p:pic>
        </p:grpSp>
      </p:grpSp>
      <p:grpSp>
        <p:nvGrpSpPr>
          <p:cNvPr id="18" name="Group 17">
            <a:extLst>
              <a:ext uri="{FF2B5EF4-FFF2-40B4-BE49-F238E27FC236}">
                <a16:creationId xmlns:a16="http://schemas.microsoft.com/office/drawing/2014/main" id="{0B788402-4FBE-C755-09F9-1B1DEA8D664D}"/>
              </a:ext>
            </a:extLst>
          </p:cNvPr>
          <p:cNvGrpSpPr/>
          <p:nvPr/>
        </p:nvGrpSpPr>
        <p:grpSpPr>
          <a:xfrm>
            <a:off x="13374866" y="5933301"/>
            <a:ext cx="2102300" cy="3124200"/>
            <a:chOff x="10906281" y="5753100"/>
            <a:chExt cx="2102300" cy="3124200"/>
          </a:xfrm>
        </p:grpSpPr>
        <p:grpSp>
          <p:nvGrpSpPr>
            <p:cNvPr id="33" name="Group 32">
              <a:extLst>
                <a:ext uri="{FF2B5EF4-FFF2-40B4-BE49-F238E27FC236}">
                  <a16:creationId xmlns:a16="http://schemas.microsoft.com/office/drawing/2014/main" id="{093B60AF-2499-1378-DD3E-1B9019214853}"/>
                </a:ext>
              </a:extLst>
            </p:cNvPr>
            <p:cNvGrpSpPr/>
            <p:nvPr/>
          </p:nvGrpSpPr>
          <p:grpSpPr>
            <a:xfrm>
              <a:off x="10906281" y="5753100"/>
              <a:ext cx="2102300" cy="2117554"/>
              <a:chOff x="10749669" y="6887226"/>
              <a:chExt cx="2102300" cy="2117554"/>
            </a:xfrm>
          </p:grpSpPr>
          <p:sp>
            <p:nvSpPr>
              <p:cNvPr id="21" name="Rectangle: Diagonal Corners Snipped 20">
                <a:extLst>
                  <a:ext uri="{FF2B5EF4-FFF2-40B4-BE49-F238E27FC236}">
                    <a16:creationId xmlns:a16="http://schemas.microsoft.com/office/drawing/2014/main" id="{1FC7BA89-0DC4-8100-0514-135D30A06364}"/>
                  </a:ext>
                </a:extLst>
              </p:cNvPr>
              <p:cNvSpPr/>
              <p:nvPr/>
            </p:nvSpPr>
            <p:spPr>
              <a:xfrm>
                <a:off x="10749669" y="6887226"/>
                <a:ext cx="2102300" cy="2117554"/>
              </a:xfrm>
              <a:prstGeom prst="snip2DiagRect">
                <a:avLst/>
              </a:prstGeom>
              <a:solidFill>
                <a:srgbClr val="5271F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Poppins" panose="00000500000000000000" pitchFamily="2" charset="0"/>
                  <a:cs typeface="Poppins" panose="00000500000000000000" pitchFamily="2" charset="0"/>
                </a:endParaRPr>
              </a:p>
            </p:txBody>
          </p:sp>
          <p:sp>
            <p:nvSpPr>
              <p:cNvPr id="30" name="TextBox 29">
                <a:extLst>
                  <a:ext uri="{FF2B5EF4-FFF2-40B4-BE49-F238E27FC236}">
                    <a16:creationId xmlns:a16="http://schemas.microsoft.com/office/drawing/2014/main" id="{6EB4A888-6AA4-78A3-864B-C553FBD6E341}"/>
                  </a:ext>
                </a:extLst>
              </p:cNvPr>
              <p:cNvSpPr txBox="1"/>
              <p:nvPr/>
            </p:nvSpPr>
            <p:spPr>
              <a:xfrm>
                <a:off x="10967560" y="7553588"/>
                <a:ext cx="1666518" cy="784830"/>
              </a:xfrm>
              <a:prstGeom prst="rect">
                <a:avLst/>
              </a:prstGeom>
            </p:spPr>
            <p:txBody>
              <a:bodyPr wrap="square" rtlCol="0">
                <a:spAutoFit/>
              </a:bodyPr>
              <a:lstStyle/>
              <a:p>
                <a:pPr algn="ctr"/>
                <a:r>
                  <a:rPr lang="en-US" sz="4500" b="1" dirty="0">
                    <a:solidFill>
                      <a:schemeClr val="bg1"/>
                    </a:solidFill>
                    <a:latin typeface="Montserrat Classic" panose="020B0604020202020204" charset="0"/>
                    <a:cs typeface="Poppins" panose="00000500000000000000" pitchFamily="2" charset="0"/>
                  </a:rPr>
                  <a:t>99K</a:t>
                </a:r>
              </a:p>
            </p:txBody>
          </p:sp>
        </p:grpSp>
        <p:sp>
          <p:nvSpPr>
            <p:cNvPr id="38" name="TextBox 37">
              <a:extLst>
                <a:ext uri="{FF2B5EF4-FFF2-40B4-BE49-F238E27FC236}">
                  <a16:creationId xmlns:a16="http://schemas.microsoft.com/office/drawing/2014/main" id="{000CB156-C5DD-F904-18DB-4A520DE4023C}"/>
                </a:ext>
              </a:extLst>
            </p:cNvPr>
            <p:cNvSpPr txBox="1"/>
            <p:nvPr/>
          </p:nvSpPr>
          <p:spPr>
            <a:xfrm>
              <a:off x="11068308" y="8477190"/>
              <a:ext cx="1779998" cy="400110"/>
            </a:xfrm>
            <a:prstGeom prst="rect">
              <a:avLst/>
            </a:prstGeom>
          </p:spPr>
          <p:txBody>
            <a:bodyPr wrap="square">
              <a:spAutoFit/>
            </a:bodyPr>
            <a:lstStyle/>
            <a:p>
              <a:pPr algn="ctr"/>
              <a:r>
                <a:rPr lang="en-US" sz="2000" b="1" dirty="0">
                  <a:latin typeface="Montserrat Classic" panose="020B0604020202020204" charset="0"/>
                  <a:cs typeface="Montserrat Classic" panose="020B0604020202020204" charset="0"/>
                </a:rPr>
                <a:t>Japanese</a:t>
              </a:r>
            </a:p>
          </p:txBody>
        </p:sp>
        <p:pic>
          <p:nvPicPr>
            <p:cNvPr id="13" name="Picture 12">
              <a:extLst>
                <a:ext uri="{FF2B5EF4-FFF2-40B4-BE49-F238E27FC236}">
                  <a16:creationId xmlns:a16="http://schemas.microsoft.com/office/drawing/2014/main" id="{411A7163-746C-AEC0-EA75-EBFBE00647D0}"/>
                </a:ext>
              </a:extLst>
            </p:cNvPr>
            <p:cNvPicPr>
              <a:picLocks noChangeAspect="1"/>
            </p:cNvPicPr>
            <p:nvPr/>
          </p:nvPicPr>
          <p:blipFill>
            <a:blip r:embed="rId15"/>
            <a:stretch>
              <a:fillRect/>
            </a:stretch>
          </p:blipFill>
          <p:spPr>
            <a:xfrm>
              <a:off x="11471685" y="7571423"/>
              <a:ext cx="971491" cy="567537"/>
            </a:xfrm>
            <a:prstGeom prst="rect">
              <a:avLst/>
            </a:prstGeom>
            <a:effectLst>
              <a:outerShdw blurRad="50800" dist="38100" dir="10800000" algn="r" rotWithShape="0">
                <a:prstClr val="black">
                  <a:alpha val="40000"/>
                </a:prstClr>
              </a:outerShdw>
            </a:effectLst>
          </p:spPr>
        </p:pic>
      </p:grpSp>
      <p:sp>
        <p:nvSpPr>
          <p:cNvPr id="15" name="TextBox 14">
            <a:extLst>
              <a:ext uri="{FF2B5EF4-FFF2-40B4-BE49-F238E27FC236}">
                <a16:creationId xmlns:a16="http://schemas.microsoft.com/office/drawing/2014/main" id="{D7D09CCC-9EBC-9A43-4168-7888D7F97068}"/>
              </a:ext>
            </a:extLst>
          </p:cNvPr>
          <p:cNvSpPr txBox="1"/>
          <p:nvPr/>
        </p:nvSpPr>
        <p:spPr>
          <a:xfrm>
            <a:off x="800747" y="1333500"/>
            <a:ext cx="12792010" cy="477054"/>
          </a:xfrm>
          <a:prstGeom prst="rect">
            <a:avLst/>
          </a:prstGeom>
          <a:noFill/>
        </p:spPr>
        <p:txBody>
          <a:bodyPr wrap="square">
            <a:spAutoFit/>
          </a:bodyPr>
          <a:lstStyle/>
          <a:p>
            <a:r>
              <a:rPr lang="en-US" sz="2500" dirty="0">
                <a:latin typeface="Montserrat Classic" panose="020B0604020202020204" charset="0"/>
                <a:cs typeface="Montserrat Classic" panose="020B0604020202020204" charset="0"/>
              </a:rPr>
              <a:t>As of </a:t>
            </a:r>
            <a:r>
              <a:rPr lang="en-US" sz="2500" b="1" dirty="0">
                <a:solidFill>
                  <a:srgbClr val="C00000"/>
                </a:solidFill>
                <a:latin typeface="Montserrat Classic" panose="020B0604020202020204" charset="0"/>
                <a:cs typeface="Montserrat Classic" panose="020B0604020202020204" charset="0"/>
              </a:rPr>
              <a:t>2021, 7 million </a:t>
            </a:r>
            <a:r>
              <a:rPr lang="en-US" sz="2500" dirty="0">
                <a:latin typeface="Montserrat Classic" panose="020B0604020202020204" charset="0"/>
                <a:cs typeface="Montserrat Classic" panose="020B0604020202020204" charset="0"/>
              </a:rPr>
              <a:t>Canadians were of Asian geographical descent</a:t>
            </a:r>
            <a:endParaRPr lang="en-IN" sz="2500" dirty="0">
              <a:latin typeface="Montserrat Classic" panose="020B0604020202020204" charset="0"/>
              <a:cs typeface="Montserrat Classic" panose="020B0604020202020204" charset="0"/>
            </a:endParaRPr>
          </a:p>
        </p:txBody>
      </p:sp>
      <p:grpSp>
        <p:nvGrpSpPr>
          <p:cNvPr id="2" name="Group 1">
            <a:extLst>
              <a:ext uri="{FF2B5EF4-FFF2-40B4-BE49-F238E27FC236}">
                <a16:creationId xmlns:a16="http://schemas.microsoft.com/office/drawing/2014/main" id="{8812704D-248D-4FD3-C735-462F455695DE}"/>
              </a:ext>
            </a:extLst>
          </p:cNvPr>
          <p:cNvGrpSpPr/>
          <p:nvPr/>
        </p:nvGrpSpPr>
        <p:grpSpPr>
          <a:xfrm>
            <a:off x="1384148" y="5933301"/>
            <a:ext cx="6716738" cy="3477399"/>
            <a:chOff x="457200" y="5753100"/>
            <a:chExt cx="6716738" cy="3477399"/>
          </a:xfrm>
        </p:grpSpPr>
        <p:grpSp>
          <p:nvGrpSpPr>
            <p:cNvPr id="41" name="Group 40">
              <a:extLst>
                <a:ext uri="{FF2B5EF4-FFF2-40B4-BE49-F238E27FC236}">
                  <a16:creationId xmlns:a16="http://schemas.microsoft.com/office/drawing/2014/main" id="{28F5AED2-9E39-D119-3DED-CB899E980DC6}"/>
                </a:ext>
              </a:extLst>
            </p:cNvPr>
            <p:cNvGrpSpPr/>
            <p:nvPr/>
          </p:nvGrpSpPr>
          <p:grpSpPr>
            <a:xfrm>
              <a:off x="2764419" y="5753100"/>
              <a:ext cx="2102300" cy="2117554"/>
              <a:chOff x="3485926" y="1931103"/>
              <a:chExt cx="2102300" cy="2117554"/>
            </a:xfrm>
          </p:grpSpPr>
          <p:sp>
            <p:nvSpPr>
              <p:cNvPr id="42" name="Rectangle: Diagonal Corners Snipped 41">
                <a:extLst>
                  <a:ext uri="{FF2B5EF4-FFF2-40B4-BE49-F238E27FC236}">
                    <a16:creationId xmlns:a16="http://schemas.microsoft.com/office/drawing/2014/main" id="{981D252B-1C92-4755-C9B1-3FEC8DACB545}"/>
                  </a:ext>
                </a:extLst>
              </p:cNvPr>
              <p:cNvSpPr/>
              <p:nvPr/>
            </p:nvSpPr>
            <p:spPr>
              <a:xfrm>
                <a:off x="3485926" y="1931103"/>
                <a:ext cx="2102300" cy="2117554"/>
              </a:xfrm>
              <a:prstGeom prst="snip2DiagRect">
                <a:avLst/>
              </a:prstGeom>
              <a:solidFill>
                <a:srgbClr val="5271F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Poppins" panose="00000500000000000000" pitchFamily="2" charset="0"/>
                  <a:cs typeface="Poppins" panose="00000500000000000000" pitchFamily="2" charset="0"/>
                </a:endParaRPr>
              </a:p>
            </p:txBody>
          </p:sp>
          <p:sp>
            <p:nvSpPr>
              <p:cNvPr id="43" name="TextBox 42">
                <a:extLst>
                  <a:ext uri="{FF2B5EF4-FFF2-40B4-BE49-F238E27FC236}">
                    <a16:creationId xmlns:a16="http://schemas.microsoft.com/office/drawing/2014/main" id="{4D0CB08B-03DA-5054-2D36-5893AF34E7BC}"/>
                  </a:ext>
                </a:extLst>
              </p:cNvPr>
              <p:cNvSpPr txBox="1"/>
              <p:nvPr/>
            </p:nvSpPr>
            <p:spPr>
              <a:xfrm>
                <a:off x="3532340" y="2558993"/>
                <a:ext cx="2009472" cy="784830"/>
              </a:xfrm>
              <a:prstGeom prst="rect">
                <a:avLst/>
              </a:prstGeom>
            </p:spPr>
            <p:txBody>
              <a:bodyPr wrap="square" rtlCol="0">
                <a:spAutoFit/>
              </a:bodyPr>
              <a:lstStyle/>
              <a:p>
                <a:pPr algn="ctr"/>
                <a:r>
                  <a:rPr lang="en-US" sz="4500" b="1" dirty="0">
                    <a:solidFill>
                      <a:schemeClr val="bg1"/>
                    </a:solidFill>
                    <a:latin typeface="Montserrat Classic" panose="020B0604020202020204" charset="0"/>
                    <a:cs typeface="Poppins" panose="00000500000000000000" pitchFamily="2" charset="0"/>
                  </a:rPr>
                  <a:t>1.4M</a:t>
                </a:r>
              </a:p>
            </p:txBody>
          </p:sp>
        </p:grpSp>
        <p:sp>
          <p:nvSpPr>
            <p:cNvPr id="44" name="TextBox 43">
              <a:extLst>
                <a:ext uri="{FF2B5EF4-FFF2-40B4-BE49-F238E27FC236}">
                  <a16:creationId xmlns:a16="http://schemas.microsoft.com/office/drawing/2014/main" id="{36BA67DC-DB05-84AF-6697-15DC5B3E81A2}"/>
                </a:ext>
              </a:extLst>
            </p:cNvPr>
            <p:cNvSpPr txBox="1"/>
            <p:nvPr/>
          </p:nvSpPr>
          <p:spPr>
            <a:xfrm>
              <a:off x="457200" y="8477190"/>
              <a:ext cx="6716738" cy="400110"/>
            </a:xfrm>
            <a:prstGeom prst="rect">
              <a:avLst/>
            </a:prstGeom>
          </p:spPr>
          <p:txBody>
            <a:bodyPr wrap="square">
              <a:spAutoFit/>
            </a:bodyPr>
            <a:lstStyle/>
            <a:p>
              <a:pPr algn="ctr"/>
              <a:r>
                <a:rPr lang="en-US" sz="2000" b="1" dirty="0">
                  <a:latin typeface="Montserrat Classic" panose="020B0604020202020204" charset="0"/>
                  <a:cs typeface="Montserrat Classic" panose="020B0604020202020204" charset="0"/>
                </a:rPr>
                <a:t>Others (Southeast &amp; West Asian, Middle East Asian)</a:t>
              </a:r>
            </a:p>
          </p:txBody>
        </p:sp>
        <p:sp>
          <p:nvSpPr>
            <p:cNvPr id="24" name="TextBox 12">
              <a:extLst>
                <a:ext uri="{FF2B5EF4-FFF2-40B4-BE49-F238E27FC236}">
                  <a16:creationId xmlns:a16="http://schemas.microsoft.com/office/drawing/2014/main" id="{D49AE346-C9D7-C14A-E132-547FDDEB6F1D}"/>
                </a:ext>
              </a:extLst>
            </p:cNvPr>
            <p:cNvSpPr txBox="1"/>
            <p:nvPr/>
          </p:nvSpPr>
          <p:spPr>
            <a:xfrm>
              <a:off x="1036932" y="8953500"/>
              <a:ext cx="5557274" cy="276999"/>
            </a:xfrm>
            <a:prstGeom prst="rect">
              <a:avLst/>
            </a:prstGeom>
            <a:ln>
              <a:noFill/>
            </a:ln>
          </p:spPr>
          <p:txBody>
            <a:bodyPr wrap="square" lIns="0" tIns="0" rIns="0" bIns="0" rtlCol="0" anchor="t">
              <a:spAutoFit/>
            </a:bodyPr>
            <a:lstStyle/>
            <a:p>
              <a:pPr algn="ctr"/>
              <a:r>
                <a:rPr lang="en-US" dirty="0">
                  <a:solidFill>
                    <a:srgbClr val="C00000"/>
                  </a:solidFill>
                  <a:latin typeface="Montserrat Classic" panose="020B0604020202020204" charset="0"/>
                  <a:cs typeface="Montserrat Classic" panose="020B0604020202020204" charset="0"/>
                </a:rPr>
                <a:t>Singapore, Vietnam, Indonesia, Taiwan, UAE… etc</a:t>
              </a:r>
            </a:p>
          </p:txBody>
        </p:sp>
        <p:grpSp>
          <p:nvGrpSpPr>
            <p:cNvPr id="71" name="Group 70">
              <a:extLst>
                <a:ext uri="{FF2B5EF4-FFF2-40B4-BE49-F238E27FC236}">
                  <a16:creationId xmlns:a16="http://schemas.microsoft.com/office/drawing/2014/main" id="{63D6D20B-AB1B-C279-1A6E-A69DA6D461D2}"/>
                </a:ext>
              </a:extLst>
            </p:cNvPr>
            <p:cNvGrpSpPr/>
            <p:nvPr/>
          </p:nvGrpSpPr>
          <p:grpSpPr>
            <a:xfrm>
              <a:off x="661317" y="7605339"/>
              <a:ext cx="6308504" cy="634292"/>
              <a:chOff x="1155386" y="7461214"/>
              <a:chExt cx="6308504" cy="634292"/>
            </a:xfrm>
          </p:grpSpPr>
          <p:pic>
            <p:nvPicPr>
              <p:cNvPr id="45" name="Picture 44">
                <a:extLst>
                  <a:ext uri="{FF2B5EF4-FFF2-40B4-BE49-F238E27FC236}">
                    <a16:creationId xmlns:a16="http://schemas.microsoft.com/office/drawing/2014/main" id="{B56ABDE1-CE19-1E2E-2336-6D99C50B3DBC}"/>
                  </a:ext>
                </a:extLst>
              </p:cNvPr>
              <p:cNvPicPr>
                <a:picLocks noChangeAspect="1"/>
              </p:cNvPicPr>
              <p:nvPr/>
            </p:nvPicPr>
            <p:blipFill>
              <a:blip r:embed="rId16"/>
              <a:stretch>
                <a:fillRect/>
              </a:stretch>
            </p:blipFill>
            <p:spPr>
              <a:xfrm>
                <a:off x="1155386" y="7461214"/>
                <a:ext cx="1087359" cy="634292"/>
              </a:xfrm>
              <a:prstGeom prst="rect">
                <a:avLst/>
              </a:prstGeom>
              <a:effectLst>
                <a:outerShdw blurRad="50800" dist="38100" dir="10800000" algn="r" rotWithShape="0">
                  <a:prstClr val="black">
                    <a:alpha val="40000"/>
                  </a:prstClr>
                </a:outerShdw>
              </a:effectLst>
            </p:spPr>
          </p:pic>
          <p:pic>
            <p:nvPicPr>
              <p:cNvPr id="46" name="Picture 45">
                <a:extLst>
                  <a:ext uri="{FF2B5EF4-FFF2-40B4-BE49-F238E27FC236}">
                    <a16:creationId xmlns:a16="http://schemas.microsoft.com/office/drawing/2014/main" id="{0609B815-FAA0-BE8D-4305-4EA192FA582F}"/>
                  </a:ext>
                </a:extLst>
              </p:cNvPr>
              <p:cNvPicPr>
                <a:picLocks noChangeAspect="1"/>
              </p:cNvPicPr>
              <p:nvPr/>
            </p:nvPicPr>
            <p:blipFill>
              <a:blip r:embed="rId17"/>
              <a:stretch>
                <a:fillRect/>
              </a:stretch>
            </p:blipFill>
            <p:spPr>
              <a:xfrm>
                <a:off x="2460672" y="7461214"/>
                <a:ext cx="1087359" cy="634292"/>
              </a:xfrm>
              <a:prstGeom prst="rect">
                <a:avLst/>
              </a:prstGeom>
              <a:effectLst>
                <a:outerShdw blurRad="50800" dist="38100" dir="10800000" algn="r" rotWithShape="0">
                  <a:prstClr val="black">
                    <a:alpha val="40000"/>
                  </a:prstClr>
                </a:outerShdw>
              </a:effectLst>
            </p:spPr>
          </p:pic>
          <p:pic>
            <p:nvPicPr>
              <p:cNvPr id="60" name="Picture 59">
                <a:extLst>
                  <a:ext uri="{FF2B5EF4-FFF2-40B4-BE49-F238E27FC236}">
                    <a16:creationId xmlns:a16="http://schemas.microsoft.com/office/drawing/2014/main" id="{CE49B5BD-C738-10D3-D04C-9658F047F020}"/>
                  </a:ext>
                </a:extLst>
              </p:cNvPr>
              <p:cNvPicPr>
                <a:picLocks noChangeAspect="1"/>
              </p:cNvPicPr>
              <p:nvPr/>
            </p:nvPicPr>
            <p:blipFill>
              <a:blip r:embed="rId18"/>
              <a:stretch>
                <a:fillRect/>
              </a:stretch>
            </p:blipFill>
            <p:spPr>
              <a:xfrm>
                <a:off x="5071244" y="7461214"/>
                <a:ext cx="1087359" cy="634292"/>
              </a:xfrm>
              <a:prstGeom prst="rect">
                <a:avLst/>
              </a:prstGeom>
              <a:effectLst>
                <a:outerShdw blurRad="50800" dist="38100" dir="10800000" algn="r" rotWithShape="0">
                  <a:prstClr val="black">
                    <a:alpha val="40000"/>
                  </a:prstClr>
                </a:outerShdw>
              </a:effectLst>
            </p:spPr>
          </p:pic>
          <p:pic>
            <p:nvPicPr>
              <p:cNvPr id="67" name="Picture 66">
                <a:extLst>
                  <a:ext uri="{FF2B5EF4-FFF2-40B4-BE49-F238E27FC236}">
                    <a16:creationId xmlns:a16="http://schemas.microsoft.com/office/drawing/2014/main" id="{0F76CF0D-792F-E888-647F-20B7BE1201DB}"/>
                  </a:ext>
                </a:extLst>
              </p:cNvPr>
              <p:cNvPicPr>
                <a:picLocks noChangeAspect="1"/>
              </p:cNvPicPr>
              <p:nvPr/>
            </p:nvPicPr>
            <p:blipFill>
              <a:blip r:embed="rId19"/>
              <a:stretch>
                <a:fillRect/>
              </a:stretch>
            </p:blipFill>
            <p:spPr>
              <a:xfrm>
                <a:off x="3765958" y="7461214"/>
                <a:ext cx="1087359" cy="634292"/>
              </a:xfrm>
              <a:prstGeom prst="rect">
                <a:avLst/>
              </a:prstGeom>
              <a:effectLst>
                <a:outerShdw blurRad="50800" dist="38100" dir="10800000" algn="r" rotWithShape="0">
                  <a:prstClr val="black">
                    <a:alpha val="40000"/>
                  </a:prstClr>
                </a:outerShdw>
              </a:effectLst>
            </p:spPr>
          </p:pic>
          <p:pic>
            <p:nvPicPr>
              <p:cNvPr id="68" name="Picture 67">
                <a:extLst>
                  <a:ext uri="{FF2B5EF4-FFF2-40B4-BE49-F238E27FC236}">
                    <a16:creationId xmlns:a16="http://schemas.microsoft.com/office/drawing/2014/main" id="{130443EA-3C79-68EF-7A52-DA472EB95736}"/>
                  </a:ext>
                </a:extLst>
              </p:cNvPr>
              <p:cNvPicPr>
                <a:picLocks noChangeAspect="1"/>
              </p:cNvPicPr>
              <p:nvPr/>
            </p:nvPicPr>
            <p:blipFill>
              <a:blip r:embed="rId20"/>
              <a:stretch>
                <a:fillRect/>
              </a:stretch>
            </p:blipFill>
            <p:spPr>
              <a:xfrm>
                <a:off x="6376531" y="7461214"/>
                <a:ext cx="1087359" cy="634292"/>
              </a:xfrm>
              <a:prstGeom prst="rect">
                <a:avLst/>
              </a:prstGeom>
              <a:effectLst>
                <a:outerShdw blurRad="50800" dist="38100" dir="10800000" algn="r" rotWithShape="0">
                  <a:prstClr val="black">
                    <a:alpha val="40000"/>
                  </a:prstClr>
                </a:outerShdw>
              </a:effectLst>
            </p:spPr>
          </p:pic>
        </p:grpSp>
      </p:grpSp>
      <p:sp>
        <p:nvSpPr>
          <p:cNvPr id="55" name="TextBox 54">
            <a:extLst>
              <a:ext uri="{FF2B5EF4-FFF2-40B4-BE49-F238E27FC236}">
                <a16:creationId xmlns:a16="http://schemas.microsoft.com/office/drawing/2014/main" id="{DAEBBD09-783C-FBAB-EAB5-666A0C2C0CD9}"/>
              </a:ext>
            </a:extLst>
          </p:cNvPr>
          <p:cNvSpPr txBox="1"/>
          <p:nvPr/>
        </p:nvSpPr>
        <p:spPr>
          <a:xfrm>
            <a:off x="800745" y="9715500"/>
            <a:ext cx="7392844" cy="276999"/>
          </a:xfrm>
          <a:prstGeom prst="rect">
            <a:avLst/>
          </a:prstGeom>
          <a:noFill/>
        </p:spPr>
        <p:txBody>
          <a:bodyPr wrap="square">
            <a:spAutoFit/>
          </a:bodyPr>
          <a:lstStyle/>
          <a:p>
            <a:r>
              <a:rPr lang="en-US" sz="1200" dirty="0">
                <a:latin typeface="Montserrat Classic" panose="020B0604020202020204" charset="0"/>
                <a:cs typeface="Montserrat Classic" panose="020B0604020202020204" charset="0"/>
              </a:rPr>
              <a:t>Source: https://www150.statcan.gc.ca/n1/daily-quotidien/221026/dq221026b-eng.htm</a:t>
            </a:r>
          </a:p>
        </p:txBody>
      </p:sp>
    </p:spTree>
    <p:extLst>
      <p:ext uri="{BB962C8B-B14F-4D97-AF65-F5344CB8AC3E}">
        <p14:creationId xmlns:p14="http://schemas.microsoft.com/office/powerpoint/2010/main" val="941288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0000"/>
            <a:lum/>
          </a:blip>
          <a:srcRect/>
          <a:stretch>
            <a:fillRect/>
          </a:stretch>
        </a:blipFill>
        <a:effectLst/>
      </p:bgPr>
    </p:bg>
    <p:spTree>
      <p:nvGrpSpPr>
        <p:cNvPr id="1" name=""/>
        <p:cNvGrpSpPr/>
        <p:nvPr/>
      </p:nvGrpSpPr>
      <p:grpSpPr>
        <a:xfrm>
          <a:off x="0" y="0"/>
          <a:ext cx="0" cy="0"/>
          <a:chOff x="0" y="0"/>
          <a:chExt cx="0" cy="0"/>
        </a:xfrm>
      </p:grpSpPr>
      <p:pic>
        <p:nvPicPr>
          <p:cNvPr id="9" name="Bollywood News_ Latest Entertainment News &amp; Gossips From Bollywood, Hollywood, Korean - Google Chrome 2023-01-16 10-51-24 (online-video-cutter.com)">
            <a:hlinkClick r:id="" action="ppaction://media"/>
            <a:extLst>
              <a:ext uri="{FF2B5EF4-FFF2-40B4-BE49-F238E27FC236}">
                <a16:creationId xmlns:a16="http://schemas.microsoft.com/office/drawing/2014/main" id="{9A2C33C3-FD33-17B3-9572-6DE35EC7211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16728" y="2062354"/>
            <a:ext cx="13854545" cy="7446818"/>
          </a:xfrm>
          <a:prstGeom prst="rect">
            <a:avLst/>
          </a:prstGeom>
          <a:ln w="63500" cap="sq">
            <a:solidFill>
              <a:srgbClr val="5271FF"/>
            </a:solidFill>
            <a:miter lim="800000"/>
          </a:ln>
        </p:spPr>
      </p:pic>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0" name="TextBox 12">
            <a:extLst>
              <a:ext uri="{FF2B5EF4-FFF2-40B4-BE49-F238E27FC236}">
                <a16:creationId xmlns:a16="http://schemas.microsoft.com/office/drawing/2014/main" id="{B456CD82-919A-B330-08A6-D2D5001D6ABD}"/>
              </a:ext>
            </a:extLst>
          </p:cNvPr>
          <p:cNvSpPr txBox="1"/>
          <p:nvPr/>
        </p:nvSpPr>
        <p:spPr>
          <a:xfrm>
            <a:off x="800746" y="426812"/>
            <a:ext cx="7124051" cy="769441"/>
          </a:xfrm>
          <a:prstGeom prst="rect">
            <a:avLst/>
          </a:prstGeom>
        </p:spPr>
        <p:txBody>
          <a:bodyPr wrap="square" lIns="0" tIns="0" rIns="0" bIns="0" rtlCol="0" anchor="t">
            <a:spAutoFit/>
          </a:bodyPr>
          <a:lstStyle/>
          <a:p>
            <a:r>
              <a:rPr lang="en-US" sz="5000" dirty="0">
                <a:solidFill>
                  <a:srgbClr val="C00000"/>
                </a:solidFill>
                <a:latin typeface="Montserrat Classic" panose="020B0604020202020204" charset="0"/>
                <a:cs typeface="Montserrat Classic" panose="020B0604020202020204" charset="0"/>
              </a:rPr>
              <a:t>Content</a:t>
            </a:r>
            <a:r>
              <a:rPr lang="en-US" sz="5000" dirty="0">
                <a:latin typeface="Montserrat Classic" panose="020B0604020202020204" charset="0"/>
                <a:cs typeface="Montserrat Classic" panose="020B0604020202020204" charset="0"/>
              </a:rPr>
              <a:t> Sponsorships</a:t>
            </a:r>
            <a:endParaRPr lang="en-US" sz="5000" dirty="0">
              <a:solidFill>
                <a:srgbClr val="C00000"/>
              </a:solidFill>
              <a:latin typeface="Montserrat Classic" panose="020B0604020202020204" charset="0"/>
              <a:cs typeface="Montserrat Classic" panose="020B0604020202020204" charset="0"/>
            </a:endParaRPr>
          </a:p>
        </p:txBody>
      </p:sp>
      <p:sp>
        <p:nvSpPr>
          <p:cNvPr id="11" name="AutoShape 4">
            <a:extLst>
              <a:ext uri="{FF2B5EF4-FFF2-40B4-BE49-F238E27FC236}">
                <a16:creationId xmlns:a16="http://schemas.microsoft.com/office/drawing/2014/main" id="{CBCE9A77-0DDA-98F1-41FA-58AA626FB797}"/>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sp>
        <p:nvSpPr>
          <p:cNvPr id="17" name="TextBox 16">
            <a:extLst>
              <a:ext uri="{FF2B5EF4-FFF2-40B4-BE49-F238E27FC236}">
                <a16:creationId xmlns:a16="http://schemas.microsoft.com/office/drawing/2014/main" id="{E8A0E929-58E7-6213-0499-DEB7E2CE548C}"/>
              </a:ext>
            </a:extLst>
          </p:cNvPr>
          <p:cNvSpPr txBox="1"/>
          <p:nvPr/>
        </p:nvSpPr>
        <p:spPr>
          <a:xfrm>
            <a:off x="5624945" y="9581250"/>
            <a:ext cx="7038110" cy="426784"/>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rtl="0">
              <a:lnSpc>
                <a:spcPct val="150000"/>
              </a:lnSpc>
              <a:spcBef>
                <a:spcPts val="0"/>
              </a:spcBef>
            </a:pPr>
            <a:r>
              <a:rPr lang="en-IN" sz="1600" dirty="0">
                <a:solidFill>
                  <a:srgbClr val="C00000"/>
                </a:solidFill>
                <a:latin typeface="Montserrat Classic" panose="020B0604020202020204" charset="0"/>
                <a:cs typeface="Montserrat Classic" panose="020B0604020202020204" charset="0"/>
              </a:rPr>
              <a:t>Brand OnePlus Sponsored articles with Indian publisher </a:t>
            </a:r>
            <a:r>
              <a:rPr lang="en-IN" sz="1600" dirty="0" err="1">
                <a:solidFill>
                  <a:srgbClr val="C00000"/>
                </a:solidFill>
                <a:latin typeface="Montserrat Classic" panose="020B0604020202020204" charset="0"/>
                <a:cs typeface="Montserrat Classic" panose="020B0604020202020204" charset="0"/>
              </a:rPr>
              <a:t>Pinkvilla</a:t>
            </a:r>
            <a:endParaRPr lang="en-IN" sz="1600" dirty="0">
              <a:solidFill>
                <a:srgbClr val="C00000"/>
              </a:solidFill>
              <a:effectLst/>
              <a:latin typeface="Montserrat Classic" panose="020B0604020202020204" charset="0"/>
              <a:cs typeface="Montserrat Classic" panose="020B0604020202020204" charset="0"/>
            </a:endParaRPr>
          </a:p>
        </p:txBody>
      </p:sp>
      <p:sp>
        <p:nvSpPr>
          <p:cNvPr id="18" name="TextBox 17">
            <a:extLst>
              <a:ext uri="{FF2B5EF4-FFF2-40B4-BE49-F238E27FC236}">
                <a16:creationId xmlns:a16="http://schemas.microsoft.com/office/drawing/2014/main" id="{96B6B23D-4342-E49E-2148-C85D7B87C215}"/>
              </a:ext>
            </a:extLst>
          </p:cNvPr>
          <p:cNvSpPr txBox="1"/>
          <p:nvPr/>
        </p:nvSpPr>
        <p:spPr>
          <a:xfrm>
            <a:off x="800747" y="1333500"/>
            <a:ext cx="7551854" cy="477054"/>
          </a:xfrm>
          <a:prstGeom prst="rect">
            <a:avLst/>
          </a:prstGeom>
          <a:noFill/>
        </p:spPr>
        <p:txBody>
          <a:bodyPr wrap="square">
            <a:spAutoFit/>
          </a:bodyPr>
          <a:lstStyle/>
          <a:p>
            <a:r>
              <a:rPr lang="en-US" sz="2500" dirty="0">
                <a:latin typeface="Montserrat Classic" panose="020B0604020202020204" charset="0"/>
                <a:cs typeface="Montserrat Classic" panose="020B0604020202020204" charset="0"/>
              </a:rPr>
              <a:t>Brand sponsored articles on well known websites. </a:t>
            </a:r>
          </a:p>
        </p:txBody>
      </p:sp>
      <p:pic>
        <p:nvPicPr>
          <p:cNvPr id="2" name="Picture 12">
            <a:extLst>
              <a:ext uri="{FF2B5EF4-FFF2-40B4-BE49-F238E27FC236}">
                <a16:creationId xmlns:a16="http://schemas.microsoft.com/office/drawing/2014/main" id="{51D8E31C-2B89-44C4-AB26-40B2B3381354}"/>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4350" y="6362700"/>
            <a:ext cx="1028700" cy="1198697"/>
          </a:xfrm>
          <a:prstGeom prst="rect">
            <a:avLst/>
          </a:prstGeom>
        </p:spPr>
      </p:pic>
    </p:spTree>
    <p:extLst>
      <p:ext uri="{BB962C8B-B14F-4D97-AF65-F5344CB8AC3E}">
        <p14:creationId xmlns:p14="http://schemas.microsoft.com/office/powerpoint/2010/main" val="242022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0" name="TextBox 12">
            <a:extLst>
              <a:ext uri="{FF2B5EF4-FFF2-40B4-BE49-F238E27FC236}">
                <a16:creationId xmlns:a16="http://schemas.microsoft.com/office/drawing/2014/main" id="{B456CD82-919A-B330-08A6-D2D5001D6ABD}"/>
              </a:ext>
            </a:extLst>
          </p:cNvPr>
          <p:cNvSpPr txBox="1"/>
          <p:nvPr/>
        </p:nvSpPr>
        <p:spPr>
          <a:xfrm>
            <a:off x="800746" y="426812"/>
            <a:ext cx="8632146" cy="769441"/>
          </a:xfrm>
          <a:prstGeom prst="rect">
            <a:avLst/>
          </a:prstGeom>
        </p:spPr>
        <p:txBody>
          <a:bodyPr wrap="square" lIns="0" tIns="0" rIns="0" bIns="0" rtlCol="0" anchor="t">
            <a:spAutoFit/>
          </a:bodyPr>
          <a:lstStyle/>
          <a:p>
            <a:r>
              <a:rPr lang="en-US" sz="5000" dirty="0">
                <a:solidFill>
                  <a:srgbClr val="C00000"/>
                </a:solidFill>
                <a:latin typeface="Montserrat Classic" panose="020B0604020202020204" charset="0"/>
                <a:cs typeface="Montserrat Classic" panose="020B0604020202020204" charset="0"/>
              </a:rPr>
              <a:t>Brand Engagement </a:t>
            </a:r>
            <a:r>
              <a:rPr lang="en-US" sz="5000" dirty="0">
                <a:latin typeface="Montserrat Classic" panose="020B0604020202020204" charset="0"/>
                <a:cs typeface="Montserrat Classic" panose="020B0604020202020204" charset="0"/>
              </a:rPr>
              <a:t>Solutions</a:t>
            </a:r>
          </a:p>
        </p:txBody>
      </p:sp>
      <p:sp>
        <p:nvSpPr>
          <p:cNvPr id="11" name="AutoShape 4">
            <a:extLst>
              <a:ext uri="{FF2B5EF4-FFF2-40B4-BE49-F238E27FC236}">
                <a16:creationId xmlns:a16="http://schemas.microsoft.com/office/drawing/2014/main" id="{CBCE9A77-0DDA-98F1-41FA-58AA626FB797}"/>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pic>
        <p:nvPicPr>
          <p:cNvPr id="5" name="Picture 12">
            <a:extLst>
              <a:ext uri="{FF2B5EF4-FFF2-40B4-BE49-F238E27FC236}">
                <a16:creationId xmlns:a16="http://schemas.microsoft.com/office/drawing/2014/main" id="{344C3134-4735-A39D-DF38-547973EBDE9D}"/>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773650" y="7353300"/>
            <a:ext cx="1028700" cy="1198697"/>
          </a:xfrm>
          <a:prstGeom prst="rect">
            <a:avLst/>
          </a:prstGeom>
        </p:spPr>
      </p:pic>
      <p:grpSp>
        <p:nvGrpSpPr>
          <p:cNvPr id="7" name="Group 6">
            <a:extLst>
              <a:ext uri="{FF2B5EF4-FFF2-40B4-BE49-F238E27FC236}">
                <a16:creationId xmlns:a16="http://schemas.microsoft.com/office/drawing/2014/main" id="{50C36369-F312-BFA7-CDCC-381DA34E6502}"/>
              </a:ext>
            </a:extLst>
          </p:cNvPr>
          <p:cNvGrpSpPr/>
          <p:nvPr/>
        </p:nvGrpSpPr>
        <p:grpSpPr>
          <a:xfrm>
            <a:off x="2706527" y="2012372"/>
            <a:ext cx="12874946" cy="7703128"/>
            <a:chOff x="2706528" y="2008911"/>
            <a:chExt cx="12874946" cy="7703128"/>
          </a:xfrm>
        </p:grpSpPr>
        <p:pic>
          <p:nvPicPr>
            <p:cNvPr id="9" name="Picture 8" descr="Graphical user interface, application, Word, website&#10;&#10;Description automatically generated">
              <a:extLst>
                <a:ext uri="{FF2B5EF4-FFF2-40B4-BE49-F238E27FC236}">
                  <a16:creationId xmlns:a16="http://schemas.microsoft.com/office/drawing/2014/main" id="{9772D721-E801-1C77-C99A-586E8E971D99}"/>
                </a:ext>
              </a:extLst>
            </p:cNvPr>
            <p:cNvPicPr>
              <a:picLocks noChangeAspect="1"/>
            </p:cNvPicPr>
            <p:nvPr/>
          </p:nvPicPr>
          <p:blipFill rotWithShape="1">
            <a:blip r:embed="rId7">
              <a:extLst>
                <a:ext uri="{28A0092B-C50C-407E-A947-70E740481C1C}">
                  <a14:useLocalDpi xmlns:a14="http://schemas.microsoft.com/office/drawing/2010/main" val="0"/>
                </a:ext>
              </a:extLst>
            </a:blip>
            <a:srcRect b="768"/>
            <a:stretch/>
          </p:blipFill>
          <p:spPr>
            <a:xfrm>
              <a:off x="2706528" y="2008911"/>
              <a:ext cx="12874946" cy="7703128"/>
            </a:xfrm>
            <a:prstGeom prst="rect">
              <a:avLst/>
            </a:prstGeom>
            <a:ln w="63500" cap="sq">
              <a:solidFill>
                <a:srgbClr val="5271FF"/>
              </a:solidFill>
              <a:miter lim="800000"/>
            </a:ln>
          </p:spPr>
        </p:pic>
        <p:sp>
          <p:nvSpPr>
            <p:cNvPr id="12" name="Rectangle 11">
              <a:extLst>
                <a:ext uri="{FF2B5EF4-FFF2-40B4-BE49-F238E27FC236}">
                  <a16:creationId xmlns:a16="http://schemas.microsoft.com/office/drawing/2014/main" id="{38E89758-CD10-EA30-1D77-869E5A2779FD}"/>
                </a:ext>
              </a:extLst>
            </p:cNvPr>
            <p:cNvSpPr/>
            <p:nvPr/>
          </p:nvSpPr>
          <p:spPr>
            <a:xfrm>
              <a:off x="11251893" y="3629895"/>
              <a:ext cx="2879744" cy="4294905"/>
            </a:xfrm>
            <a:prstGeom prst="rect">
              <a:avLst/>
            </a:prstGeom>
            <a:noFill/>
            <a:ln w="6350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 name="TextBox 1">
            <a:extLst>
              <a:ext uri="{FF2B5EF4-FFF2-40B4-BE49-F238E27FC236}">
                <a16:creationId xmlns:a16="http://schemas.microsoft.com/office/drawing/2014/main" id="{2EE02EDB-3F40-B216-4EBA-870DEEA79761}"/>
              </a:ext>
            </a:extLst>
          </p:cNvPr>
          <p:cNvSpPr txBox="1"/>
          <p:nvPr/>
        </p:nvSpPr>
        <p:spPr>
          <a:xfrm>
            <a:off x="800747" y="1333500"/>
            <a:ext cx="2780654" cy="477054"/>
          </a:xfrm>
          <a:prstGeom prst="rect">
            <a:avLst/>
          </a:prstGeom>
          <a:noFill/>
        </p:spPr>
        <p:txBody>
          <a:bodyPr wrap="square">
            <a:spAutoFit/>
          </a:bodyPr>
          <a:lstStyle/>
          <a:p>
            <a:r>
              <a:rPr lang="en-US" sz="2500" dirty="0">
                <a:latin typeface="Montserrat Classic" panose="020B0604020202020204" charset="0"/>
                <a:cs typeface="Montserrat Classic" panose="020B0604020202020204" charset="0"/>
              </a:rPr>
              <a:t>Chatbot Creative</a:t>
            </a:r>
          </a:p>
        </p:txBody>
      </p:sp>
    </p:spTree>
    <p:extLst>
      <p:ext uri="{BB962C8B-B14F-4D97-AF65-F5344CB8AC3E}">
        <p14:creationId xmlns:p14="http://schemas.microsoft.com/office/powerpoint/2010/main" val="217118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0" name="TextBox 12">
            <a:extLst>
              <a:ext uri="{FF2B5EF4-FFF2-40B4-BE49-F238E27FC236}">
                <a16:creationId xmlns:a16="http://schemas.microsoft.com/office/drawing/2014/main" id="{B456CD82-919A-B330-08A6-D2D5001D6ABD}"/>
              </a:ext>
            </a:extLst>
          </p:cNvPr>
          <p:cNvSpPr txBox="1"/>
          <p:nvPr/>
        </p:nvSpPr>
        <p:spPr>
          <a:xfrm>
            <a:off x="800746" y="426812"/>
            <a:ext cx="4609453" cy="769441"/>
          </a:xfrm>
          <a:prstGeom prst="rect">
            <a:avLst/>
          </a:prstGeom>
        </p:spPr>
        <p:txBody>
          <a:bodyPr wrap="square" lIns="0" tIns="0" rIns="0" bIns="0" rtlCol="0" anchor="t">
            <a:spAutoFit/>
          </a:bodyPr>
          <a:lstStyle/>
          <a:p>
            <a:r>
              <a:rPr lang="en-US" sz="5000" dirty="0">
                <a:solidFill>
                  <a:srgbClr val="C00000"/>
                </a:solidFill>
                <a:latin typeface="Montserrat Classic" panose="020B0604020202020204" charset="0"/>
                <a:cs typeface="Montserrat Classic" panose="020B0604020202020204" charset="0"/>
              </a:rPr>
              <a:t>Social </a:t>
            </a:r>
            <a:r>
              <a:rPr lang="en-US" sz="5000" dirty="0">
                <a:latin typeface="Montserrat Classic" panose="020B0604020202020204" charset="0"/>
                <a:cs typeface="Montserrat Classic" panose="020B0604020202020204" charset="0"/>
              </a:rPr>
              <a:t>Outreach</a:t>
            </a:r>
          </a:p>
        </p:txBody>
      </p:sp>
      <p:sp>
        <p:nvSpPr>
          <p:cNvPr id="11" name="AutoShape 4">
            <a:extLst>
              <a:ext uri="{FF2B5EF4-FFF2-40B4-BE49-F238E27FC236}">
                <a16:creationId xmlns:a16="http://schemas.microsoft.com/office/drawing/2014/main" id="{CBCE9A77-0DDA-98F1-41FA-58AA626FB797}"/>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sp>
        <p:nvSpPr>
          <p:cNvPr id="18" name="TextBox 17">
            <a:extLst>
              <a:ext uri="{FF2B5EF4-FFF2-40B4-BE49-F238E27FC236}">
                <a16:creationId xmlns:a16="http://schemas.microsoft.com/office/drawing/2014/main" id="{96B6B23D-4342-E49E-2148-C85D7B87C215}"/>
              </a:ext>
            </a:extLst>
          </p:cNvPr>
          <p:cNvSpPr txBox="1"/>
          <p:nvPr/>
        </p:nvSpPr>
        <p:spPr>
          <a:xfrm>
            <a:off x="800746" y="1333500"/>
            <a:ext cx="15734653" cy="477054"/>
          </a:xfrm>
          <a:prstGeom prst="rect">
            <a:avLst/>
          </a:prstGeom>
          <a:noFill/>
        </p:spPr>
        <p:txBody>
          <a:bodyPr wrap="square">
            <a:spAutoFit/>
          </a:bodyPr>
          <a:lstStyle/>
          <a:p>
            <a:r>
              <a:rPr lang="en-US" sz="2500" dirty="0">
                <a:latin typeface="Montserrat Classic" panose="020B0604020202020204" charset="0"/>
                <a:cs typeface="Montserrat Classic" panose="020B0604020202020204" charset="0"/>
              </a:rPr>
              <a:t>Sponsored social media segments: Carousels, Videos, Reels &amp; more tagged with the brand’s social handle.</a:t>
            </a:r>
          </a:p>
        </p:txBody>
      </p:sp>
      <p:pic>
        <p:nvPicPr>
          <p:cNvPr id="2" name="Picture 12">
            <a:extLst>
              <a:ext uri="{FF2B5EF4-FFF2-40B4-BE49-F238E27FC236}">
                <a16:creationId xmlns:a16="http://schemas.microsoft.com/office/drawing/2014/main" id="{D8FE793C-3CA1-C6F4-7A16-61A5DD22F1BD}"/>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5947" y="4381500"/>
            <a:ext cx="1028700" cy="1198697"/>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C319754F-0CB8-D7E1-58CA-17E88263A84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424128" y="2197459"/>
            <a:ext cx="5334000" cy="7852459"/>
          </a:xfrm>
          <a:prstGeom prst="rect">
            <a:avLst/>
          </a:prstGeom>
          <a:ln w="63500" cap="sq">
            <a:solidFill>
              <a:srgbClr val="5271FF"/>
            </a:solidFill>
            <a:miter lim="800000"/>
          </a:ln>
          <a:effectLst/>
        </p:spPr>
      </p:pic>
      <p:sp>
        <p:nvSpPr>
          <p:cNvPr id="4" name="Rectangle 3">
            <a:extLst>
              <a:ext uri="{FF2B5EF4-FFF2-40B4-BE49-F238E27FC236}">
                <a16:creationId xmlns:a16="http://schemas.microsoft.com/office/drawing/2014/main" id="{6129AEE8-AFCF-7D0B-C5BA-FBB458C1B4D7}"/>
              </a:ext>
            </a:extLst>
          </p:cNvPr>
          <p:cNvSpPr/>
          <p:nvPr/>
        </p:nvSpPr>
        <p:spPr>
          <a:xfrm>
            <a:off x="6760833" y="6887645"/>
            <a:ext cx="1712595" cy="1740379"/>
          </a:xfrm>
          <a:prstGeom prst="rect">
            <a:avLst/>
          </a:prstGeom>
          <a:noFill/>
          <a:ln w="6350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38100">
                <a:noFill/>
              </a:ln>
              <a:noFill/>
            </a:endParaRPr>
          </a:p>
        </p:txBody>
      </p:sp>
      <p:pic>
        <p:nvPicPr>
          <p:cNvPr id="14" name="Picture 13" descr="Graphical user interface, website&#10;&#10;Description automatically generated">
            <a:extLst>
              <a:ext uri="{FF2B5EF4-FFF2-40B4-BE49-F238E27FC236}">
                <a16:creationId xmlns:a16="http://schemas.microsoft.com/office/drawing/2014/main" id="{656563AA-37B4-BFF4-DC29-ACB2A6B1F86A}"/>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904326" y="3410449"/>
            <a:ext cx="4959546" cy="6305051"/>
          </a:xfrm>
          <a:prstGeom prst="rect">
            <a:avLst/>
          </a:prstGeom>
          <a:ln w="63500" cap="sq">
            <a:solidFill>
              <a:srgbClr val="5271FF"/>
            </a:solidFill>
            <a:miter lim="800000"/>
          </a:ln>
          <a:effectLst/>
        </p:spPr>
      </p:pic>
      <p:sp>
        <p:nvSpPr>
          <p:cNvPr id="15" name="Arrow: Right 14">
            <a:extLst>
              <a:ext uri="{FF2B5EF4-FFF2-40B4-BE49-F238E27FC236}">
                <a16:creationId xmlns:a16="http://schemas.microsoft.com/office/drawing/2014/main" id="{C031517A-3B7D-04B0-4ADF-9940B0FC555F}"/>
              </a:ext>
            </a:extLst>
          </p:cNvPr>
          <p:cNvSpPr/>
          <p:nvPr/>
        </p:nvSpPr>
        <p:spPr>
          <a:xfrm>
            <a:off x="8535959" y="7621517"/>
            <a:ext cx="962951" cy="300343"/>
          </a:xfrm>
          <a:prstGeom prst="rightArrow">
            <a:avLst/>
          </a:pr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937318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0" name="TextBox 12">
            <a:extLst>
              <a:ext uri="{FF2B5EF4-FFF2-40B4-BE49-F238E27FC236}">
                <a16:creationId xmlns:a16="http://schemas.microsoft.com/office/drawing/2014/main" id="{B456CD82-919A-B330-08A6-D2D5001D6ABD}"/>
              </a:ext>
            </a:extLst>
          </p:cNvPr>
          <p:cNvSpPr txBox="1"/>
          <p:nvPr/>
        </p:nvSpPr>
        <p:spPr>
          <a:xfrm>
            <a:off x="800746" y="426812"/>
            <a:ext cx="3085454" cy="769441"/>
          </a:xfrm>
          <a:prstGeom prst="rect">
            <a:avLst/>
          </a:prstGeom>
        </p:spPr>
        <p:txBody>
          <a:bodyPr wrap="square" lIns="0" tIns="0" rIns="0" bIns="0" rtlCol="0" anchor="t">
            <a:spAutoFit/>
          </a:bodyPr>
          <a:lstStyle/>
          <a:p>
            <a:r>
              <a:rPr lang="en-US" sz="5000" dirty="0">
                <a:solidFill>
                  <a:srgbClr val="C00000"/>
                </a:solidFill>
                <a:latin typeface="Montserrat Classic" panose="020B0604020202020204" charset="0"/>
                <a:cs typeface="Montserrat Classic" panose="020B0604020202020204" charset="0"/>
              </a:rPr>
              <a:t>Microsites</a:t>
            </a:r>
            <a:endParaRPr lang="en-US" sz="5000" dirty="0">
              <a:latin typeface="Montserrat Classic" panose="020B0604020202020204" charset="0"/>
              <a:cs typeface="Montserrat Classic" panose="020B0604020202020204" charset="0"/>
            </a:endParaRPr>
          </a:p>
        </p:txBody>
      </p:sp>
      <p:sp>
        <p:nvSpPr>
          <p:cNvPr id="11" name="AutoShape 4">
            <a:extLst>
              <a:ext uri="{FF2B5EF4-FFF2-40B4-BE49-F238E27FC236}">
                <a16:creationId xmlns:a16="http://schemas.microsoft.com/office/drawing/2014/main" id="{CBCE9A77-0DDA-98F1-41FA-58AA626FB797}"/>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pic>
        <p:nvPicPr>
          <p:cNvPr id="3" name="Picture 12">
            <a:extLst>
              <a:ext uri="{FF2B5EF4-FFF2-40B4-BE49-F238E27FC236}">
                <a16:creationId xmlns:a16="http://schemas.microsoft.com/office/drawing/2014/main" id="{52A7EB78-2685-A3A7-E1EE-D7B6320D610E}"/>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773650" y="5614554"/>
            <a:ext cx="1028700" cy="1198697"/>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787CC788-B5A1-FE8D-63CE-10064AFA7E3C}"/>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726874" y="1418236"/>
            <a:ext cx="10834254" cy="8392636"/>
          </a:xfrm>
          <a:prstGeom prst="rect">
            <a:avLst/>
          </a:prstGeom>
          <a:ln w="63500" cap="sq">
            <a:solidFill>
              <a:srgbClr val="5271FF"/>
            </a:solidFill>
            <a:miter lim="800000"/>
          </a:ln>
          <a:effectLst/>
        </p:spPr>
      </p:pic>
    </p:spTree>
    <p:extLst>
      <p:ext uri="{BB962C8B-B14F-4D97-AF65-F5344CB8AC3E}">
        <p14:creationId xmlns:p14="http://schemas.microsoft.com/office/powerpoint/2010/main" val="444502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1" name="AutoShape 4">
            <a:extLst>
              <a:ext uri="{FF2B5EF4-FFF2-40B4-BE49-F238E27FC236}">
                <a16:creationId xmlns:a16="http://schemas.microsoft.com/office/drawing/2014/main" id="{CBCE9A77-0DDA-98F1-41FA-58AA626FB797}"/>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pic>
        <p:nvPicPr>
          <p:cNvPr id="3" name="Picture 12">
            <a:extLst>
              <a:ext uri="{FF2B5EF4-FFF2-40B4-BE49-F238E27FC236}">
                <a16:creationId xmlns:a16="http://schemas.microsoft.com/office/drawing/2014/main" id="{52A7EB78-2685-A3A7-E1EE-D7B6320D610E}"/>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773650" y="5614554"/>
            <a:ext cx="1028700" cy="1198697"/>
          </a:xfrm>
          <a:prstGeom prst="rect">
            <a:avLst/>
          </a:prstGeom>
        </p:spPr>
      </p:pic>
      <p:sp>
        <p:nvSpPr>
          <p:cNvPr id="2" name="TextBox 12">
            <a:extLst>
              <a:ext uri="{FF2B5EF4-FFF2-40B4-BE49-F238E27FC236}">
                <a16:creationId xmlns:a16="http://schemas.microsoft.com/office/drawing/2014/main" id="{57B6CE01-B1D3-FFE3-F0C9-445C737E36C9}"/>
              </a:ext>
            </a:extLst>
          </p:cNvPr>
          <p:cNvSpPr txBox="1"/>
          <p:nvPr/>
        </p:nvSpPr>
        <p:spPr>
          <a:xfrm>
            <a:off x="800745" y="426812"/>
            <a:ext cx="8724253" cy="769441"/>
          </a:xfrm>
          <a:prstGeom prst="rect">
            <a:avLst/>
          </a:prstGeom>
        </p:spPr>
        <p:txBody>
          <a:bodyPr wrap="square" lIns="0" tIns="0" rIns="0" bIns="0" rtlCol="0" anchor="t">
            <a:spAutoFit/>
          </a:bodyPr>
          <a:lstStyle/>
          <a:p>
            <a:r>
              <a:rPr lang="en-US" sz="5000" dirty="0">
                <a:solidFill>
                  <a:srgbClr val="C00000"/>
                </a:solidFill>
                <a:latin typeface="Montserrat Classic" panose="020B0604020202020204" charset="0"/>
                <a:ea typeface="Lato" panose="020F0502020204030203" pitchFamily="34" charset="0"/>
                <a:cs typeface="Montserrat Classic" panose="020B0604020202020204" charset="0"/>
              </a:rPr>
              <a:t>Text Messages &amp; Newsletters</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65313FE4-D319-1C69-CC87-EBB41E415A49}"/>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9517" r="21328" b="2511"/>
          <a:stretch/>
        </p:blipFill>
        <p:spPr>
          <a:xfrm>
            <a:off x="4191000" y="2216283"/>
            <a:ext cx="3886200" cy="7540919"/>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0100324D-44F9-3B96-0C80-D2AA842841D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679178" y="1746142"/>
            <a:ext cx="5146699" cy="7986258"/>
          </a:xfrm>
          <a:prstGeom prst="rect">
            <a:avLst/>
          </a:prstGeom>
          <a:ln w="38100" cap="sq">
            <a:solidFill>
              <a:srgbClr val="5271FF"/>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9B51A9DE-6C9A-F8D2-3629-D835F1F8B025}"/>
              </a:ext>
            </a:extLst>
          </p:cNvPr>
          <p:cNvSpPr txBox="1"/>
          <p:nvPr/>
        </p:nvSpPr>
        <p:spPr>
          <a:xfrm>
            <a:off x="1372247" y="5380152"/>
            <a:ext cx="2856853" cy="477054"/>
          </a:xfrm>
          <a:prstGeom prst="rect">
            <a:avLst/>
          </a:prstGeom>
          <a:noFill/>
        </p:spPr>
        <p:txBody>
          <a:bodyPr wrap="square">
            <a:spAutoFit/>
          </a:bodyPr>
          <a:lstStyle/>
          <a:p>
            <a:r>
              <a:rPr lang="en-US" sz="2500" dirty="0">
                <a:latin typeface="Montserrat Classic" panose="020B0604020202020204" charset="0"/>
                <a:ea typeface="Lato" panose="020F0502020204030203" pitchFamily="34" charset="0"/>
                <a:cs typeface="Montserrat Classic" panose="020B0604020202020204" charset="0"/>
              </a:rPr>
              <a:t>Text Messages</a:t>
            </a:r>
            <a:endParaRPr lang="en-IN" sz="2500" dirty="0">
              <a:latin typeface="Montserrat Classic" panose="020B0604020202020204" charset="0"/>
              <a:ea typeface="Lato" panose="020F0502020204030203" pitchFamily="34" charset="0"/>
              <a:cs typeface="Montserrat Classic" panose="020B0604020202020204" charset="0"/>
            </a:endParaRPr>
          </a:p>
        </p:txBody>
      </p:sp>
      <p:sp>
        <p:nvSpPr>
          <p:cNvPr id="9" name="TextBox 8">
            <a:extLst>
              <a:ext uri="{FF2B5EF4-FFF2-40B4-BE49-F238E27FC236}">
                <a16:creationId xmlns:a16="http://schemas.microsoft.com/office/drawing/2014/main" id="{F3B7404E-A540-8732-1B04-8B81F6F827B7}"/>
              </a:ext>
            </a:extLst>
          </p:cNvPr>
          <p:cNvSpPr txBox="1"/>
          <p:nvPr/>
        </p:nvSpPr>
        <p:spPr>
          <a:xfrm>
            <a:off x="14058900" y="5509688"/>
            <a:ext cx="2856853" cy="477054"/>
          </a:xfrm>
          <a:prstGeom prst="rect">
            <a:avLst/>
          </a:prstGeom>
          <a:noFill/>
        </p:spPr>
        <p:txBody>
          <a:bodyPr wrap="square">
            <a:spAutoFit/>
          </a:bodyPr>
          <a:lstStyle/>
          <a:p>
            <a:r>
              <a:rPr lang="en-US" sz="2500" dirty="0">
                <a:latin typeface="Montserrat Classic" panose="020B0604020202020204" charset="0"/>
                <a:ea typeface="Lato" panose="020F0502020204030203" pitchFamily="34" charset="0"/>
                <a:cs typeface="Montserrat Classic" panose="020B0604020202020204" charset="0"/>
              </a:rPr>
              <a:t>Newsletters</a:t>
            </a:r>
            <a:endParaRPr lang="en-IN" sz="2500" dirty="0">
              <a:latin typeface="Montserrat Classic" panose="020B0604020202020204" charset="0"/>
              <a:ea typeface="Lato" panose="020F0502020204030203" pitchFamily="34" charset="0"/>
              <a:cs typeface="Montserrat Classic" panose="020B0604020202020204" charset="0"/>
            </a:endParaRPr>
          </a:p>
        </p:txBody>
      </p:sp>
    </p:spTree>
    <p:extLst>
      <p:ext uri="{BB962C8B-B14F-4D97-AF65-F5344CB8AC3E}">
        <p14:creationId xmlns:p14="http://schemas.microsoft.com/office/powerpoint/2010/main" val="1475283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BEC4AFF6-F1EB-EC53-C965-69B8796BBC14}"/>
              </a:ext>
            </a:extLst>
          </p:cNvPr>
          <p:cNvSpPr/>
          <p:nvPr/>
        </p:nvSpPr>
        <p:spPr>
          <a:xfrm>
            <a:off x="7391400" y="373569"/>
            <a:ext cx="1119422" cy="1683361"/>
          </a:xfrm>
          <a:custGeom>
            <a:avLst/>
            <a:gdLst/>
            <a:ahLst/>
            <a:cxnLst/>
            <a:rect l="l" t="t" r="r" b="b"/>
            <a:pathLst>
              <a:path w="241891" h="242718">
                <a:moveTo>
                  <a:pt x="0" y="0"/>
                </a:moveTo>
                <a:lnTo>
                  <a:pt x="241891" y="0"/>
                </a:lnTo>
                <a:lnTo>
                  <a:pt x="241891" y="242718"/>
                </a:lnTo>
                <a:lnTo>
                  <a:pt x="0" y="242718"/>
                </a:lnTo>
                <a:close/>
              </a:path>
            </a:pathLst>
          </a:custGeom>
          <a:solidFill>
            <a:schemeClr val="tx1"/>
          </a:solidFill>
        </p:spPr>
      </p:sp>
      <p:sp>
        <p:nvSpPr>
          <p:cNvPr id="24" name="Freeform 3">
            <a:extLst>
              <a:ext uri="{FF2B5EF4-FFF2-40B4-BE49-F238E27FC236}">
                <a16:creationId xmlns:a16="http://schemas.microsoft.com/office/drawing/2014/main" id="{44A9E2BC-3C4F-C357-6DC8-7DB32BAA4C7A}"/>
              </a:ext>
            </a:extLst>
          </p:cNvPr>
          <p:cNvSpPr/>
          <p:nvPr/>
        </p:nvSpPr>
        <p:spPr>
          <a:xfrm>
            <a:off x="12434147" y="0"/>
            <a:ext cx="5853854" cy="10287000"/>
          </a:xfrm>
          <a:custGeom>
            <a:avLst/>
            <a:gdLst/>
            <a:ahLst/>
            <a:cxnLst/>
            <a:rect l="l" t="t" r="r" b="b"/>
            <a:pathLst>
              <a:path w="1043206" h="2325323">
                <a:moveTo>
                  <a:pt x="0" y="0"/>
                </a:moveTo>
                <a:lnTo>
                  <a:pt x="1043206" y="0"/>
                </a:lnTo>
                <a:lnTo>
                  <a:pt x="1043206" y="2325323"/>
                </a:lnTo>
                <a:lnTo>
                  <a:pt x="0" y="2325323"/>
                </a:lnTo>
                <a:close/>
              </a:path>
            </a:pathLst>
          </a:custGeom>
          <a:solidFill>
            <a:srgbClr val="5271FF"/>
          </a:solidFill>
        </p:spPr>
      </p:sp>
      <p:sp>
        <p:nvSpPr>
          <p:cNvPr id="26" name="Rectangle 25">
            <a:extLst>
              <a:ext uri="{FF2B5EF4-FFF2-40B4-BE49-F238E27FC236}">
                <a16:creationId xmlns:a16="http://schemas.microsoft.com/office/drawing/2014/main" id="{5D83544D-FBA0-1B93-21BD-11E19DF462A5}"/>
              </a:ext>
            </a:extLst>
          </p:cNvPr>
          <p:cNvSpPr/>
          <p:nvPr/>
        </p:nvSpPr>
        <p:spPr>
          <a:xfrm>
            <a:off x="15925800" y="3314700"/>
            <a:ext cx="2362199" cy="697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t>
            </a:r>
          </a:p>
        </p:txBody>
      </p:sp>
      <p:pic>
        <p:nvPicPr>
          <p:cNvPr id="27" name="Picture 26" descr="A group of people sitting around a table&#10;&#10;Description automatically generated">
            <a:extLst>
              <a:ext uri="{FF2B5EF4-FFF2-40B4-BE49-F238E27FC236}">
                <a16:creationId xmlns:a16="http://schemas.microsoft.com/office/drawing/2014/main" id="{372D6032-1A53-1B7D-0720-754F72EA3D8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7075"/>
          <a:stretch/>
        </p:blipFill>
        <p:spPr>
          <a:xfrm>
            <a:off x="7545010" y="528103"/>
            <a:ext cx="10323099" cy="5395943"/>
          </a:xfrm>
          <a:prstGeom prst="rect">
            <a:avLst/>
          </a:prstGeom>
        </p:spPr>
      </p:pic>
      <p:pic>
        <p:nvPicPr>
          <p:cNvPr id="29" name="Picture 12">
            <a:extLst>
              <a:ext uri="{FF2B5EF4-FFF2-40B4-BE49-F238E27FC236}">
                <a16:creationId xmlns:a16="http://schemas.microsoft.com/office/drawing/2014/main" id="{2C75E75C-F0CA-B1D0-EECD-3E7F9E5B6081}"/>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32200" y="6617389"/>
            <a:ext cx="1028700" cy="119869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1" name="Rectangle: Single Corner Snipped 10">
            <a:extLst>
              <a:ext uri="{FF2B5EF4-FFF2-40B4-BE49-F238E27FC236}">
                <a16:creationId xmlns:a16="http://schemas.microsoft.com/office/drawing/2014/main" id="{1D24C081-3009-FCAA-C548-D46607A4FD96}"/>
              </a:ext>
            </a:extLst>
          </p:cNvPr>
          <p:cNvSpPr/>
          <p:nvPr/>
        </p:nvSpPr>
        <p:spPr>
          <a:xfrm rot="10800000">
            <a:off x="1370471" y="2649334"/>
            <a:ext cx="5447427" cy="3274711"/>
          </a:xfrm>
          <a:prstGeom prst="snip1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 name="Group 11">
            <a:extLst>
              <a:ext uri="{FF2B5EF4-FFF2-40B4-BE49-F238E27FC236}">
                <a16:creationId xmlns:a16="http://schemas.microsoft.com/office/drawing/2014/main" id="{19F209EA-E347-FD18-DA4A-D4EE678611EE}"/>
              </a:ext>
            </a:extLst>
          </p:cNvPr>
          <p:cNvGrpSpPr/>
          <p:nvPr/>
        </p:nvGrpSpPr>
        <p:grpSpPr>
          <a:xfrm>
            <a:off x="1619514" y="3120676"/>
            <a:ext cx="4949340" cy="2332028"/>
            <a:chOff x="1877512" y="5905500"/>
            <a:chExt cx="5444275" cy="2565231"/>
          </a:xfrm>
        </p:grpSpPr>
        <p:sp>
          <p:nvSpPr>
            <p:cNvPr id="15" name="TextBox 14">
              <a:extLst>
                <a:ext uri="{FF2B5EF4-FFF2-40B4-BE49-F238E27FC236}">
                  <a16:creationId xmlns:a16="http://schemas.microsoft.com/office/drawing/2014/main" id="{F4524CCF-540E-D19E-53C5-13C184724EC8}"/>
                </a:ext>
              </a:extLst>
            </p:cNvPr>
            <p:cNvSpPr txBox="1"/>
            <p:nvPr/>
          </p:nvSpPr>
          <p:spPr>
            <a:xfrm>
              <a:off x="1877512" y="7962900"/>
              <a:ext cx="5444275" cy="507831"/>
            </a:xfrm>
            <a:prstGeom prst="rect">
              <a:avLst/>
            </a:prstGeom>
          </p:spPr>
          <p:txBody>
            <a:bodyPr wrap="square" lIns="0" tIns="0" rIns="0" bIns="0" rtlCol="0" anchor="t">
              <a:spAutoFit/>
            </a:bodyPr>
            <a:lstStyle/>
            <a:p>
              <a:pPr algn="ctr"/>
              <a:r>
                <a:rPr lang="en-US" sz="3000" dirty="0">
                  <a:solidFill>
                    <a:schemeClr val="bg1"/>
                  </a:solidFill>
                  <a:latin typeface="Montserrat Classic" panose="020B0604020202020204" charset="0"/>
                  <a:cs typeface="Montserrat Classic" panose="020B0604020202020204" charset="0"/>
                </a:rPr>
                <a:t>Managed Media Buy</a:t>
              </a:r>
            </a:p>
          </p:txBody>
        </p:sp>
        <p:pic>
          <p:nvPicPr>
            <p:cNvPr id="16" name="Picture 15" descr="Shape&#10;&#10;Description automatically generated with low confidence">
              <a:extLst>
                <a:ext uri="{FF2B5EF4-FFF2-40B4-BE49-F238E27FC236}">
                  <a16:creationId xmlns:a16="http://schemas.microsoft.com/office/drawing/2014/main" id="{39081A81-0A41-89F3-B6AC-D320648109C6}"/>
                </a:ext>
              </a:extLst>
            </p:cNvPr>
            <p:cNvPicPr>
              <a:picLocks noChangeAspect="1"/>
            </p:cNvPicPr>
            <p:nvPr/>
          </p:nvPicPr>
          <p:blipFill>
            <a:blip r:embed="rId8" cstate="email">
              <a:extLst>
                <a:ext uri="{BEBA8EAE-BF5A-486C-A8C5-ECC9F3942E4B}">
                  <a14:imgProps xmlns:a14="http://schemas.microsoft.com/office/drawing/2010/main">
                    <a14:imgLayer r:embed="rId9">
                      <a14:imgEffect>
                        <a14:artisticPhotocopy trans="0" detail="10"/>
                      </a14:imgEffect>
                    </a14:imgLayer>
                  </a14:imgProps>
                </a:ext>
                <a:ext uri="{28A0092B-C50C-407E-A947-70E740481C1C}">
                  <a14:useLocalDpi xmlns:a14="http://schemas.microsoft.com/office/drawing/2010/main" val="0"/>
                </a:ext>
              </a:extLst>
            </a:blip>
            <a:stretch>
              <a:fillRect/>
            </a:stretch>
          </p:blipFill>
          <p:spPr>
            <a:xfrm>
              <a:off x="3936210" y="5905500"/>
              <a:ext cx="1326879" cy="1326879"/>
            </a:xfrm>
            <a:prstGeom prst="rect">
              <a:avLst/>
            </a:prstGeom>
          </p:spPr>
        </p:pic>
        <p:cxnSp>
          <p:nvCxnSpPr>
            <p:cNvPr id="18" name="Straight Connector 17">
              <a:extLst>
                <a:ext uri="{FF2B5EF4-FFF2-40B4-BE49-F238E27FC236}">
                  <a16:creationId xmlns:a16="http://schemas.microsoft.com/office/drawing/2014/main" id="{735FB193-5721-53DC-28A9-4F1AC694D565}"/>
                </a:ext>
              </a:extLst>
            </p:cNvPr>
            <p:cNvCxnSpPr>
              <a:cxnSpLocks/>
            </p:cNvCxnSpPr>
            <p:nvPr/>
          </p:nvCxnSpPr>
          <p:spPr>
            <a:xfrm>
              <a:off x="4063605" y="7734300"/>
              <a:ext cx="1072089" cy="0"/>
            </a:xfrm>
            <a:prstGeom prst="line">
              <a:avLst/>
            </a:prstGeom>
            <a:ln w="127000">
              <a:solidFill>
                <a:srgbClr val="5271FF"/>
              </a:solidFill>
            </a:ln>
          </p:spPr>
          <p:style>
            <a:lnRef idx="1">
              <a:schemeClr val="accent1"/>
            </a:lnRef>
            <a:fillRef idx="0">
              <a:schemeClr val="accent1"/>
            </a:fillRef>
            <a:effectRef idx="0">
              <a:schemeClr val="accent1"/>
            </a:effectRef>
            <a:fontRef idx="minor">
              <a:schemeClr val="tx1"/>
            </a:fontRef>
          </p:style>
        </p:cxnSp>
      </p:grpSp>
      <p:sp>
        <p:nvSpPr>
          <p:cNvPr id="20" name="TextBox 12">
            <a:extLst>
              <a:ext uri="{FF2B5EF4-FFF2-40B4-BE49-F238E27FC236}">
                <a16:creationId xmlns:a16="http://schemas.microsoft.com/office/drawing/2014/main" id="{BD6A9880-56AE-2BF4-7BAB-8DF6D30B3C4D}"/>
              </a:ext>
            </a:extLst>
          </p:cNvPr>
          <p:cNvSpPr txBox="1"/>
          <p:nvPr/>
        </p:nvSpPr>
        <p:spPr>
          <a:xfrm>
            <a:off x="800747" y="502504"/>
            <a:ext cx="4990454" cy="1661993"/>
          </a:xfrm>
          <a:prstGeom prst="rect">
            <a:avLst/>
          </a:prstGeom>
        </p:spPr>
        <p:txBody>
          <a:bodyPr wrap="square" lIns="0" tIns="0" rIns="0" bIns="0" rtlCol="0" anchor="t">
            <a:spAutoFit/>
          </a:bodyPr>
          <a:lstStyle/>
          <a:p>
            <a:r>
              <a:rPr lang="en-US" sz="5400" dirty="0">
                <a:latin typeface="Montserrat Classic" panose="020B0604020202020204" charset="0"/>
                <a:cs typeface="Montserrat Classic" panose="020B0604020202020204" charset="0"/>
              </a:rPr>
              <a:t>How We Can </a:t>
            </a:r>
          </a:p>
          <a:p>
            <a:r>
              <a:rPr lang="en-US" sz="5400" dirty="0">
                <a:solidFill>
                  <a:srgbClr val="C00000"/>
                </a:solidFill>
                <a:latin typeface="Montserrat Classic" panose="020B0604020202020204" charset="0"/>
                <a:cs typeface="Montserrat Classic" panose="020B0604020202020204" charset="0"/>
              </a:rPr>
              <a:t>Work Together?</a:t>
            </a:r>
          </a:p>
        </p:txBody>
      </p:sp>
      <p:sp>
        <p:nvSpPr>
          <p:cNvPr id="22" name="AutoShape 4">
            <a:extLst>
              <a:ext uri="{FF2B5EF4-FFF2-40B4-BE49-F238E27FC236}">
                <a16:creationId xmlns:a16="http://schemas.microsoft.com/office/drawing/2014/main" id="{CBFF25F7-FDFB-A9BB-F776-763EC8B2F283}"/>
              </a:ext>
            </a:extLst>
          </p:cNvPr>
          <p:cNvSpPr/>
          <p:nvPr/>
        </p:nvSpPr>
        <p:spPr>
          <a:xfrm rot="16200000">
            <a:off x="-633649" y="1333500"/>
            <a:ext cx="1981200" cy="0"/>
          </a:xfrm>
          <a:prstGeom prst="line">
            <a:avLst/>
          </a:prstGeom>
          <a:ln w="127000" cap="flat">
            <a:solidFill>
              <a:srgbClr val="5271FF"/>
            </a:solidFill>
            <a:prstDash val="solid"/>
            <a:miter lim="800000"/>
            <a:headEnd type="none" w="sm" len="sm"/>
            <a:tailEnd type="none" w="sm" len="sm"/>
          </a:ln>
        </p:spPr>
      </p:sp>
      <p:sp>
        <p:nvSpPr>
          <p:cNvPr id="30" name="Rectangle: Single Corner Snipped 29">
            <a:extLst>
              <a:ext uri="{FF2B5EF4-FFF2-40B4-BE49-F238E27FC236}">
                <a16:creationId xmlns:a16="http://schemas.microsoft.com/office/drawing/2014/main" id="{FF391C12-7406-1E7A-DD61-B6CFE004B677}"/>
              </a:ext>
            </a:extLst>
          </p:cNvPr>
          <p:cNvSpPr/>
          <p:nvPr/>
        </p:nvSpPr>
        <p:spPr>
          <a:xfrm rot="10800000">
            <a:off x="1370471" y="6358431"/>
            <a:ext cx="5447427" cy="3274711"/>
          </a:xfrm>
          <a:prstGeom prst="snip1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TextBox 36">
            <a:extLst>
              <a:ext uri="{FF2B5EF4-FFF2-40B4-BE49-F238E27FC236}">
                <a16:creationId xmlns:a16="http://schemas.microsoft.com/office/drawing/2014/main" id="{C8BFE86C-48FE-E772-CFBD-28899208812D}"/>
              </a:ext>
            </a:extLst>
          </p:cNvPr>
          <p:cNvSpPr txBox="1"/>
          <p:nvPr/>
        </p:nvSpPr>
        <p:spPr>
          <a:xfrm>
            <a:off x="2150425" y="8700136"/>
            <a:ext cx="3887518" cy="461665"/>
          </a:xfrm>
          <a:prstGeom prst="rect">
            <a:avLst/>
          </a:prstGeom>
        </p:spPr>
        <p:txBody>
          <a:bodyPr wrap="square" lIns="0" tIns="0" rIns="0" bIns="0" rtlCol="0" anchor="t">
            <a:spAutoFit/>
          </a:bodyPr>
          <a:lstStyle/>
          <a:p>
            <a:pPr algn="ctr"/>
            <a:r>
              <a:rPr lang="en-US" sz="3000" dirty="0">
                <a:solidFill>
                  <a:schemeClr val="bg1"/>
                </a:solidFill>
                <a:latin typeface="Montserrat Classic" panose="020B0604020202020204" charset="0"/>
                <a:cs typeface="Montserrat Classic" panose="020B0604020202020204" charset="0"/>
              </a:rPr>
              <a:t>Programmatic Pipes</a:t>
            </a:r>
          </a:p>
        </p:txBody>
      </p:sp>
      <p:cxnSp>
        <p:nvCxnSpPr>
          <p:cNvPr id="39" name="Straight Connector 38">
            <a:extLst>
              <a:ext uri="{FF2B5EF4-FFF2-40B4-BE49-F238E27FC236}">
                <a16:creationId xmlns:a16="http://schemas.microsoft.com/office/drawing/2014/main" id="{570EC626-8141-6C68-4644-E2B44A6D3090}"/>
              </a:ext>
            </a:extLst>
          </p:cNvPr>
          <p:cNvCxnSpPr>
            <a:cxnSpLocks/>
          </p:cNvCxnSpPr>
          <p:nvPr/>
        </p:nvCxnSpPr>
        <p:spPr>
          <a:xfrm>
            <a:off x="3606871" y="8492318"/>
            <a:ext cx="974626" cy="0"/>
          </a:xfrm>
          <a:prstGeom prst="line">
            <a:avLst/>
          </a:prstGeom>
          <a:ln w="127000">
            <a:solidFill>
              <a:srgbClr val="5271FF"/>
            </a:solidFill>
          </a:ln>
        </p:spPr>
        <p:style>
          <a:lnRef idx="1">
            <a:schemeClr val="accent1"/>
          </a:lnRef>
          <a:fillRef idx="0">
            <a:schemeClr val="accent1"/>
          </a:fillRef>
          <a:effectRef idx="0">
            <a:schemeClr val="accent1"/>
          </a:effectRef>
          <a:fontRef idx="minor">
            <a:schemeClr val="tx1"/>
          </a:fontRef>
        </p:style>
      </p:cxnSp>
      <p:pic>
        <p:nvPicPr>
          <p:cNvPr id="45" name="Picture 44" descr="Shape&#10;&#10;Description automatically generated with low confidence">
            <a:extLst>
              <a:ext uri="{FF2B5EF4-FFF2-40B4-BE49-F238E27FC236}">
                <a16:creationId xmlns:a16="http://schemas.microsoft.com/office/drawing/2014/main" id="{FBA00B32-4BBB-6588-2A96-5B00FF4A6D8A}"/>
              </a:ext>
            </a:extLst>
          </p:cNvPr>
          <p:cNvPicPr>
            <a:picLocks noChangeAspect="1"/>
          </p:cNvPicPr>
          <p:nvPr/>
        </p:nvPicPr>
        <p:blipFill>
          <a:blip r:embed="rId10" cstate="email">
            <a:extLst>
              <a:ext uri="{BEBA8EAE-BF5A-486C-A8C5-ECC9F3942E4B}">
                <a14:imgProps xmlns:a14="http://schemas.microsoft.com/office/drawing/2010/main">
                  <a14:imgLayer r:embed="rId11">
                    <a14:imgEffect>
                      <a14:artisticPhotocopy trans="0" detail="10"/>
                    </a14:imgEffect>
                  </a14:imgLayer>
                </a14:imgProps>
              </a:ext>
              <a:ext uri="{28A0092B-C50C-407E-A947-70E740481C1C}">
                <a14:useLocalDpi xmlns:a14="http://schemas.microsoft.com/office/drawing/2010/main" val="0"/>
              </a:ext>
            </a:extLst>
          </a:blip>
          <a:stretch>
            <a:fillRect/>
          </a:stretch>
        </p:blipFill>
        <p:spPr>
          <a:xfrm>
            <a:off x="3491552" y="6926651"/>
            <a:ext cx="1205265" cy="1205265"/>
          </a:xfrm>
          <a:prstGeom prst="rect">
            <a:avLst/>
          </a:prstGeom>
        </p:spPr>
      </p:pic>
      <p:grpSp>
        <p:nvGrpSpPr>
          <p:cNvPr id="49" name="Group 48">
            <a:extLst>
              <a:ext uri="{FF2B5EF4-FFF2-40B4-BE49-F238E27FC236}">
                <a16:creationId xmlns:a16="http://schemas.microsoft.com/office/drawing/2014/main" id="{F451DD32-7BC8-0000-2209-7EA247290D05}"/>
              </a:ext>
            </a:extLst>
          </p:cNvPr>
          <p:cNvGrpSpPr/>
          <p:nvPr/>
        </p:nvGrpSpPr>
        <p:grpSpPr>
          <a:xfrm>
            <a:off x="7823832" y="6798897"/>
            <a:ext cx="3604380" cy="2393778"/>
            <a:chOff x="7840121" y="6995260"/>
            <a:chExt cx="3604380" cy="2393778"/>
          </a:xfrm>
        </p:grpSpPr>
        <p:sp>
          <p:nvSpPr>
            <p:cNvPr id="46" name="TextBox 45">
              <a:extLst>
                <a:ext uri="{FF2B5EF4-FFF2-40B4-BE49-F238E27FC236}">
                  <a16:creationId xmlns:a16="http://schemas.microsoft.com/office/drawing/2014/main" id="{C2D084E4-169C-A4A3-F2B6-A542ABF6FA95}"/>
                </a:ext>
              </a:extLst>
            </p:cNvPr>
            <p:cNvSpPr txBox="1"/>
            <p:nvPr/>
          </p:nvSpPr>
          <p:spPr>
            <a:xfrm>
              <a:off x="7840121" y="6995260"/>
              <a:ext cx="3604380" cy="830997"/>
            </a:xfrm>
            <a:prstGeom prst="rect">
              <a:avLst/>
            </a:prstGeom>
            <a:noFill/>
          </p:spPr>
          <p:txBody>
            <a:bodyPr wrap="square" rtlCol="0">
              <a:spAutoFit/>
            </a:bodyPr>
            <a:lstStyle/>
            <a:p>
              <a:pPr algn="ctr"/>
              <a:r>
                <a:rPr lang="en-IN" sz="2400" u="sng" dirty="0">
                  <a:latin typeface="Poppins" panose="00000500000000000000" pitchFamily="2" charset="0"/>
                  <a:cs typeface="Poppins" panose="00000500000000000000" pitchFamily="2" charset="0"/>
                </a:rPr>
                <a:t>PMP &amp; PG Available </a:t>
              </a:r>
            </a:p>
            <a:p>
              <a:pPr algn="ctr"/>
              <a:r>
                <a:rPr lang="en-IN" sz="2400" u="sng" dirty="0">
                  <a:latin typeface="Poppins" panose="00000500000000000000" pitchFamily="2" charset="0"/>
                  <a:cs typeface="Poppins" panose="00000500000000000000" pitchFamily="2" charset="0"/>
                </a:rPr>
                <a:t>via </a:t>
              </a:r>
            </a:p>
          </p:txBody>
        </p:sp>
        <p:pic>
          <p:nvPicPr>
            <p:cNvPr id="47" name="Picture 46" descr="Icon&#10;&#10;Description automatically generated">
              <a:extLst>
                <a:ext uri="{FF2B5EF4-FFF2-40B4-BE49-F238E27FC236}">
                  <a16:creationId xmlns:a16="http://schemas.microsoft.com/office/drawing/2014/main" id="{EA7A44E3-38C8-3E9D-686D-FFD9E87F2AE0}"/>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188470" y="8965164"/>
              <a:ext cx="2907681" cy="423874"/>
            </a:xfrm>
            <a:prstGeom prst="rect">
              <a:avLst/>
            </a:prstGeom>
          </p:spPr>
        </p:pic>
        <p:pic>
          <p:nvPicPr>
            <p:cNvPr id="48" name="Picture 47" descr="Logo&#10;&#10;Description automatically generated with low confidence">
              <a:extLst>
                <a:ext uri="{FF2B5EF4-FFF2-40B4-BE49-F238E27FC236}">
                  <a16:creationId xmlns:a16="http://schemas.microsoft.com/office/drawing/2014/main" id="{046A4B82-87FC-9B3E-A14D-B87AEAA65107}"/>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933235" y="8103542"/>
              <a:ext cx="3418150" cy="447296"/>
            </a:xfrm>
            <a:prstGeom prst="rect">
              <a:avLst/>
            </a:prstGeom>
          </p:spPr>
        </p:pic>
      </p:grpSp>
      <p:cxnSp>
        <p:nvCxnSpPr>
          <p:cNvPr id="5" name="Straight Connector 4">
            <a:extLst>
              <a:ext uri="{FF2B5EF4-FFF2-40B4-BE49-F238E27FC236}">
                <a16:creationId xmlns:a16="http://schemas.microsoft.com/office/drawing/2014/main" id="{4B7B1C8F-D459-4F87-FECA-122B0EA6AB12}"/>
              </a:ext>
            </a:extLst>
          </p:cNvPr>
          <p:cNvCxnSpPr>
            <a:cxnSpLocks/>
          </p:cNvCxnSpPr>
          <p:nvPr/>
        </p:nvCxnSpPr>
        <p:spPr>
          <a:xfrm>
            <a:off x="6781800" y="7995786"/>
            <a:ext cx="66661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971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0" name="TextBox 12">
            <a:extLst>
              <a:ext uri="{FF2B5EF4-FFF2-40B4-BE49-F238E27FC236}">
                <a16:creationId xmlns:a16="http://schemas.microsoft.com/office/drawing/2014/main" id="{B456CD82-919A-B330-08A6-D2D5001D6ABD}"/>
              </a:ext>
            </a:extLst>
          </p:cNvPr>
          <p:cNvSpPr txBox="1"/>
          <p:nvPr/>
        </p:nvSpPr>
        <p:spPr>
          <a:xfrm>
            <a:off x="800746" y="426812"/>
            <a:ext cx="4685654" cy="769441"/>
          </a:xfrm>
          <a:prstGeom prst="rect">
            <a:avLst/>
          </a:prstGeom>
        </p:spPr>
        <p:txBody>
          <a:bodyPr wrap="square" lIns="0" tIns="0" rIns="0" bIns="0" rtlCol="0" anchor="t">
            <a:spAutoFit/>
          </a:bodyPr>
          <a:lstStyle/>
          <a:p>
            <a:r>
              <a:rPr lang="en-US" sz="5000" dirty="0">
                <a:latin typeface="Montserrat Classic" panose="020B0604020202020204" charset="0"/>
                <a:cs typeface="Montserrat Classic" panose="020B0604020202020204" charset="0"/>
              </a:rPr>
              <a:t>Our</a:t>
            </a:r>
            <a:r>
              <a:rPr lang="en-US" sz="5000" dirty="0">
                <a:solidFill>
                  <a:srgbClr val="C00000"/>
                </a:solidFill>
                <a:latin typeface="Montserrat Classic" panose="020B0604020202020204" charset="0"/>
                <a:cs typeface="Montserrat Classic" panose="020B0604020202020204" charset="0"/>
              </a:rPr>
              <a:t> Technology</a:t>
            </a:r>
            <a:endParaRPr lang="en-US" sz="5000" dirty="0">
              <a:latin typeface="Montserrat Classic" panose="020B0604020202020204" charset="0"/>
              <a:cs typeface="Montserrat Classic" panose="020B0604020202020204" charset="0"/>
            </a:endParaRPr>
          </a:p>
        </p:txBody>
      </p:sp>
      <p:sp>
        <p:nvSpPr>
          <p:cNvPr id="11" name="AutoShape 4">
            <a:extLst>
              <a:ext uri="{FF2B5EF4-FFF2-40B4-BE49-F238E27FC236}">
                <a16:creationId xmlns:a16="http://schemas.microsoft.com/office/drawing/2014/main" id="{CBCE9A77-0DDA-98F1-41FA-58AA626FB797}"/>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pic>
        <p:nvPicPr>
          <p:cNvPr id="2" name="Picture 12">
            <a:extLst>
              <a:ext uri="{FF2B5EF4-FFF2-40B4-BE49-F238E27FC236}">
                <a16:creationId xmlns:a16="http://schemas.microsoft.com/office/drawing/2014/main" id="{6925DE1B-4C14-B7AA-BE24-31BCB8C049C0}"/>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80310" y="-599349"/>
            <a:ext cx="1028700" cy="1198697"/>
          </a:xfrm>
          <a:prstGeom prst="rect">
            <a:avLst/>
          </a:prstGeom>
        </p:spPr>
      </p:pic>
      <p:sp>
        <p:nvSpPr>
          <p:cNvPr id="3" name="TextBox 2">
            <a:extLst>
              <a:ext uri="{FF2B5EF4-FFF2-40B4-BE49-F238E27FC236}">
                <a16:creationId xmlns:a16="http://schemas.microsoft.com/office/drawing/2014/main" id="{2381F37B-9625-5070-FF89-808DD51B323F}"/>
              </a:ext>
            </a:extLst>
          </p:cNvPr>
          <p:cNvSpPr txBox="1"/>
          <p:nvPr/>
        </p:nvSpPr>
        <p:spPr>
          <a:xfrm>
            <a:off x="7829116" y="9574678"/>
            <a:ext cx="2629768" cy="426784"/>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rtl="0">
              <a:lnSpc>
                <a:spcPct val="150000"/>
              </a:lnSpc>
              <a:spcBef>
                <a:spcPts val="0"/>
              </a:spcBef>
            </a:pPr>
            <a:r>
              <a:rPr lang="en-IN" sz="1600" dirty="0">
                <a:latin typeface="Montserrat Classic" panose="020B0604020202020204" charset="0"/>
                <a:cs typeface="Montserrat Classic" panose="020B0604020202020204" charset="0"/>
              </a:rPr>
              <a:t>Advertisers Dashboard</a:t>
            </a:r>
            <a:endParaRPr lang="en-IN" sz="1600" dirty="0">
              <a:effectLst/>
              <a:latin typeface="Montserrat Classic" panose="020B0604020202020204" charset="0"/>
              <a:cs typeface="Montserrat Classic" panose="020B0604020202020204" charset="0"/>
            </a:endParaRPr>
          </a:p>
        </p:txBody>
      </p:sp>
      <p:pic>
        <p:nvPicPr>
          <p:cNvPr id="4" name="Picture 3">
            <a:extLst>
              <a:ext uri="{FF2B5EF4-FFF2-40B4-BE49-F238E27FC236}">
                <a16:creationId xmlns:a16="http://schemas.microsoft.com/office/drawing/2014/main" id="{D4E196EC-2D64-D885-0306-9229DB224081}"/>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2178424" y="1474260"/>
            <a:ext cx="13931152" cy="8045240"/>
          </a:xfrm>
          <a:prstGeom prst="rect">
            <a:avLst/>
          </a:prstGeom>
          <a:ln w="63500" cap="sq">
            <a:solidFill>
              <a:srgbClr val="5271FF"/>
            </a:solidFill>
            <a:miter lim="800000"/>
          </a:ln>
        </p:spPr>
      </p:pic>
    </p:spTree>
    <p:extLst>
      <p:ext uri="{BB962C8B-B14F-4D97-AF65-F5344CB8AC3E}">
        <p14:creationId xmlns:p14="http://schemas.microsoft.com/office/powerpoint/2010/main" val="4007501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8D450FF4-3DBB-EB13-1831-E3B09A143BCD}"/>
              </a:ext>
            </a:extLst>
          </p:cNvPr>
          <p:cNvSpPr/>
          <p:nvPr/>
        </p:nvSpPr>
        <p:spPr>
          <a:xfrm>
            <a:off x="12899362" y="5798722"/>
            <a:ext cx="4770297" cy="365760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10" name="Group 9">
            <a:extLst>
              <a:ext uri="{FF2B5EF4-FFF2-40B4-BE49-F238E27FC236}">
                <a16:creationId xmlns:a16="http://schemas.microsoft.com/office/drawing/2014/main" id="{4F393328-1AB5-FD2F-11D5-AF35C5E3463D}"/>
              </a:ext>
            </a:extLst>
          </p:cNvPr>
          <p:cNvGrpSpPr/>
          <p:nvPr/>
        </p:nvGrpSpPr>
        <p:grpSpPr>
          <a:xfrm>
            <a:off x="12105061" y="5143500"/>
            <a:ext cx="1688458" cy="1696027"/>
            <a:chOff x="8910780" y="6863374"/>
            <a:chExt cx="1857304" cy="1865630"/>
          </a:xfrm>
        </p:grpSpPr>
        <p:sp>
          <p:nvSpPr>
            <p:cNvPr id="11" name="Freeform 12">
              <a:extLst>
                <a:ext uri="{FF2B5EF4-FFF2-40B4-BE49-F238E27FC236}">
                  <a16:creationId xmlns:a16="http://schemas.microsoft.com/office/drawing/2014/main" id="{42926B85-62B2-8D8E-E287-E37A46A29ED8}"/>
                </a:ext>
              </a:extLst>
            </p:cNvPr>
            <p:cNvSpPr/>
            <p:nvPr/>
          </p:nvSpPr>
          <p:spPr>
            <a:xfrm>
              <a:off x="8910780" y="6863374"/>
              <a:ext cx="1857304" cy="186563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pic>
          <p:nvPicPr>
            <p:cNvPr id="12" name="Picture 13">
              <a:extLst>
                <a:ext uri="{FF2B5EF4-FFF2-40B4-BE49-F238E27FC236}">
                  <a16:creationId xmlns:a16="http://schemas.microsoft.com/office/drawing/2014/main" id="{EA60C31C-3707-22E6-A898-BA78179C7553}"/>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35696" y="6992453"/>
              <a:ext cx="1607472" cy="1607472"/>
            </a:xfrm>
            <a:prstGeom prst="rect">
              <a:avLst/>
            </a:prstGeom>
          </p:spPr>
        </p:pic>
      </p:grpSp>
      <p:sp>
        <p:nvSpPr>
          <p:cNvPr id="32" name="Rectangle: Single Corner Snipped 31">
            <a:extLst>
              <a:ext uri="{FF2B5EF4-FFF2-40B4-BE49-F238E27FC236}">
                <a16:creationId xmlns:a16="http://schemas.microsoft.com/office/drawing/2014/main" id="{511AEB44-EAFE-8118-15D4-5DD47604F120}"/>
              </a:ext>
            </a:extLst>
          </p:cNvPr>
          <p:cNvSpPr/>
          <p:nvPr/>
        </p:nvSpPr>
        <p:spPr>
          <a:xfrm>
            <a:off x="12899362" y="1034364"/>
            <a:ext cx="4770297" cy="365760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34" name="Group 33">
            <a:extLst>
              <a:ext uri="{FF2B5EF4-FFF2-40B4-BE49-F238E27FC236}">
                <a16:creationId xmlns:a16="http://schemas.microsoft.com/office/drawing/2014/main" id="{55E9DAC4-A074-9A86-E1F8-8CCEC56B21D1}"/>
              </a:ext>
            </a:extLst>
          </p:cNvPr>
          <p:cNvGrpSpPr/>
          <p:nvPr/>
        </p:nvGrpSpPr>
        <p:grpSpPr>
          <a:xfrm>
            <a:off x="12105061" y="379142"/>
            <a:ext cx="1688458" cy="1696027"/>
            <a:chOff x="8910780" y="6863374"/>
            <a:chExt cx="1857304" cy="1865630"/>
          </a:xfrm>
        </p:grpSpPr>
        <p:sp>
          <p:nvSpPr>
            <p:cNvPr id="35" name="Freeform 12">
              <a:extLst>
                <a:ext uri="{FF2B5EF4-FFF2-40B4-BE49-F238E27FC236}">
                  <a16:creationId xmlns:a16="http://schemas.microsoft.com/office/drawing/2014/main" id="{C10BB8A7-DD9D-5ADE-D961-594765F94B44}"/>
                </a:ext>
              </a:extLst>
            </p:cNvPr>
            <p:cNvSpPr/>
            <p:nvPr/>
          </p:nvSpPr>
          <p:spPr>
            <a:xfrm>
              <a:off x="8910780" y="6863374"/>
              <a:ext cx="1857304" cy="186563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pic>
          <p:nvPicPr>
            <p:cNvPr id="36" name="Picture 13">
              <a:extLst>
                <a:ext uri="{FF2B5EF4-FFF2-40B4-BE49-F238E27FC236}">
                  <a16:creationId xmlns:a16="http://schemas.microsoft.com/office/drawing/2014/main" id="{04B0DF0B-671E-E632-D93D-78EACAE64D54}"/>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35696" y="6992453"/>
              <a:ext cx="1607472" cy="1607472"/>
            </a:xfrm>
            <a:prstGeom prst="rect">
              <a:avLst/>
            </a:prstGeom>
          </p:spPr>
        </p:pic>
      </p:grpSp>
      <p:sp>
        <p:nvSpPr>
          <p:cNvPr id="38" name="Rectangle: Single Corner Snipped 37">
            <a:extLst>
              <a:ext uri="{FF2B5EF4-FFF2-40B4-BE49-F238E27FC236}">
                <a16:creationId xmlns:a16="http://schemas.microsoft.com/office/drawing/2014/main" id="{B46D2AC9-4AEB-2B6B-F671-C1597939A778}"/>
              </a:ext>
            </a:extLst>
          </p:cNvPr>
          <p:cNvSpPr/>
          <p:nvPr/>
        </p:nvSpPr>
        <p:spPr>
          <a:xfrm>
            <a:off x="1412643" y="5798722"/>
            <a:ext cx="4770297" cy="365760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39" name="Group 38">
            <a:extLst>
              <a:ext uri="{FF2B5EF4-FFF2-40B4-BE49-F238E27FC236}">
                <a16:creationId xmlns:a16="http://schemas.microsoft.com/office/drawing/2014/main" id="{3E103B1B-3434-4DF4-0216-3E4B12CA2507}"/>
              </a:ext>
            </a:extLst>
          </p:cNvPr>
          <p:cNvGrpSpPr/>
          <p:nvPr/>
        </p:nvGrpSpPr>
        <p:grpSpPr>
          <a:xfrm>
            <a:off x="618342" y="5143500"/>
            <a:ext cx="1688458" cy="1696027"/>
            <a:chOff x="8910780" y="6863374"/>
            <a:chExt cx="1857304" cy="1865630"/>
          </a:xfrm>
        </p:grpSpPr>
        <p:sp>
          <p:nvSpPr>
            <p:cNvPr id="40" name="Freeform 12">
              <a:extLst>
                <a:ext uri="{FF2B5EF4-FFF2-40B4-BE49-F238E27FC236}">
                  <a16:creationId xmlns:a16="http://schemas.microsoft.com/office/drawing/2014/main" id="{CF3483F6-A22F-B749-06DE-8FB1ABAD708C}"/>
                </a:ext>
              </a:extLst>
            </p:cNvPr>
            <p:cNvSpPr/>
            <p:nvPr/>
          </p:nvSpPr>
          <p:spPr>
            <a:xfrm>
              <a:off x="8910780" y="6863374"/>
              <a:ext cx="1857304" cy="186563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pic>
          <p:nvPicPr>
            <p:cNvPr id="41" name="Picture 13">
              <a:extLst>
                <a:ext uri="{FF2B5EF4-FFF2-40B4-BE49-F238E27FC236}">
                  <a16:creationId xmlns:a16="http://schemas.microsoft.com/office/drawing/2014/main" id="{1FABED99-6F07-80E9-508D-927B1E2C527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35696" y="6992453"/>
              <a:ext cx="1607472" cy="1607472"/>
            </a:xfrm>
            <a:prstGeom prst="rect">
              <a:avLst/>
            </a:prstGeom>
          </p:spPr>
        </p:pic>
      </p:grpSp>
      <p:sp>
        <p:nvSpPr>
          <p:cNvPr id="43" name="Rectangle: Single Corner Snipped 42">
            <a:extLst>
              <a:ext uri="{FF2B5EF4-FFF2-40B4-BE49-F238E27FC236}">
                <a16:creationId xmlns:a16="http://schemas.microsoft.com/office/drawing/2014/main" id="{6CB3F2BB-6E4A-EDAD-16E4-C9AB3B72FC20}"/>
              </a:ext>
            </a:extLst>
          </p:cNvPr>
          <p:cNvSpPr/>
          <p:nvPr/>
        </p:nvSpPr>
        <p:spPr>
          <a:xfrm>
            <a:off x="1412643" y="1034364"/>
            <a:ext cx="4770297" cy="365760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44" name="Group 43">
            <a:extLst>
              <a:ext uri="{FF2B5EF4-FFF2-40B4-BE49-F238E27FC236}">
                <a16:creationId xmlns:a16="http://schemas.microsoft.com/office/drawing/2014/main" id="{D2280728-7425-7FED-FB5F-4EA23FD21989}"/>
              </a:ext>
            </a:extLst>
          </p:cNvPr>
          <p:cNvGrpSpPr/>
          <p:nvPr/>
        </p:nvGrpSpPr>
        <p:grpSpPr>
          <a:xfrm>
            <a:off x="618342" y="379142"/>
            <a:ext cx="1688458" cy="1696027"/>
            <a:chOff x="8910780" y="6863374"/>
            <a:chExt cx="1857304" cy="1865630"/>
          </a:xfrm>
        </p:grpSpPr>
        <p:sp>
          <p:nvSpPr>
            <p:cNvPr id="45" name="Freeform 12">
              <a:extLst>
                <a:ext uri="{FF2B5EF4-FFF2-40B4-BE49-F238E27FC236}">
                  <a16:creationId xmlns:a16="http://schemas.microsoft.com/office/drawing/2014/main" id="{BEB87DF1-16AD-1E84-4213-EE74257D347C}"/>
                </a:ext>
              </a:extLst>
            </p:cNvPr>
            <p:cNvSpPr/>
            <p:nvPr/>
          </p:nvSpPr>
          <p:spPr>
            <a:xfrm>
              <a:off x="8910780" y="6863374"/>
              <a:ext cx="1857304" cy="186563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pic>
          <p:nvPicPr>
            <p:cNvPr id="46" name="Picture 13">
              <a:extLst>
                <a:ext uri="{FF2B5EF4-FFF2-40B4-BE49-F238E27FC236}">
                  <a16:creationId xmlns:a16="http://schemas.microsoft.com/office/drawing/2014/main" id="{24C30D0E-3142-7CF4-9F34-B4EB28562FDD}"/>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35696" y="6992453"/>
              <a:ext cx="1607472" cy="1607472"/>
            </a:xfrm>
            <a:prstGeom prst="rect">
              <a:avLst/>
            </a:prstGeom>
          </p:spPr>
        </p:pic>
      </p:grpSp>
      <p:sp>
        <p:nvSpPr>
          <p:cNvPr id="48" name="Rectangle: Single Corner Snipped 47">
            <a:extLst>
              <a:ext uri="{FF2B5EF4-FFF2-40B4-BE49-F238E27FC236}">
                <a16:creationId xmlns:a16="http://schemas.microsoft.com/office/drawing/2014/main" id="{A4A48BE7-805E-FC8B-1C7D-92388C40DFF6}"/>
              </a:ext>
            </a:extLst>
          </p:cNvPr>
          <p:cNvSpPr/>
          <p:nvPr/>
        </p:nvSpPr>
        <p:spPr>
          <a:xfrm>
            <a:off x="7156002" y="5755313"/>
            <a:ext cx="4770297" cy="365760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49" name="Group 48">
            <a:extLst>
              <a:ext uri="{FF2B5EF4-FFF2-40B4-BE49-F238E27FC236}">
                <a16:creationId xmlns:a16="http://schemas.microsoft.com/office/drawing/2014/main" id="{05DC9E91-879B-CE1D-C9FC-D5EDC088741D}"/>
              </a:ext>
            </a:extLst>
          </p:cNvPr>
          <p:cNvGrpSpPr/>
          <p:nvPr/>
        </p:nvGrpSpPr>
        <p:grpSpPr>
          <a:xfrm>
            <a:off x="6361701" y="5100091"/>
            <a:ext cx="1688458" cy="1696027"/>
            <a:chOff x="8910780" y="6863374"/>
            <a:chExt cx="1857304" cy="1865630"/>
          </a:xfrm>
        </p:grpSpPr>
        <p:sp>
          <p:nvSpPr>
            <p:cNvPr id="50" name="Freeform 12">
              <a:extLst>
                <a:ext uri="{FF2B5EF4-FFF2-40B4-BE49-F238E27FC236}">
                  <a16:creationId xmlns:a16="http://schemas.microsoft.com/office/drawing/2014/main" id="{D0118BCD-C5AF-6D91-EA5B-FC2A8E801C81}"/>
                </a:ext>
              </a:extLst>
            </p:cNvPr>
            <p:cNvSpPr/>
            <p:nvPr/>
          </p:nvSpPr>
          <p:spPr>
            <a:xfrm>
              <a:off x="8910780" y="6863374"/>
              <a:ext cx="1857304" cy="186563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pic>
          <p:nvPicPr>
            <p:cNvPr id="51" name="Picture 13">
              <a:extLst>
                <a:ext uri="{FF2B5EF4-FFF2-40B4-BE49-F238E27FC236}">
                  <a16:creationId xmlns:a16="http://schemas.microsoft.com/office/drawing/2014/main" id="{5F4E5BC2-20A1-865A-5CB1-B58E269E8913}"/>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35696" y="6992453"/>
              <a:ext cx="1607472" cy="1607472"/>
            </a:xfrm>
            <a:prstGeom prst="rect">
              <a:avLst/>
            </a:prstGeom>
          </p:spPr>
        </p:pic>
      </p:grpSp>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6" name="TextBox 15">
            <a:extLst>
              <a:ext uri="{FF2B5EF4-FFF2-40B4-BE49-F238E27FC236}">
                <a16:creationId xmlns:a16="http://schemas.microsoft.com/office/drawing/2014/main" id="{1D119ADA-11DE-2EFF-7654-FB543B4FA8D2}"/>
              </a:ext>
            </a:extLst>
          </p:cNvPr>
          <p:cNvSpPr txBox="1"/>
          <p:nvPr/>
        </p:nvSpPr>
        <p:spPr>
          <a:xfrm>
            <a:off x="1676085" y="2594225"/>
            <a:ext cx="1747594" cy="553998"/>
          </a:xfrm>
          <a:prstGeom prst="rect">
            <a:avLst/>
          </a:prstGeom>
          <a:noFill/>
        </p:spPr>
        <p:txBody>
          <a:bodyPr wrap="none" rtlCol="0">
            <a:spAutoFit/>
          </a:bodyPr>
          <a:lstStyle/>
          <a:p>
            <a:r>
              <a:rPr lang="en-IN" sz="3000" b="1" i="0" u="none" strike="noStrike" dirty="0">
                <a:solidFill>
                  <a:schemeClr val="bg1"/>
                </a:solidFill>
                <a:effectLst/>
                <a:latin typeface="Montserrat Classic Bold" panose="020B0604020202020204" charset="0"/>
                <a:cs typeface="Montserrat Classic Bold" panose="020B0604020202020204" charset="0"/>
              </a:rPr>
              <a:t>Ethnicity </a:t>
            </a:r>
            <a:endParaRPr lang="en-IN" sz="3000" b="1" dirty="0">
              <a:solidFill>
                <a:schemeClr val="bg1"/>
              </a:solidFill>
              <a:latin typeface="Montserrat Classic Bold" panose="020B0604020202020204" charset="0"/>
              <a:cs typeface="Montserrat Classic Bold" panose="020B0604020202020204" charset="0"/>
            </a:endParaRPr>
          </a:p>
        </p:txBody>
      </p:sp>
      <p:sp>
        <p:nvSpPr>
          <p:cNvPr id="17" name="TextBox 16">
            <a:extLst>
              <a:ext uri="{FF2B5EF4-FFF2-40B4-BE49-F238E27FC236}">
                <a16:creationId xmlns:a16="http://schemas.microsoft.com/office/drawing/2014/main" id="{C49145E0-23CC-6A23-DA9D-EB727111C582}"/>
              </a:ext>
            </a:extLst>
          </p:cNvPr>
          <p:cNvSpPr txBox="1"/>
          <p:nvPr/>
        </p:nvSpPr>
        <p:spPr>
          <a:xfrm>
            <a:off x="13250059" y="2594225"/>
            <a:ext cx="2999539" cy="553998"/>
          </a:xfrm>
          <a:prstGeom prst="rect">
            <a:avLst/>
          </a:prstGeom>
          <a:noFill/>
        </p:spPr>
        <p:txBody>
          <a:bodyPr wrap="square" rtlCol="0">
            <a:spAutoFit/>
          </a:bodyPr>
          <a:lstStyle/>
          <a:p>
            <a:r>
              <a:rPr lang="en-IN" sz="3000" b="1" i="0" u="none" strike="noStrike" dirty="0">
                <a:solidFill>
                  <a:schemeClr val="bg1"/>
                </a:solidFill>
                <a:effectLst/>
                <a:latin typeface="Montserrat Classic Bold" panose="020B0604020202020204" charset="0"/>
                <a:cs typeface="Montserrat Classic Bold" panose="020B0604020202020204" charset="0"/>
              </a:rPr>
              <a:t>Geo Targeting </a:t>
            </a:r>
            <a:endParaRPr lang="en-IN" sz="3000" b="1" dirty="0">
              <a:solidFill>
                <a:schemeClr val="bg1"/>
              </a:solidFill>
              <a:latin typeface="Montserrat Classic Bold" panose="020B0604020202020204" charset="0"/>
              <a:cs typeface="Montserrat Classic Bold" panose="020B0604020202020204" charset="0"/>
            </a:endParaRPr>
          </a:p>
        </p:txBody>
      </p:sp>
      <p:sp>
        <p:nvSpPr>
          <p:cNvPr id="18" name="TextBox 17">
            <a:extLst>
              <a:ext uri="{FF2B5EF4-FFF2-40B4-BE49-F238E27FC236}">
                <a16:creationId xmlns:a16="http://schemas.microsoft.com/office/drawing/2014/main" id="{D91AF0E4-3198-DDBD-86FE-7CC8FBB2881D}"/>
              </a:ext>
            </a:extLst>
          </p:cNvPr>
          <p:cNvSpPr txBox="1"/>
          <p:nvPr/>
        </p:nvSpPr>
        <p:spPr>
          <a:xfrm>
            <a:off x="1676085" y="7256502"/>
            <a:ext cx="4267515" cy="553998"/>
          </a:xfrm>
          <a:prstGeom prst="rect">
            <a:avLst/>
          </a:prstGeom>
          <a:noFill/>
        </p:spPr>
        <p:txBody>
          <a:bodyPr wrap="square" rtlCol="0">
            <a:spAutoFit/>
          </a:bodyPr>
          <a:lstStyle/>
          <a:p>
            <a:pPr rtl="0">
              <a:spcBef>
                <a:spcPts val="1000"/>
              </a:spcBef>
              <a:spcAft>
                <a:spcPts val="0"/>
              </a:spcAft>
            </a:pPr>
            <a:r>
              <a:rPr lang="en-IN" sz="3000" b="1" i="0" u="none" strike="noStrike" dirty="0">
                <a:solidFill>
                  <a:schemeClr val="bg1"/>
                </a:solidFill>
                <a:effectLst/>
                <a:latin typeface="Montserrat Classic Bold" panose="020B0604020202020204" charset="0"/>
                <a:cs typeface="Montserrat Classic Bold" panose="020B0604020202020204" charset="0"/>
              </a:rPr>
              <a:t>Contextual Category </a:t>
            </a:r>
            <a:endParaRPr lang="en-IN" sz="3000" b="1" dirty="0">
              <a:solidFill>
                <a:schemeClr val="bg1"/>
              </a:solidFill>
              <a:effectLst/>
              <a:latin typeface="Montserrat Classic Bold" panose="020B0604020202020204" charset="0"/>
              <a:cs typeface="Montserrat Classic Bold" panose="020B0604020202020204" charset="0"/>
            </a:endParaRPr>
          </a:p>
        </p:txBody>
      </p:sp>
      <p:sp>
        <p:nvSpPr>
          <p:cNvPr id="19" name="TextBox 18">
            <a:extLst>
              <a:ext uri="{FF2B5EF4-FFF2-40B4-BE49-F238E27FC236}">
                <a16:creationId xmlns:a16="http://schemas.microsoft.com/office/drawing/2014/main" id="{D99DB3F8-F63E-8426-8934-EE8FFD457EB0}"/>
              </a:ext>
            </a:extLst>
          </p:cNvPr>
          <p:cNvSpPr txBox="1"/>
          <p:nvPr/>
        </p:nvSpPr>
        <p:spPr>
          <a:xfrm>
            <a:off x="7481655" y="7256502"/>
            <a:ext cx="3270447" cy="553998"/>
          </a:xfrm>
          <a:prstGeom prst="rect">
            <a:avLst/>
          </a:prstGeom>
          <a:noFill/>
        </p:spPr>
        <p:txBody>
          <a:bodyPr wrap="none" rtlCol="0">
            <a:spAutoFit/>
          </a:bodyPr>
          <a:lstStyle/>
          <a:p>
            <a:pPr rtl="0">
              <a:spcBef>
                <a:spcPts val="1000"/>
              </a:spcBef>
              <a:spcAft>
                <a:spcPts val="0"/>
              </a:spcAft>
            </a:pPr>
            <a:r>
              <a:rPr lang="en-IN" sz="3000" b="1" i="0" u="none" strike="noStrike" dirty="0">
                <a:solidFill>
                  <a:schemeClr val="bg1"/>
                </a:solidFill>
                <a:effectLst/>
                <a:latin typeface="Montserrat Classic Bold" panose="020B0604020202020204" charset="0"/>
                <a:cs typeface="Montserrat Classic Bold" panose="020B0604020202020204" charset="0"/>
              </a:rPr>
              <a:t>Audience Buckets</a:t>
            </a:r>
            <a:endParaRPr lang="en-IN" sz="3000" b="1" dirty="0">
              <a:solidFill>
                <a:schemeClr val="bg1"/>
              </a:solidFill>
              <a:effectLst/>
              <a:latin typeface="Montserrat Classic Bold" panose="020B0604020202020204" charset="0"/>
              <a:cs typeface="Montserrat Classic Bold" panose="020B0604020202020204" charset="0"/>
            </a:endParaRPr>
          </a:p>
        </p:txBody>
      </p:sp>
      <p:sp>
        <p:nvSpPr>
          <p:cNvPr id="20" name="TextBox 19">
            <a:extLst>
              <a:ext uri="{FF2B5EF4-FFF2-40B4-BE49-F238E27FC236}">
                <a16:creationId xmlns:a16="http://schemas.microsoft.com/office/drawing/2014/main" id="{5D6BCEB7-BC66-F497-9715-C7A9A3391708}"/>
              </a:ext>
            </a:extLst>
          </p:cNvPr>
          <p:cNvSpPr txBox="1"/>
          <p:nvPr/>
        </p:nvSpPr>
        <p:spPr>
          <a:xfrm>
            <a:off x="13250059" y="7256502"/>
            <a:ext cx="2369175" cy="553998"/>
          </a:xfrm>
          <a:prstGeom prst="rect">
            <a:avLst/>
          </a:prstGeom>
          <a:noFill/>
        </p:spPr>
        <p:txBody>
          <a:bodyPr wrap="none" rtlCol="0">
            <a:spAutoFit/>
          </a:bodyPr>
          <a:lstStyle/>
          <a:p>
            <a:pPr rtl="0">
              <a:spcBef>
                <a:spcPts val="1000"/>
              </a:spcBef>
              <a:spcAft>
                <a:spcPts val="0"/>
              </a:spcAft>
            </a:pPr>
            <a:r>
              <a:rPr lang="en-IN" sz="3000" b="1" i="0" u="none" strike="noStrike" dirty="0">
                <a:solidFill>
                  <a:schemeClr val="bg1"/>
                </a:solidFill>
                <a:effectLst/>
                <a:latin typeface="Montserrat Classic Bold" panose="020B0604020202020204" charset="0"/>
                <a:cs typeface="Montserrat Classic Bold" panose="020B0604020202020204" charset="0"/>
              </a:rPr>
              <a:t>Sites &amp; Apps</a:t>
            </a:r>
            <a:endParaRPr lang="en-IN" sz="3000" b="1" dirty="0">
              <a:solidFill>
                <a:schemeClr val="bg1"/>
              </a:solidFill>
              <a:effectLst/>
              <a:latin typeface="Montserrat Classic Bold" panose="020B0604020202020204" charset="0"/>
              <a:cs typeface="Montserrat Classic Bold" panose="020B0604020202020204" charset="0"/>
            </a:endParaRPr>
          </a:p>
        </p:txBody>
      </p:sp>
      <p:sp>
        <p:nvSpPr>
          <p:cNvPr id="21" name="TextBox 20">
            <a:extLst>
              <a:ext uri="{FF2B5EF4-FFF2-40B4-BE49-F238E27FC236}">
                <a16:creationId xmlns:a16="http://schemas.microsoft.com/office/drawing/2014/main" id="{F42C7E82-F0CE-9D0D-3451-0AD06EA213F7}"/>
              </a:ext>
            </a:extLst>
          </p:cNvPr>
          <p:cNvSpPr txBox="1"/>
          <p:nvPr/>
        </p:nvSpPr>
        <p:spPr>
          <a:xfrm>
            <a:off x="1676085" y="3313527"/>
            <a:ext cx="4120643" cy="769441"/>
          </a:xfrm>
          <a:prstGeom prst="rect">
            <a:avLst/>
          </a:prstGeom>
          <a:noFill/>
        </p:spPr>
        <p:txBody>
          <a:bodyPr wrap="square" rtlCol="0">
            <a:spAutoFit/>
          </a:bodyPr>
          <a:lstStyle/>
          <a:p>
            <a:r>
              <a:rPr lang="en-US" sz="2200" b="0" i="0" u="none" strike="noStrike" dirty="0">
                <a:solidFill>
                  <a:schemeClr val="bg1"/>
                </a:solidFill>
                <a:effectLst/>
                <a:latin typeface="Montserrat Classic" panose="020B0604020202020204" charset="0"/>
                <a:cs typeface="Montserrat Classic" panose="020B0604020202020204" charset="0"/>
              </a:rPr>
              <a:t>Direct connect to Asian audience consumer behavior</a:t>
            </a:r>
          </a:p>
        </p:txBody>
      </p:sp>
      <p:sp>
        <p:nvSpPr>
          <p:cNvPr id="27" name="TextBox 26">
            <a:extLst>
              <a:ext uri="{FF2B5EF4-FFF2-40B4-BE49-F238E27FC236}">
                <a16:creationId xmlns:a16="http://schemas.microsoft.com/office/drawing/2014/main" id="{391BE973-9222-F39C-7583-EEB3A800842F}"/>
              </a:ext>
            </a:extLst>
          </p:cNvPr>
          <p:cNvSpPr txBox="1"/>
          <p:nvPr/>
        </p:nvSpPr>
        <p:spPr>
          <a:xfrm>
            <a:off x="13250059" y="3313527"/>
            <a:ext cx="2599541" cy="769441"/>
          </a:xfrm>
          <a:prstGeom prst="rect">
            <a:avLst/>
          </a:prstGeom>
          <a:noFill/>
        </p:spPr>
        <p:txBody>
          <a:bodyPr wrap="square" rtlCol="0">
            <a:spAutoFit/>
          </a:bodyPr>
          <a:lstStyle/>
          <a:p>
            <a:r>
              <a:rPr lang="en-US" sz="2200" b="0" i="0" u="none" strike="noStrike" dirty="0">
                <a:solidFill>
                  <a:schemeClr val="bg1"/>
                </a:solidFill>
                <a:effectLst/>
                <a:latin typeface="Montserrat Classic" panose="020B0604020202020204" charset="0"/>
                <a:cs typeface="Montserrat Classic" panose="020B0604020202020204" charset="0"/>
              </a:rPr>
              <a:t>State / DMA / City / Postal Code </a:t>
            </a:r>
          </a:p>
        </p:txBody>
      </p:sp>
      <p:sp>
        <p:nvSpPr>
          <p:cNvPr id="28" name="TextBox 27">
            <a:extLst>
              <a:ext uri="{FF2B5EF4-FFF2-40B4-BE49-F238E27FC236}">
                <a16:creationId xmlns:a16="http://schemas.microsoft.com/office/drawing/2014/main" id="{35AFE7B5-9F89-7F07-E173-4530B0694439}"/>
              </a:ext>
            </a:extLst>
          </p:cNvPr>
          <p:cNvSpPr txBox="1"/>
          <p:nvPr/>
        </p:nvSpPr>
        <p:spPr>
          <a:xfrm>
            <a:off x="1676085" y="7953052"/>
            <a:ext cx="3744260" cy="1107996"/>
          </a:xfrm>
          <a:prstGeom prst="rect">
            <a:avLst/>
          </a:prstGeom>
          <a:noFill/>
        </p:spPr>
        <p:txBody>
          <a:bodyPr wrap="square" rtlCol="0">
            <a:spAutoFit/>
          </a:bodyPr>
          <a:lstStyle/>
          <a:p>
            <a:r>
              <a:rPr lang="en-US" sz="2200" b="0" i="0" u="none" strike="noStrike" dirty="0">
                <a:solidFill>
                  <a:schemeClr val="bg1"/>
                </a:solidFill>
                <a:effectLst/>
                <a:latin typeface="Montserrat Classic" panose="020B0604020202020204" charset="0"/>
                <a:cs typeface="Montserrat Classic" panose="020B0604020202020204" charset="0"/>
              </a:rPr>
              <a:t>Entertainment / Autos &amp; Vehicles / Beauty &amp; Fitness / Books &amp; Literature</a:t>
            </a:r>
          </a:p>
        </p:txBody>
      </p:sp>
      <p:sp>
        <p:nvSpPr>
          <p:cNvPr id="29" name="TextBox 28">
            <a:extLst>
              <a:ext uri="{FF2B5EF4-FFF2-40B4-BE49-F238E27FC236}">
                <a16:creationId xmlns:a16="http://schemas.microsoft.com/office/drawing/2014/main" id="{4C7D34A4-79FB-6B74-DC4B-A4205DAB7BA3}"/>
              </a:ext>
            </a:extLst>
          </p:cNvPr>
          <p:cNvSpPr txBox="1"/>
          <p:nvPr/>
        </p:nvSpPr>
        <p:spPr>
          <a:xfrm>
            <a:off x="7481655" y="7953052"/>
            <a:ext cx="3795945" cy="1107996"/>
          </a:xfrm>
          <a:prstGeom prst="rect">
            <a:avLst/>
          </a:prstGeom>
          <a:noFill/>
        </p:spPr>
        <p:txBody>
          <a:bodyPr wrap="square" rtlCol="0">
            <a:spAutoFit/>
          </a:bodyPr>
          <a:lstStyle/>
          <a:p>
            <a:r>
              <a:rPr lang="en-US" sz="2200" b="0" i="0" u="none" strike="noStrike" dirty="0">
                <a:solidFill>
                  <a:schemeClr val="bg1"/>
                </a:solidFill>
                <a:effectLst/>
                <a:latin typeface="Montserrat Classic" panose="020B0604020202020204" charset="0"/>
                <a:cs typeface="Montserrat Classic" panose="020B0604020202020204" charset="0"/>
              </a:rPr>
              <a:t>Finance / Health / News / Online Communities /</a:t>
            </a:r>
          </a:p>
          <a:p>
            <a:r>
              <a:rPr lang="en-US" sz="2200" b="0" i="0" u="none" strike="noStrike" dirty="0">
                <a:solidFill>
                  <a:schemeClr val="bg1"/>
                </a:solidFill>
                <a:effectLst/>
                <a:latin typeface="Montserrat Classic" panose="020B0604020202020204" charset="0"/>
                <a:cs typeface="Montserrat Classic" panose="020B0604020202020204" charset="0"/>
              </a:rPr>
              <a:t>Leisure / Sports / Travel</a:t>
            </a:r>
          </a:p>
        </p:txBody>
      </p:sp>
      <p:sp>
        <p:nvSpPr>
          <p:cNvPr id="30" name="TextBox 29">
            <a:extLst>
              <a:ext uri="{FF2B5EF4-FFF2-40B4-BE49-F238E27FC236}">
                <a16:creationId xmlns:a16="http://schemas.microsoft.com/office/drawing/2014/main" id="{F96EADA1-CF77-2969-E6BA-CA173153A37A}"/>
              </a:ext>
            </a:extLst>
          </p:cNvPr>
          <p:cNvSpPr txBox="1"/>
          <p:nvPr/>
        </p:nvSpPr>
        <p:spPr>
          <a:xfrm>
            <a:off x="13250059" y="7953052"/>
            <a:ext cx="3754582" cy="769441"/>
          </a:xfrm>
          <a:prstGeom prst="rect">
            <a:avLst/>
          </a:prstGeom>
          <a:noFill/>
        </p:spPr>
        <p:txBody>
          <a:bodyPr wrap="square" rtlCol="0">
            <a:spAutoFit/>
          </a:bodyPr>
          <a:lstStyle/>
          <a:p>
            <a:r>
              <a:rPr lang="en-US" sz="2200" b="0" i="0" u="none" strike="noStrike" dirty="0">
                <a:solidFill>
                  <a:schemeClr val="bg1"/>
                </a:solidFill>
                <a:effectLst/>
                <a:latin typeface="Montserrat Classic" panose="020B0604020202020204" charset="0"/>
                <a:cs typeface="Montserrat Classic" panose="020B0604020202020204" charset="0"/>
              </a:rPr>
              <a:t>News 18 / Indian Express / China Times / Korean Radio</a:t>
            </a:r>
          </a:p>
        </p:txBody>
      </p:sp>
      <p:pic>
        <p:nvPicPr>
          <p:cNvPr id="23" name="Picture 22" descr="Shape&#10;&#10;Description automatically generated with low confidence">
            <a:extLst>
              <a:ext uri="{FF2B5EF4-FFF2-40B4-BE49-F238E27FC236}">
                <a16:creationId xmlns:a16="http://schemas.microsoft.com/office/drawing/2014/main" id="{FBCAD6F3-B045-DDD8-C83D-85DE8FF62C9D}"/>
              </a:ext>
            </a:extLst>
          </p:cNvPr>
          <p:cNvPicPr>
            <a:picLocks noChangeAspect="1"/>
          </p:cNvPicPr>
          <p:nvPr/>
        </p:nvPicPr>
        <p:blipFill>
          <a:blip r:embed="rId7" cstate="email">
            <a:extLst>
              <a:ext uri="{BEBA8EAE-BF5A-486C-A8C5-ECC9F3942E4B}">
                <a14:imgProps xmlns:a14="http://schemas.microsoft.com/office/drawing/2010/main">
                  <a14:imgLayer r:embed="rId8">
                    <a14:imgEffect>
                      <a14:artisticPhotocopy trans="0" detail="10"/>
                    </a14:imgEffect>
                  </a14:imgLayer>
                </a14:imgProps>
              </a:ext>
              <a:ext uri="{28A0092B-C50C-407E-A947-70E740481C1C}">
                <a14:useLocalDpi xmlns:a14="http://schemas.microsoft.com/office/drawing/2010/main" val="0"/>
              </a:ext>
            </a:extLst>
          </a:blip>
          <a:stretch>
            <a:fillRect/>
          </a:stretch>
        </p:blipFill>
        <p:spPr>
          <a:xfrm>
            <a:off x="12507242" y="785107"/>
            <a:ext cx="884097" cy="884097"/>
          </a:xfrm>
          <a:prstGeom prst="rect">
            <a:avLst/>
          </a:prstGeom>
        </p:spPr>
      </p:pic>
      <p:pic>
        <p:nvPicPr>
          <p:cNvPr id="52" name="Picture 51" descr="Shape&#10;&#10;Description automatically generated with low confidence">
            <a:extLst>
              <a:ext uri="{FF2B5EF4-FFF2-40B4-BE49-F238E27FC236}">
                <a16:creationId xmlns:a16="http://schemas.microsoft.com/office/drawing/2014/main" id="{FA6891EF-87CF-50DB-7B4E-8CC7CE904E70}"/>
              </a:ext>
            </a:extLst>
          </p:cNvPr>
          <p:cNvPicPr>
            <a:picLocks noChangeAspect="1"/>
          </p:cNvPicPr>
          <p:nvPr/>
        </p:nvPicPr>
        <p:blipFill>
          <a:blip r:embed="rId9" cstate="email">
            <a:extLst>
              <a:ext uri="{BEBA8EAE-BF5A-486C-A8C5-ECC9F3942E4B}">
                <a14:imgProps xmlns:a14="http://schemas.microsoft.com/office/drawing/2010/main">
                  <a14:imgLayer r:embed="rId10">
                    <a14:imgEffect>
                      <a14:artisticPhotocopy trans="0" detail="10"/>
                    </a14:imgEffect>
                  </a14:imgLayer>
                </a14:imgProps>
              </a:ext>
              <a:ext uri="{28A0092B-C50C-407E-A947-70E740481C1C}">
                <a14:useLocalDpi xmlns:a14="http://schemas.microsoft.com/office/drawing/2010/main" val="0"/>
              </a:ext>
            </a:extLst>
          </a:blip>
          <a:stretch>
            <a:fillRect/>
          </a:stretch>
        </p:blipFill>
        <p:spPr>
          <a:xfrm>
            <a:off x="1020288" y="784872"/>
            <a:ext cx="884567" cy="884567"/>
          </a:xfrm>
          <a:prstGeom prst="rect">
            <a:avLst/>
          </a:prstGeom>
        </p:spPr>
      </p:pic>
      <p:pic>
        <p:nvPicPr>
          <p:cNvPr id="53" name="Picture 52" descr="Shape&#10;&#10;Description automatically generated with low confidence">
            <a:extLst>
              <a:ext uri="{FF2B5EF4-FFF2-40B4-BE49-F238E27FC236}">
                <a16:creationId xmlns:a16="http://schemas.microsoft.com/office/drawing/2014/main" id="{EC8967BB-916F-13D7-E960-696F39F0C1F4}"/>
              </a:ext>
            </a:extLst>
          </p:cNvPr>
          <p:cNvPicPr>
            <a:picLocks noChangeAspect="1"/>
          </p:cNvPicPr>
          <p:nvPr/>
        </p:nvPicPr>
        <p:blipFill>
          <a:blip r:embed="rId11" cstate="email">
            <a:extLst>
              <a:ext uri="{BEBA8EAE-BF5A-486C-A8C5-ECC9F3942E4B}">
                <a14:imgProps xmlns:a14="http://schemas.microsoft.com/office/drawing/2010/main">
                  <a14:imgLayer r:embed="rId12">
                    <a14:imgEffect>
                      <a14:artisticPhotocopy trans="0" detail="10"/>
                    </a14:imgEffect>
                  </a14:imgLayer>
                </a14:imgProps>
              </a:ext>
              <a:ext uri="{28A0092B-C50C-407E-A947-70E740481C1C}">
                <a14:useLocalDpi xmlns:a14="http://schemas.microsoft.com/office/drawing/2010/main" val="0"/>
              </a:ext>
            </a:extLst>
          </a:blip>
          <a:stretch>
            <a:fillRect/>
          </a:stretch>
        </p:blipFill>
        <p:spPr>
          <a:xfrm>
            <a:off x="1038441" y="5590640"/>
            <a:ext cx="848260" cy="848260"/>
          </a:xfrm>
          <a:prstGeom prst="rect">
            <a:avLst/>
          </a:prstGeom>
        </p:spPr>
      </p:pic>
      <p:pic>
        <p:nvPicPr>
          <p:cNvPr id="54" name="Picture 53" descr="Shape&#10;&#10;Description automatically generated with low confidence">
            <a:extLst>
              <a:ext uri="{FF2B5EF4-FFF2-40B4-BE49-F238E27FC236}">
                <a16:creationId xmlns:a16="http://schemas.microsoft.com/office/drawing/2014/main" id="{F7B96865-7881-BC29-175E-04AF3B05C849}"/>
              </a:ext>
            </a:extLst>
          </p:cNvPr>
          <p:cNvPicPr>
            <a:picLocks noChangeAspect="1"/>
          </p:cNvPicPr>
          <p:nvPr/>
        </p:nvPicPr>
        <p:blipFill>
          <a:blip r:embed="rId13" cstate="email">
            <a:extLst>
              <a:ext uri="{BEBA8EAE-BF5A-486C-A8C5-ECC9F3942E4B}">
                <a14:imgProps xmlns:a14="http://schemas.microsoft.com/office/drawing/2010/main">
                  <a14:imgLayer r:embed="rId14">
                    <a14:imgEffect>
                      <a14:artisticPhotocopy trans="0" detail="10"/>
                    </a14:imgEffect>
                  </a14:imgLayer>
                </a14:imgProps>
              </a:ext>
              <a:ext uri="{28A0092B-C50C-407E-A947-70E740481C1C}">
                <a14:useLocalDpi xmlns:a14="http://schemas.microsoft.com/office/drawing/2010/main" val="0"/>
              </a:ext>
            </a:extLst>
          </a:blip>
          <a:stretch>
            <a:fillRect/>
          </a:stretch>
        </p:blipFill>
        <p:spPr>
          <a:xfrm>
            <a:off x="6739387" y="5481561"/>
            <a:ext cx="933086" cy="933086"/>
          </a:xfrm>
          <a:prstGeom prst="rect">
            <a:avLst/>
          </a:prstGeom>
        </p:spPr>
      </p:pic>
      <p:pic>
        <p:nvPicPr>
          <p:cNvPr id="55" name="Picture 54" descr="Icon&#10;&#10;Description automatically generated">
            <a:extLst>
              <a:ext uri="{FF2B5EF4-FFF2-40B4-BE49-F238E27FC236}">
                <a16:creationId xmlns:a16="http://schemas.microsoft.com/office/drawing/2014/main" id="{2E355D2C-BD91-1C48-A196-3F80F478697F}"/>
              </a:ext>
            </a:extLst>
          </p:cNvPr>
          <p:cNvPicPr>
            <a:picLocks noChangeAspect="1"/>
          </p:cNvPicPr>
          <p:nvPr/>
        </p:nvPicPr>
        <p:blipFill>
          <a:blip r:embed="rId15" cstate="email">
            <a:extLst>
              <a:ext uri="{BEBA8EAE-BF5A-486C-A8C5-ECC9F3942E4B}">
                <a14:imgProps xmlns:a14="http://schemas.microsoft.com/office/drawing/2010/main">
                  <a14:imgLayer r:embed="rId16">
                    <a14:imgEffect>
                      <a14:artisticPhotocopy trans="0" detail="10"/>
                    </a14:imgEffect>
                  </a14:imgLayer>
                </a14:imgProps>
              </a:ext>
              <a:ext uri="{28A0092B-C50C-407E-A947-70E740481C1C}">
                <a14:useLocalDpi xmlns:a14="http://schemas.microsoft.com/office/drawing/2010/main" val="0"/>
              </a:ext>
            </a:extLst>
          </a:blip>
          <a:stretch>
            <a:fillRect/>
          </a:stretch>
        </p:blipFill>
        <p:spPr>
          <a:xfrm>
            <a:off x="12525160" y="5567383"/>
            <a:ext cx="848260" cy="848260"/>
          </a:xfrm>
          <a:prstGeom prst="rect">
            <a:avLst/>
          </a:prstGeom>
        </p:spPr>
      </p:pic>
      <p:grpSp>
        <p:nvGrpSpPr>
          <p:cNvPr id="57" name="Group 56">
            <a:extLst>
              <a:ext uri="{FF2B5EF4-FFF2-40B4-BE49-F238E27FC236}">
                <a16:creationId xmlns:a16="http://schemas.microsoft.com/office/drawing/2014/main" id="{E76BB0CD-616E-3444-51F9-4893A7A9096B}"/>
              </a:ext>
            </a:extLst>
          </p:cNvPr>
          <p:cNvGrpSpPr/>
          <p:nvPr/>
        </p:nvGrpSpPr>
        <p:grpSpPr>
          <a:xfrm>
            <a:off x="7054559" y="1928530"/>
            <a:ext cx="4258216" cy="1869268"/>
            <a:chOff x="7054559" y="1970469"/>
            <a:chExt cx="4258216" cy="1869268"/>
          </a:xfrm>
        </p:grpSpPr>
        <p:sp>
          <p:nvSpPr>
            <p:cNvPr id="31" name="TextBox 12">
              <a:extLst>
                <a:ext uri="{FF2B5EF4-FFF2-40B4-BE49-F238E27FC236}">
                  <a16:creationId xmlns:a16="http://schemas.microsoft.com/office/drawing/2014/main" id="{06E4096C-50FD-144F-B76F-758D95C21AF8}"/>
                </a:ext>
              </a:extLst>
            </p:cNvPr>
            <p:cNvSpPr txBox="1"/>
            <p:nvPr/>
          </p:nvSpPr>
          <p:spPr>
            <a:xfrm>
              <a:off x="7054559" y="1970469"/>
              <a:ext cx="4258216" cy="1538883"/>
            </a:xfrm>
            <a:prstGeom prst="rect">
              <a:avLst/>
            </a:prstGeom>
          </p:spPr>
          <p:txBody>
            <a:bodyPr wrap="square" lIns="0" tIns="0" rIns="0" bIns="0" rtlCol="0" anchor="t">
              <a:spAutoFit/>
            </a:bodyPr>
            <a:lstStyle/>
            <a:p>
              <a:pPr algn="ctr"/>
              <a:r>
                <a:rPr lang="en-US" sz="5000" dirty="0">
                  <a:latin typeface="Montserrat Classic" panose="020B0604020202020204" charset="0"/>
                  <a:cs typeface="Montserrat Classic" panose="020B0604020202020204" charset="0"/>
                </a:rPr>
                <a:t>Our </a:t>
              </a:r>
              <a:r>
                <a:rPr lang="en-US" sz="5000" dirty="0">
                  <a:solidFill>
                    <a:srgbClr val="C00000"/>
                  </a:solidFill>
                  <a:latin typeface="Montserrat Classic" panose="020B0604020202020204" charset="0"/>
                  <a:cs typeface="Montserrat Classic" panose="020B0604020202020204" charset="0"/>
                </a:rPr>
                <a:t>Targeting </a:t>
              </a:r>
              <a:r>
                <a:rPr lang="en-US" sz="5000" dirty="0">
                  <a:latin typeface="Montserrat Classic" panose="020B0604020202020204" charset="0"/>
                  <a:cs typeface="Montserrat Classic" panose="020B0604020202020204" charset="0"/>
                </a:rPr>
                <a:t>Capability</a:t>
              </a:r>
            </a:p>
          </p:txBody>
        </p:sp>
        <p:sp>
          <p:nvSpPr>
            <p:cNvPr id="56" name="AutoShape 8">
              <a:extLst>
                <a:ext uri="{FF2B5EF4-FFF2-40B4-BE49-F238E27FC236}">
                  <a16:creationId xmlns:a16="http://schemas.microsoft.com/office/drawing/2014/main" id="{D5FBECB2-6A71-35F1-624E-0BC9BB72DD0C}"/>
                </a:ext>
              </a:extLst>
            </p:cNvPr>
            <p:cNvSpPr/>
            <p:nvPr/>
          </p:nvSpPr>
          <p:spPr>
            <a:xfrm rot="5062">
              <a:off x="8431827" y="3839737"/>
              <a:ext cx="1424346" cy="0"/>
            </a:xfrm>
            <a:prstGeom prst="line">
              <a:avLst/>
            </a:prstGeom>
            <a:ln w="127000" cap="flat">
              <a:solidFill>
                <a:srgbClr val="5271FF"/>
              </a:solidFill>
              <a:prstDash val="solid"/>
              <a:miter lim="800000"/>
              <a:headEnd type="none" w="sm" len="sm"/>
              <a:tailEnd type="none" w="sm" len="sm"/>
            </a:ln>
          </p:spPr>
        </p:sp>
      </p:grpSp>
    </p:spTree>
    <p:extLst>
      <p:ext uri="{BB962C8B-B14F-4D97-AF65-F5344CB8AC3E}">
        <p14:creationId xmlns:p14="http://schemas.microsoft.com/office/powerpoint/2010/main" val="3588202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102" name="Freeform 6">
            <a:extLst>
              <a:ext uri="{FF2B5EF4-FFF2-40B4-BE49-F238E27FC236}">
                <a16:creationId xmlns:a16="http://schemas.microsoft.com/office/drawing/2014/main" id="{99256043-4919-C7CA-FC64-16FF5D2576F2}"/>
              </a:ext>
            </a:extLst>
          </p:cNvPr>
          <p:cNvSpPr/>
          <p:nvPr/>
        </p:nvSpPr>
        <p:spPr>
          <a:xfrm>
            <a:off x="14023049" y="7581900"/>
            <a:ext cx="828489" cy="1877391"/>
          </a:xfrm>
          <a:custGeom>
            <a:avLst/>
            <a:gdLst/>
            <a:ahLst/>
            <a:cxnLst/>
            <a:rect l="l" t="t" r="r" b="b"/>
            <a:pathLst>
              <a:path w="241891" h="242718">
                <a:moveTo>
                  <a:pt x="0" y="0"/>
                </a:moveTo>
                <a:lnTo>
                  <a:pt x="241891" y="0"/>
                </a:lnTo>
                <a:lnTo>
                  <a:pt x="241891" y="242718"/>
                </a:lnTo>
                <a:lnTo>
                  <a:pt x="0" y="242718"/>
                </a:lnTo>
                <a:close/>
              </a:path>
            </a:pathLst>
          </a:custGeom>
          <a:solidFill>
            <a:schemeClr val="tx1"/>
          </a:solidFill>
        </p:spPr>
      </p:sp>
      <p:sp>
        <p:nvSpPr>
          <p:cNvPr id="99" name="Rectangle 98">
            <a:extLst>
              <a:ext uri="{FF2B5EF4-FFF2-40B4-BE49-F238E27FC236}">
                <a16:creationId xmlns:a16="http://schemas.microsoft.com/office/drawing/2014/main" id="{696102A4-CB82-4ABD-FD0C-D75856E200A6}"/>
              </a:ext>
            </a:extLst>
          </p:cNvPr>
          <p:cNvSpPr/>
          <p:nvPr/>
        </p:nvSpPr>
        <p:spPr>
          <a:xfrm>
            <a:off x="15179444" y="0"/>
            <a:ext cx="3108556" cy="8246195"/>
          </a:xfrm>
          <a:prstGeom prst="rect">
            <a:avLst/>
          </a:pr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0" name="TextBox 12">
            <a:extLst>
              <a:ext uri="{FF2B5EF4-FFF2-40B4-BE49-F238E27FC236}">
                <a16:creationId xmlns:a16="http://schemas.microsoft.com/office/drawing/2014/main" id="{B456CD82-919A-B330-08A6-D2D5001D6ABD}"/>
              </a:ext>
            </a:extLst>
          </p:cNvPr>
          <p:cNvSpPr txBox="1"/>
          <p:nvPr/>
        </p:nvSpPr>
        <p:spPr>
          <a:xfrm>
            <a:off x="800746" y="426812"/>
            <a:ext cx="8632146" cy="769441"/>
          </a:xfrm>
          <a:prstGeom prst="rect">
            <a:avLst/>
          </a:prstGeom>
        </p:spPr>
        <p:txBody>
          <a:bodyPr wrap="square" lIns="0" tIns="0" rIns="0" bIns="0" rtlCol="0" anchor="t">
            <a:spAutoFit/>
          </a:bodyPr>
          <a:lstStyle/>
          <a:p>
            <a:r>
              <a:rPr lang="en-US" sz="5000">
                <a:latin typeface="Montserrat Classic" panose="020B0604020202020204" charset="0"/>
                <a:cs typeface="Montserrat Classic" panose="020B0604020202020204" charset="0"/>
              </a:rPr>
              <a:t>Why </a:t>
            </a:r>
            <a:r>
              <a:rPr lang="en-US" sz="5000">
                <a:solidFill>
                  <a:srgbClr val="C00000"/>
                </a:solidFill>
                <a:latin typeface="Montserrat Classic" panose="020B0604020202020204" charset="0"/>
                <a:cs typeface="Montserrat Classic" panose="020B0604020202020204" charset="0"/>
              </a:rPr>
              <a:t>IncrementX?</a:t>
            </a:r>
            <a:endParaRPr lang="en-US" sz="5000" dirty="0">
              <a:solidFill>
                <a:srgbClr val="C00000"/>
              </a:solidFill>
              <a:latin typeface="Montserrat Classic" panose="020B0604020202020204" charset="0"/>
              <a:cs typeface="Montserrat Classic" panose="020B0604020202020204" charset="0"/>
            </a:endParaRPr>
          </a:p>
        </p:txBody>
      </p:sp>
      <p:sp>
        <p:nvSpPr>
          <p:cNvPr id="11" name="AutoShape 4">
            <a:extLst>
              <a:ext uri="{FF2B5EF4-FFF2-40B4-BE49-F238E27FC236}">
                <a16:creationId xmlns:a16="http://schemas.microsoft.com/office/drawing/2014/main" id="{CBCE9A77-0DDA-98F1-41FA-58AA626FB797}"/>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pic>
        <p:nvPicPr>
          <p:cNvPr id="54" name="Picture 3">
            <a:extLst>
              <a:ext uri="{FF2B5EF4-FFF2-40B4-BE49-F238E27FC236}">
                <a16:creationId xmlns:a16="http://schemas.microsoft.com/office/drawing/2014/main" id="{F112A07C-07BF-5B17-2230-C8D6B1B0E403}"/>
              </a:ext>
            </a:extLst>
          </p:cNvPr>
          <p:cNvPicPr>
            <a:picLocks noChangeAspect="1"/>
          </p:cNvPicPr>
          <p:nvPr/>
        </p:nvPicPr>
        <p:blipFill rotWithShape="1">
          <a:blip r:embed="rId5"/>
          <a:srcRect l="17884" r="19106"/>
          <a:stretch/>
        </p:blipFill>
        <p:spPr>
          <a:xfrm>
            <a:off x="14126286" y="494300"/>
            <a:ext cx="3711146" cy="8840200"/>
          </a:xfrm>
          <a:prstGeom prst="rect">
            <a:avLst/>
          </a:prstGeom>
        </p:spPr>
      </p:pic>
      <p:grpSp>
        <p:nvGrpSpPr>
          <p:cNvPr id="101" name="Group 100">
            <a:extLst>
              <a:ext uri="{FF2B5EF4-FFF2-40B4-BE49-F238E27FC236}">
                <a16:creationId xmlns:a16="http://schemas.microsoft.com/office/drawing/2014/main" id="{9C4849D5-0497-DA2B-69B1-ED4FEC54D7BD}"/>
              </a:ext>
            </a:extLst>
          </p:cNvPr>
          <p:cNvGrpSpPr/>
          <p:nvPr/>
        </p:nvGrpSpPr>
        <p:grpSpPr>
          <a:xfrm>
            <a:off x="762000" y="1655530"/>
            <a:ext cx="12668245" cy="8288570"/>
            <a:chOff x="613474" y="1655530"/>
            <a:chExt cx="12668245" cy="8288570"/>
          </a:xfrm>
        </p:grpSpPr>
        <p:grpSp>
          <p:nvGrpSpPr>
            <p:cNvPr id="71" name="Group 70">
              <a:extLst>
                <a:ext uri="{FF2B5EF4-FFF2-40B4-BE49-F238E27FC236}">
                  <a16:creationId xmlns:a16="http://schemas.microsoft.com/office/drawing/2014/main" id="{44450C39-995E-9D4E-B0F6-E5BB72E0A6A5}"/>
                </a:ext>
              </a:extLst>
            </p:cNvPr>
            <p:cNvGrpSpPr/>
            <p:nvPr/>
          </p:nvGrpSpPr>
          <p:grpSpPr>
            <a:xfrm>
              <a:off x="5783300" y="1655530"/>
              <a:ext cx="1534962" cy="1541843"/>
              <a:chOff x="5123746" y="1629627"/>
              <a:chExt cx="1534962" cy="1541843"/>
            </a:xfrm>
          </p:grpSpPr>
          <p:sp>
            <p:nvSpPr>
              <p:cNvPr id="52" name="Freeform 12">
                <a:extLst>
                  <a:ext uri="{FF2B5EF4-FFF2-40B4-BE49-F238E27FC236}">
                    <a16:creationId xmlns:a16="http://schemas.microsoft.com/office/drawing/2014/main" id="{4EA85953-0500-2A78-3167-F96AD677690E}"/>
                  </a:ext>
                </a:extLst>
              </p:cNvPr>
              <p:cNvSpPr/>
              <p:nvPr/>
            </p:nvSpPr>
            <p:spPr>
              <a:xfrm>
                <a:off x="5123746" y="1629627"/>
                <a:ext cx="1534962" cy="1541843"/>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0000"/>
              </a:solidFill>
            </p:spPr>
          </p:sp>
          <p:pic>
            <p:nvPicPr>
              <p:cNvPr id="53" name="Picture 13">
                <a:extLst>
                  <a:ext uri="{FF2B5EF4-FFF2-40B4-BE49-F238E27FC236}">
                    <a16:creationId xmlns:a16="http://schemas.microsoft.com/office/drawing/2014/main" id="{36E8F776-E547-05C7-DBB9-067AFA06E5C1}"/>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26983" y="1736304"/>
                <a:ext cx="1328489" cy="1328489"/>
              </a:xfrm>
              <a:prstGeom prst="rect">
                <a:avLst/>
              </a:prstGeom>
            </p:spPr>
          </p:pic>
        </p:grpSp>
        <p:grpSp>
          <p:nvGrpSpPr>
            <p:cNvPr id="56" name="Group 55">
              <a:extLst>
                <a:ext uri="{FF2B5EF4-FFF2-40B4-BE49-F238E27FC236}">
                  <a16:creationId xmlns:a16="http://schemas.microsoft.com/office/drawing/2014/main" id="{E8909C2D-EEC7-3F53-FFEF-63B3A5735143}"/>
                </a:ext>
              </a:extLst>
            </p:cNvPr>
            <p:cNvGrpSpPr/>
            <p:nvPr/>
          </p:nvGrpSpPr>
          <p:grpSpPr>
            <a:xfrm>
              <a:off x="5783300" y="3342212"/>
              <a:ext cx="1534962" cy="1541843"/>
              <a:chOff x="6934200" y="2019300"/>
              <a:chExt cx="1688458" cy="1696027"/>
            </a:xfrm>
          </p:grpSpPr>
          <p:sp>
            <p:nvSpPr>
              <p:cNvPr id="57" name="Freeform 12">
                <a:extLst>
                  <a:ext uri="{FF2B5EF4-FFF2-40B4-BE49-F238E27FC236}">
                    <a16:creationId xmlns:a16="http://schemas.microsoft.com/office/drawing/2014/main" id="{790F6DCC-CFE8-1501-5893-ED46AB2B887C}"/>
                  </a:ext>
                </a:extLst>
              </p:cNvPr>
              <p:cNvSpPr/>
              <p:nvPr/>
            </p:nvSpPr>
            <p:spPr>
              <a:xfrm>
                <a:off x="6934200" y="2019300"/>
                <a:ext cx="1688458" cy="1696027"/>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0000"/>
              </a:solidFill>
            </p:spPr>
          </p:sp>
          <p:pic>
            <p:nvPicPr>
              <p:cNvPr id="58" name="Picture 13">
                <a:extLst>
                  <a:ext uri="{FF2B5EF4-FFF2-40B4-BE49-F238E27FC236}">
                    <a16:creationId xmlns:a16="http://schemas.microsoft.com/office/drawing/2014/main" id="{450AEF92-FB95-DDA6-9781-DEA1B6E55661}"/>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47760" y="2136645"/>
                <a:ext cx="1461338" cy="1461338"/>
              </a:xfrm>
              <a:prstGeom prst="rect">
                <a:avLst/>
              </a:prstGeom>
            </p:spPr>
          </p:pic>
        </p:grpSp>
        <p:grpSp>
          <p:nvGrpSpPr>
            <p:cNvPr id="59" name="Group 58">
              <a:extLst>
                <a:ext uri="{FF2B5EF4-FFF2-40B4-BE49-F238E27FC236}">
                  <a16:creationId xmlns:a16="http://schemas.microsoft.com/office/drawing/2014/main" id="{624AD750-50B9-C1D0-1EBA-758759665964}"/>
                </a:ext>
              </a:extLst>
            </p:cNvPr>
            <p:cNvGrpSpPr/>
            <p:nvPr/>
          </p:nvGrpSpPr>
          <p:grpSpPr>
            <a:xfrm>
              <a:off x="5783300" y="5028894"/>
              <a:ext cx="1534962" cy="1541843"/>
              <a:chOff x="6934200" y="2019300"/>
              <a:chExt cx="1688458" cy="1696027"/>
            </a:xfrm>
          </p:grpSpPr>
          <p:sp>
            <p:nvSpPr>
              <p:cNvPr id="60" name="Freeform 12">
                <a:extLst>
                  <a:ext uri="{FF2B5EF4-FFF2-40B4-BE49-F238E27FC236}">
                    <a16:creationId xmlns:a16="http://schemas.microsoft.com/office/drawing/2014/main" id="{385A0C49-1E80-A657-2BDC-DA897414B72B}"/>
                  </a:ext>
                </a:extLst>
              </p:cNvPr>
              <p:cNvSpPr/>
              <p:nvPr/>
            </p:nvSpPr>
            <p:spPr>
              <a:xfrm>
                <a:off x="6934200" y="2019300"/>
                <a:ext cx="1688458" cy="1696027"/>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0000"/>
              </a:solidFill>
            </p:spPr>
          </p:sp>
          <p:pic>
            <p:nvPicPr>
              <p:cNvPr id="61" name="Picture 13">
                <a:extLst>
                  <a:ext uri="{FF2B5EF4-FFF2-40B4-BE49-F238E27FC236}">
                    <a16:creationId xmlns:a16="http://schemas.microsoft.com/office/drawing/2014/main" id="{E80F00D7-22FD-7D1D-8D7E-90A42032168B}"/>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47760" y="2136645"/>
                <a:ext cx="1461338" cy="1461338"/>
              </a:xfrm>
              <a:prstGeom prst="rect">
                <a:avLst/>
              </a:prstGeom>
            </p:spPr>
          </p:pic>
        </p:grpSp>
        <p:grpSp>
          <p:nvGrpSpPr>
            <p:cNvPr id="62" name="Group 61">
              <a:extLst>
                <a:ext uri="{FF2B5EF4-FFF2-40B4-BE49-F238E27FC236}">
                  <a16:creationId xmlns:a16="http://schemas.microsoft.com/office/drawing/2014/main" id="{307C6689-FC19-20BF-315F-5198061288B2}"/>
                </a:ext>
              </a:extLst>
            </p:cNvPr>
            <p:cNvGrpSpPr/>
            <p:nvPr/>
          </p:nvGrpSpPr>
          <p:grpSpPr>
            <a:xfrm>
              <a:off x="5783300" y="6715576"/>
              <a:ext cx="1534962" cy="1541843"/>
              <a:chOff x="6934200" y="2019300"/>
              <a:chExt cx="1688458" cy="1696027"/>
            </a:xfrm>
          </p:grpSpPr>
          <p:sp>
            <p:nvSpPr>
              <p:cNvPr id="63" name="Freeform 12">
                <a:extLst>
                  <a:ext uri="{FF2B5EF4-FFF2-40B4-BE49-F238E27FC236}">
                    <a16:creationId xmlns:a16="http://schemas.microsoft.com/office/drawing/2014/main" id="{B9F75399-D099-0F7E-DF25-3F41CF0ABFBB}"/>
                  </a:ext>
                </a:extLst>
              </p:cNvPr>
              <p:cNvSpPr/>
              <p:nvPr/>
            </p:nvSpPr>
            <p:spPr>
              <a:xfrm>
                <a:off x="6934200" y="2019300"/>
                <a:ext cx="1688458" cy="1696027"/>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0000"/>
              </a:solidFill>
            </p:spPr>
          </p:sp>
          <p:pic>
            <p:nvPicPr>
              <p:cNvPr id="64" name="Picture 13">
                <a:extLst>
                  <a:ext uri="{FF2B5EF4-FFF2-40B4-BE49-F238E27FC236}">
                    <a16:creationId xmlns:a16="http://schemas.microsoft.com/office/drawing/2014/main" id="{7163B6FC-317A-A33D-3002-B6621FCA191F}"/>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47760" y="2136645"/>
                <a:ext cx="1461338" cy="1461338"/>
              </a:xfrm>
              <a:prstGeom prst="rect">
                <a:avLst/>
              </a:prstGeom>
            </p:spPr>
          </p:pic>
        </p:grpSp>
        <p:grpSp>
          <p:nvGrpSpPr>
            <p:cNvPr id="65" name="Group 64">
              <a:extLst>
                <a:ext uri="{FF2B5EF4-FFF2-40B4-BE49-F238E27FC236}">
                  <a16:creationId xmlns:a16="http://schemas.microsoft.com/office/drawing/2014/main" id="{0379B19C-C6A6-883A-6554-43084AC8738A}"/>
                </a:ext>
              </a:extLst>
            </p:cNvPr>
            <p:cNvGrpSpPr/>
            <p:nvPr/>
          </p:nvGrpSpPr>
          <p:grpSpPr>
            <a:xfrm>
              <a:off x="5783300" y="8402257"/>
              <a:ext cx="1534962" cy="1541843"/>
              <a:chOff x="6934200" y="2019300"/>
              <a:chExt cx="1688458" cy="1696027"/>
            </a:xfrm>
          </p:grpSpPr>
          <p:sp>
            <p:nvSpPr>
              <p:cNvPr id="66" name="Freeform 12">
                <a:extLst>
                  <a:ext uri="{FF2B5EF4-FFF2-40B4-BE49-F238E27FC236}">
                    <a16:creationId xmlns:a16="http://schemas.microsoft.com/office/drawing/2014/main" id="{17F9F6D9-E545-AE86-86BB-FC368592BD96}"/>
                  </a:ext>
                </a:extLst>
              </p:cNvPr>
              <p:cNvSpPr/>
              <p:nvPr/>
            </p:nvSpPr>
            <p:spPr>
              <a:xfrm>
                <a:off x="6934200" y="2019300"/>
                <a:ext cx="1688458" cy="1696027"/>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0000"/>
              </a:solidFill>
            </p:spPr>
          </p:sp>
          <p:pic>
            <p:nvPicPr>
              <p:cNvPr id="67" name="Picture 13">
                <a:extLst>
                  <a:ext uri="{FF2B5EF4-FFF2-40B4-BE49-F238E27FC236}">
                    <a16:creationId xmlns:a16="http://schemas.microsoft.com/office/drawing/2014/main" id="{5155AA35-7B83-7A95-3CD7-87995039F567}"/>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47760" y="2136645"/>
                <a:ext cx="1461338" cy="1461338"/>
              </a:xfrm>
              <a:prstGeom prst="rect">
                <a:avLst/>
              </a:prstGeom>
            </p:spPr>
          </p:pic>
        </p:grpSp>
        <p:grpSp>
          <p:nvGrpSpPr>
            <p:cNvPr id="68" name="Group 67">
              <a:extLst>
                <a:ext uri="{FF2B5EF4-FFF2-40B4-BE49-F238E27FC236}">
                  <a16:creationId xmlns:a16="http://schemas.microsoft.com/office/drawing/2014/main" id="{E39D7ED0-3E7F-33E8-094D-823F4CCA82D5}"/>
                </a:ext>
              </a:extLst>
            </p:cNvPr>
            <p:cNvGrpSpPr/>
            <p:nvPr/>
          </p:nvGrpSpPr>
          <p:grpSpPr>
            <a:xfrm>
              <a:off x="7421498" y="2498871"/>
              <a:ext cx="1534962" cy="1541843"/>
              <a:chOff x="6934200" y="2019300"/>
              <a:chExt cx="1688458" cy="1696027"/>
            </a:xfrm>
          </p:grpSpPr>
          <p:sp>
            <p:nvSpPr>
              <p:cNvPr id="69" name="Freeform 12">
                <a:extLst>
                  <a:ext uri="{FF2B5EF4-FFF2-40B4-BE49-F238E27FC236}">
                    <a16:creationId xmlns:a16="http://schemas.microsoft.com/office/drawing/2014/main" id="{407C53EC-028B-4633-5998-A1B38C46B04E}"/>
                  </a:ext>
                </a:extLst>
              </p:cNvPr>
              <p:cNvSpPr/>
              <p:nvPr/>
            </p:nvSpPr>
            <p:spPr>
              <a:xfrm>
                <a:off x="6934200" y="2019300"/>
                <a:ext cx="1688458" cy="1696027"/>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0000"/>
              </a:solidFill>
            </p:spPr>
          </p:sp>
          <p:pic>
            <p:nvPicPr>
              <p:cNvPr id="70" name="Picture 13">
                <a:extLst>
                  <a:ext uri="{FF2B5EF4-FFF2-40B4-BE49-F238E27FC236}">
                    <a16:creationId xmlns:a16="http://schemas.microsoft.com/office/drawing/2014/main" id="{9BD04AB2-594D-67B8-1612-51049F3AAAE6}"/>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47760" y="2136645"/>
                <a:ext cx="1461338" cy="1461338"/>
              </a:xfrm>
              <a:prstGeom prst="rect">
                <a:avLst/>
              </a:prstGeom>
            </p:spPr>
          </p:pic>
        </p:grpSp>
        <p:grpSp>
          <p:nvGrpSpPr>
            <p:cNvPr id="72" name="Group 71">
              <a:extLst>
                <a:ext uri="{FF2B5EF4-FFF2-40B4-BE49-F238E27FC236}">
                  <a16:creationId xmlns:a16="http://schemas.microsoft.com/office/drawing/2014/main" id="{ECFCCCB2-B7BB-C5D2-7CBA-5A0E1445ED00}"/>
                </a:ext>
              </a:extLst>
            </p:cNvPr>
            <p:cNvGrpSpPr/>
            <p:nvPr/>
          </p:nvGrpSpPr>
          <p:grpSpPr>
            <a:xfrm>
              <a:off x="7421498" y="7558916"/>
              <a:ext cx="1534962" cy="1541843"/>
              <a:chOff x="6934200" y="2019300"/>
              <a:chExt cx="1688458" cy="1696027"/>
            </a:xfrm>
          </p:grpSpPr>
          <p:sp>
            <p:nvSpPr>
              <p:cNvPr id="73" name="Freeform 12">
                <a:extLst>
                  <a:ext uri="{FF2B5EF4-FFF2-40B4-BE49-F238E27FC236}">
                    <a16:creationId xmlns:a16="http://schemas.microsoft.com/office/drawing/2014/main" id="{7D726B35-3241-8121-16BD-6C25A231AE28}"/>
                  </a:ext>
                </a:extLst>
              </p:cNvPr>
              <p:cNvSpPr/>
              <p:nvPr/>
            </p:nvSpPr>
            <p:spPr>
              <a:xfrm>
                <a:off x="6934200" y="2019300"/>
                <a:ext cx="1688458" cy="1696027"/>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0000"/>
              </a:solidFill>
            </p:spPr>
          </p:sp>
          <p:pic>
            <p:nvPicPr>
              <p:cNvPr id="74" name="Picture 13">
                <a:extLst>
                  <a:ext uri="{FF2B5EF4-FFF2-40B4-BE49-F238E27FC236}">
                    <a16:creationId xmlns:a16="http://schemas.microsoft.com/office/drawing/2014/main" id="{A265EEE7-47F9-E519-9970-C5FEE0724E1F}"/>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47760" y="2136645"/>
                <a:ext cx="1461338" cy="1461338"/>
              </a:xfrm>
              <a:prstGeom prst="rect">
                <a:avLst/>
              </a:prstGeom>
            </p:spPr>
          </p:pic>
        </p:grpSp>
        <p:grpSp>
          <p:nvGrpSpPr>
            <p:cNvPr id="75" name="Group 74">
              <a:extLst>
                <a:ext uri="{FF2B5EF4-FFF2-40B4-BE49-F238E27FC236}">
                  <a16:creationId xmlns:a16="http://schemas.microsoft.com/office/drawing/2014/main" id="{B3AA807F-7ADF-5CA7-CD58-C75A440AAB19}"/>
                </a:ext>
              </a:extLst>
            </p:cNvPr>
            <p:cNvGrpSpPr/>
            <p:nvPr/>
          </p:nvGrpSpPr>
          <p:grpSpPr>
            <a:xfrm>
              <a:off x="7421498" y="5872235"/>
              <a:ext cx="1534962" cy="1541843"/>
              <a:chOff x="6934200" y="2019300"/>
              <a:chExt cx="1688458" cy="1696027"/>
            </a:xfrm>
          </p:grpSpPr>
          <p:sp>
            <p:nvSpPr>
              <p:cNvPr id="76" name="Freeform 12">
                <a:extLst>
                  <a:ext uri="{FF2B5EF4-FFF2-40B4-BE49-F238E27FC236}">
                    <a16:creationId xmlns:a16="http://schemas.microsoft.com/office/drawing/2014/main" id="{417AB550-E90D-73C4-3A36-4B968ACF381A}"/>
                  </a:ext>
                </a:extLst>
              </p:cNvPr>
              <p:cNvSpPr/>
              <p:nvPr/>
            </p:nvSpPr>
            <p:spPr>
              <a:xfrm>
                <a:off x="6934200" y="2019300"/>
                <a:ext cx="1688458" cy="1696027"/>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0000"/>
              </a:solidFill>
            </p:spPr>
          </p:sp>
          <p:pic>
            <p:nvPicPr>
              <p:cNvPr id="77" name="Picture 13">
                <a:extLst>
                  <a:ext uri="{FF2B5EF4-FFF2-40B4-BE49-F238E27FC236}">
                    <a16:creationId xmlns:a16="http://schemas.microsoft.com/office/drawing/2014/main" id="{907D5E29-FEB2-6AAC-0CE3-C65CC1EDB2AE}"/>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47760" y="2136645"/>
                <a:ext cx="1461338" cy="1461338"/>
              </a:xfrm>
              <a:prstGeom prst="rect">
                <a:avLst/>
              </a:prstGeom>
            </p:spPr>
          </p:pic>
        </p:grpSp>
        <p:grpSp>
          <p:nvGrpSpPr>
            <p:cNvPr id="78" name="Group 77">
              <a:extLst>
                <a:ext uri="{FF2B5EF4-FFF2-40B4-BE49-F238E27FC236}">
                  <a16:creationId xmlns:a16="http://schemas.microsoft.com/office/drawing/2014/main" id="{3489F2C1-6FEA-4AF9-AD53-8A2EEB193633}"/>
                </a:ext>
              </a:extLst>
            </p:cNvPr>
            <p:cNvGrpSpPr/>
            <p:nvPr/>
          </p:nvGrpSpPr>
          <p:grpSpPr>
            <a:xfrm>
              <a:off x="7421498" y="4185553"/>
              <a:ext cx="1534962" cy="1541843"/>
              <a:chOff x="6934200" y="2019300"/>
              <a:chExt cx="1688458" cy="1696027"/>
            </a:xfrm>
          </p:grpSpPr>
          <p:sp>
            <p:nvSpPr>
              <p:cNvPr id="79" name="Freeform 12">
                <a:extLst>
                  <a:ext uri="{FF2B5EF4-FFF2-40B4-BE49-F238E27FC236}">
                    <a16:creationId xmlns:a16="http://schemas.microsoft.com/office/drawing/2014/main" id="{49534120-48F5-65BA-BCCE-075577B517AD}"/>
                  </a:ext>
                </a:extLst>
              </p:cNvPr>
              <p:cNvSpPr/>
              <p:nvPr/>
            </p:nvSpPr>
            <p:spPr>
              <a:xfrm>
                <a:off x="6934200" y="2019300"/>
                <a:ext cx="1688458" cy="1696027"/>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0000"/>
              </a:solidFill>
            </p:spPr>
          </p:sp>
          <p:pic>
            <p:nvPicPr>
              <p:cNvPr id="80" name="Picture 13">
                <a:extLst>
                  <a:ext uri="{FF2B5EF4-FFF2-40B4-BE49-F238E27FC236}">
                    <a16:creationId xmlns:a16="http://schemas.microsoft.com/office/drawing/2014/main" id="{B7438BA5-604A-5E5B-ED52-B0CA2BD0F393}"/>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47760" y="2136645"/>
                <a:ext cx="1461338" cy="1461338"/>
              </a:xfrm>
              <a:prstGeom prst="rect">
                <a:avLst/>
              </a:prstGeom>
            </p:spPr>
          </p:pic>
        </p:grpSp>
        <p:pic>
          <p:nvPicPr>
            <p:cNvPr id="81" name="Picture 80" descr="Shape&#10;&#10;Description automatically generated with low confidence">
              <a:extLst>
                <a:ext uri="{FF2B5EF4-FFF2-40B4-BE49-F238E27FC236}">
                  <a16:creationId xmlns:a16="http://schemas.microsoft.com/office/drawing/2014/main" id="{E1834278-2587-28D4-ED04-E14066885F0D}"/>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188374" y="2064044"/>
              <a:ext cx="724815" cy="724815"/>
            </a:xfrm>
            <a:prstGeom prst="rect">
              <a:avLst/>
            </a:prstGeom>
          </p:spPr>
        </p:pic>
        <p:pic>
          <p:nvPicPr>
            <p:cNvPr id="82" name="Picture 81" descr="Shape&#10;&#10;Description automatically generated with low confidence">
              <a:extLst>
                <a:ext uri="{FF2B5EF4-FFF2-40B4-BE49-F238E27FC236}">
                  <a16:creationId xmlns:a16="http://schemas.microsoft.com/office/drawing/2014/main" id="{2305BF9B-9466-6FB3-6F1C-9E326CC4724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188374" y="3750726"/>
              <a:ext cx="724815" cy="724815"/>
            </a:xfrm>
            <a:prstGeom prst="rect">
              <a:avLst/>
            </a:prstGeom>
          </p:spPr>
        </p:pic>
        <p:pic>
          <p:nvPicPr>
            <p:cNvPr id="83" name="Picture 82" descr="Shape&#10;&#10;Description automatically generated with low confidence">
              <a:extLst>
                <a:ext uri="{FF2B5EF4-FFF2-40B4-BE49-F238E27FC236}">
                  <a16:creationId xmlns:a16="http://schemas.microsoft.com/office/drawing/2014/main" id="{852C5688-CD5A-D0CB-FD40-9226576EA55B}"/>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152133" y="5401167"/>
              <a:ext cx="797296" cy="797296"/>
            </a:xfrm>
            <a:prstGeom prst="rect">
              <a:avLst/>
            </a:prstGeom>
          </p:spPr>
        </p:pic>
        <p:pic>
          <p:nvPicPr>
            <p:cNvPr id="84" name="Picture 83" descr="Shape&#10;&#10;Description automatically generated with low confidence">
              <a:extLst>
                <a:ext uri="{FF2B5EF4-FFF2-40B4-BE49-F238E27FC236}">
                  <a16:creationId xmlns:a16="http://schemas.microsoft.com/office/drawing/2014/main" id="{DDFEBF61-7414-58F6-B2B0-53286BAD709A}"/>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152133" y="7087849"/>
              <a:ext cx="797296" cy="797296"/>
            </a:xfrm>
            <a:prstGeom prst="rect">
              <a:avLst/>
            </a:prstGeom>
          </p:spPr>
        </p:pic>
        <p:pic>
          <p:nvPicPr>
            <p:cNvPr id="85" name="Picture 84" descr="Shape&#10;&#10;Description automatically generated with low confidence">
              <a:extLst>
                <a:ext uri="{FF2B5EF4-FFF2-40B4-BE49-F238E27FC236}">
                  <a16:creationId xmlns:a16="http://schemas.microsoft.com/office/drawing/2014/main" id="{04D68DD3-CE80-463A-00AC-17E3441E9CE8}"/>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112268" y="8734665"/>
              <a:ext cx="877026" cy="877026"/>
            </a:xfrm>
            <a:prstGeom prst="rect">
              <a:avLst/>
            </a:prstGeom>
          </p:spPr>
        </p:pic>
        <p:pic>
          <p:nvPicPr>
            <p:cNvPr id="86" name="Picture 85" descr="Shape&#10;&#10;Description automatically generated with low confidence">
              <a:extLst>
                <a:ext uri="{FF2B5EF4-FFF2-40B4-BE49-F238E27FC236}">
                  <a16:creationId xmlns:a16="http://schemas.microsoft.com/office/drawing/2014/main" id="{D86A65EF-EDCE-89A5-5E29-E8D48AC46ABC}"/>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789630" y="2865023"/>
              <a:ext cx="798695" cy="798695"/>
            </a:xfrm>
            <a:prstGeom prst="rect">
              <a:avLst/>
            </a:prstGeom>
          </p:spPr>
        </p:pic>
        <p:pic>
          <p:nvPicPr>
            <p:cNvPr id="87" name="Picture 86" descr="Shape&#10;&#10;Description automatically generated with low confidence">
              <a:extLst>
                <a:ext uri="{FF2B5EF4-FFF2-40B4-BE49-F238E27FC236}">
                  <a16:creationId xmlns:a16="http://schemas.microsoft.com/office/drawing/2014/main" id="{E39FF9EB-6470-710C-92B9-6805E514FC76}"/>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95384" y="4562879"/>
              <a:ext cx="787190" cy="787190"/>
            </a:xfrm>
            <a:prstGeom prst="rect">
              <a:avLst/>
            </a:prstGeom>
          </p:spPr>
        </p:pic>
        <p:pic>
          <p:nvPicPr>
            <p:cNvPr id="88" name="Picture 87" descr="Shape&#10;&#10;Description automatically generated with low confidence">
              <a:extLst>
                <a:ext uri="{FF2B5EF4-FFF2-40B4-BE49-F238E27FC236}">
                  <a16:creationId xmlns:a16="http://schemas.microsoft.com/office/drawing/2014/main" id="{54AD9175-B4CC-3CB4-28F0-1E5AAA067B5B}"/>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7750350" y="6204527"/>
              <a:ext cx="877258" cy="877258"/>
            </a:xfrm>
            <a:prstGeom prst="rect">
              <a:avLst/>
            </a:prstGeom>
          </p:spPr>
        </p:pic>
        <p:pic>
          <p:nvPicPr>
            <p:cNvPr id="89" name="Picture 88" descr="Shape&#10;&#10;Description automatically generated with low confidence">
              <a:extLst>
                <a:ext uri="{FF2B5EF4-FFF2-40B4-BE49-F238E27FC236}">
                  <a16:creationId xmlns:a16="http://schemas.microsoft.com/office/drawing/2014/main" id="{B8FA5E1D-C180-20C7-9D6B-5BECDD5EB6E9}"/>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7790331" y="7931189"/>
              <a:ext cx="797297" cy="797297"/>
            </a:xfrm>
            <a:prstGeom prst="rect">
              <a:avLst/>
            </a:prstGeom>
          </p:spPr>
        </p:pic>
        <p:sp>
          <p:nvSpPr>
            <p:cNvPr id="90" name="TextBox 66">
              <a:extLst>
                <a:ext uri="{FF2B5EF4-FFF2-40B4-BE49-F238E27FC236}">
                  <a16:creationId xmlns:a16="http://schemas.microsoft.com/office/drawing/2014/main" id="{4DBE2997-1957-734F-28D0-333FA7FA63A1}"/>
                </a:ext>
              </a:extLst>
            </p:cNvPr>
            <p:cNvSpPr txBox="1"/>
            <p:nvPr/>
          </p:nvSpPr>
          <p:spPr>
            <a:xfrm>
              <a:off x="613474" y="2249480"/>
              <a:ext cx="4778907" cy="353943"/>
            </a:xfrm>
            <a:prstGeom prst="rect">
              <a:avLst/>
            </a:prstGeom>
          </p:spPr>
          <p:txBody>
            <a:bodyPr wrap="square" lIns="0" tIns="0" rIns="0" bIns="0" rtlCol="0" anchor="t">
              <a:spAutoFit/>
            </a:bodyPr>
            <a:lstStyle/>
            <a:p>
              <a:pPr algn="r" rtl="0" fontAlgn="base">
                <a:spcBef>
                  <a:spcPts val="1000"/>
                </a:spcBef>
                <a:spcAft>
                  <a:spcPts val="0"/>
                </a:spcAft>
              </a:pPr>
              <a:r>
                <a:rPr lang="en-US" sz="2300" b="0" i="0" u="none" strike="noStrike" dirty="0">
                  <a:solidFill>
                    <a:srgbClr val="000000"/>
                  </a:solidFill>
                  <a:effectLst/>
                  <a:latin typeface="Montserrat Classic" panose="020B0604020202020204" charset="0"/>
                  <a:cs typeface="Montserrat Classic" panose="020B0604020202020204" charset="0"/>
                </a:rPr>
                <a:t>One Stop Solution - Asian Audience</a:t>
              </a:r>
            </a:p>
          </p:txBody>
        </p:sp>
        <p:sp>
          <p:nvSpPr>
            <p:cNvPr id="91" name="TextBox 66">
              <a:extLst>
                <a:ext uri="{FF2B5EF4-FFF2-40B4-BE49-F238E27FC236}">
                  <a16:creationId xmlns:a16="http://schemas.microsoft.com/office/drawing/2014/main" id="{83340F10-DAD0-8D0D-1A7D-50ADBAD1ED1D}"/>
                </a:ext>
              </a:extLst>
            </p:cNvPr>
            <p:cNvSpPr txBox="1"/>
            <p:nvPr/>
          </p:nvSpPr>
          <p:spPr>
            <a:xfrm>
              <a:off x="3307597" y="3936162"/>
              <a:ext cx="2084784" cy="353943"/>
            </a:xfrm>
            <a:prstGeom prst="rect">
              <a:avLst/>
            </a:prstGeom>
          </p:spPr>
          <p:txBody>
            <a:bodyPr wrap="square" lIns="0" tIns="0" rIns="0" bIns="0" rtlCol="0" anchor="t">
              <a:spAutoFit/>
            </a:bodyPr>
            <a:lstStyle/>
            <a:p>
              <a:pPr algn="r" rtl="0" fontAlgn="base">
                <a:spcBef>
                  <a:spcPts val="1000"/>
                </a:spcBef>
                <a:spcAft>
                  <a:spcPts val="0"/>
                </a:spcAft>
              </a:pPr>
              <a:r>
                <a:rPr lang="en-IN" sz="2300" b="0" i="0" u="none" strike="noStrike" dirty="0">
                  <a:solidFill>
                    <a:srgbClr val="000000"/>
                  </a:solidFill>
                  <a:effectLst/>
                  <a:latin typeface="Montserrat Classic" panose="020B0604020202020204" charset="0"/>
                  <a:cs typeface="Montserrat Classic" panose="020B0604020202020204" charset="0"/>
                </a:rPr>
                <a:t>Local Support</a:t>
              </a:r>
            </a:p>
          </p:txBody>
        </p:sp>
        <p:sp>
          <p:nvSpPr>
            <p:cNvPr id="92" name="TextBox 66">
              <a:extLst>
                <a:ext uri="{FF2B5EF4-FFF2-40B4-BE49-F238E27FC236}">
                  <a16:creationId xmlns:a16="http://schemas.microsoft.com/office/drawing/2014/main" id="{42A21DFC-341B-C5C5-D36C-DD8BB01AB3E8}"/>
                </a:ext>
              </a:extLst>
            </p:cNvPr>
            <p:cNvSpPr txBox="1"/>
            <p:nvPr/>
          </p:nvSpPr>
          <p:spPr>
            <a:xfrm>
              <a:off x="2438399" y="5622844"/>
              <a:ext cx="2953981" cy="353943"/>
            </a:xfrm>
            <a:prstGeom prst="rect">
              <a:avLst/>
            </a:prstGeom>
          </p:spPr>
          <p:txBody>
            <a:bodyPr wrap="square" lIns="0" tIns="0" rIns="0" bIns="0" rtlCol="0" anchor="t">
              <a:spAutoFit/>
            </a:bodyPr>
            <a:lstStyle/>
            <a:p>
              <a:pPr algn="r" rtl="0" fontAlgn="base">
                <a:spcBef>
                  <a:spcPts val="1000"/>
                </a:spcBef>
                <a:spcAft>
                  <a:spcPts val="0"/>
                </a:spcAft>
              </a:pPr>
              <a:r>
                <a:rPr lang="en-IN" sz="2300" b="0" i="0" u="none" strike="noStrike" dirty="0">
                  <a:solidFill>
                    <a:srgbClr val="000000"/>
                  </a:solidFill>
                  <a:effectLst/>
                  <a:latin typeface="Montserrat Classic" panose="020B0604020202020204" charset="0"/>
                  <a:cs typeface="Montserrat Classic" panose="020B0604020202020204" charset="0"/>
                </a:rPr>
                <a:t>Multiple Languages</a:t>
              </a:r>
            </a:p>
          </p:txBody>
        </p:sp>
        <p:sp>
          <p:nvSpPr>
            <p:cNvPr id="93" name="TextBox 66">
              <a:extLst>
                <a:ext uri="{FF2B5EF4-FFF2-40B4-BE49-F238E27FC236}">
                  <a16:creationId xmlns:a16="http://schemas.microsoft.com/office/drawing/2014/main" id="{25924A28-F547-FF51-4358-2623838B81F5}"/>
                </a:ext>
              </a:extLst>
            </p:cNvPr>
            <p:cNvSpPr txBox="1"/>
            <p:nvPr/>
          </p:nvSpPr>
          <p:spPr>
            <a:xfrm>
              <a:off x="1859795" y="7309526"/>
              <a:ext cx="3532586" cy="353943"/>
            </a:xfrm>
            <a:prstGeom prst="rect">
              <a:avLst/>
            </a:prstGeom>
          </p:spPr>
          <p:txBody>
            <a:bodyPr wrap="square" lIns="0" tIns="0" rIns="0" bIns="0" rtlCol="0" anchor="t">
              <a:spAutoFit/>
            </a:bodyPr>
            <a:lstStyle/>
            <a:p>
              <a:pPr algn="r" rtl="0" fontAlgn="base">
                <a:spcBef>
                  <a:spcPts val="1000"/>
                </a:spcBef>
                <a:spcAft>
                  <a:spcPts val="0"/>
                </a:spcAft>
              </a:pPr>
              <a:r>
                <a:rPr lang="en-IN" sz="2300" b="0" i="0" u="none" strike="noStrike" dirty="0">
                  <a:solidFill>
                    <a:srgbClr val="000000"/>
                  </a:solidFill>
                  <a:effectLst/>
                  <a:latin typeface="Montserrat Classic" panose="020B0604020202020204" charset="0"/>
                  <a:cs typeface="Montserrat Classic" panose="020B0604020202020204" charset="0"/>
                </a:rPr>
                <a:t>Innovations &amp; Ad formats</a:t>
              </a:r>
            </a:p>
          </p:txBody>
        </p:sp>
        <p:sp>
          <p:nvSpPr>
            <p:cNvPr id="94" name="TextBox 66">
              <a:extLst>
                <a:ext uri="{FF2B5EF4-FFF2-40B4-BE49-F238E27FC236}">
                  <a16:creationId xmlns:a16="http://schemas.microsoft.com/office/drawing/2014/main" id="{CE4AA224-B2EA-C08F-9C21-742E808B01A3}"/>
                </a:ext>
              </a:extLst>
            </p:cNvPr>
            <p:cNvSpPr txBox="1"/>
            <p:nvPr/>
          </p:nvSpPr>
          <p:spPr>
            <a:xfrm>
              <a:off x="3733799" y="8996207"/>
              <a:ext cx="1658581" cy="353943"/>
            </a:xfrm>
            <a:prstGeom prst="rect">
              <a:avLst/>
            </a:prstGeom>
          </p:spPr>
          <p:txBody>
            <a:bodyPr wrap="square" lIns="0" tIns="0" rIns="0" bIns="0" rtlCol="0" anchor="t">
              <a:spAutoFit/>
            </a:bodyPr>
            <a:lstStyle/>
            <a:p>
              <a:pPr algn="r" rtl="0" fontAlgn="base">
                <a:spcBef>
                  <a:spcPts val="1000"/>
                </a:spcBef>
                <a:spcAft>
                  <a:spcPts val="0"/>
                </a:spcAft>
              </a:pPr>
              <a:r>
                <a:rPr lang="en-IN" sz="2300" b="0" i="0" u="none" strike="noStrike" dirty="0">
                  <a:solidFill>
                    <a:srgbClr val="000000"/>
                  </a:solidFill>
                  <a:effectLst/>
                  <a:latin typeface="Montserrat Classic" panose="020B0604020202020204" charset="0"/>
                  <a:cs typeface="Montserrat Classic" panose="020B0604020202020204" charset="0"/>
                </a:rPr>
                <a:t>Technology</a:t>
              </a:r>
            </a:p>
          </p:txBody>
        </p:sp>
        <p:sp>
          <p:nvSpPr>
            <p:cNvPr id="95" name="TextBox 66">
              <a:extLst>
                <a:ext uri="{FF2B5EF4-FFF2-40B4-BE49-F238E27FC236}">
                  <a16:creationId xmlns:a16="http://schemas.microsoft.com/office/drawing/2014/main" id="{968FD32B-B544-82B5-F0FE-95ADC71897BB}"/>
                </a:ext>
              </a:extLst>
            </p:cNvPr>
            <p:cNvSpPr txBox="1"/>
            <p:nvPr/>
          </p:nvSpPr>
          <p:spPr>
            <a:xfrm>
              <a:off x="9372600" y="3087399"/>
              <a:ext cx="3909119" cy="353943"/>
            </a:xfrm>
            <a:prstGeom prst="rect">
              <a:avLst/>
            </a:prstGeom>
          </p:spPr>
          <p:txBody>
            <a:bodyPr wrap="square" lIns="0" tIns="0" rIns="0" bIns="0" rtlCol="0" anchor="t">
              <a:spAutoFit/>
            </a:bodyPr>
            <a:lstStyle/>
            <a:p>
              <a:pPr rtl="0" fontAlgn="base">
                <a:spcBef>
                  <a:spcPts val="1000"/>
                </a:spcBef>
                <a:spcAft>
                  <a:spcPts val="0"/>
                </a:spcAft>
              </a:pPr>
              <a:r>
                <a:rPr lang="en-IN" sz="2300" b="0" i="0" u="none" strike="noStrike" dirty="0">
                  <a:solidFill>
                    <a:srgbClr val="000000"/>
                  </a:solidFill>
                  <a:effectLst/>
                  <a:latin typeface="Montserrat Classic" panose="020B0604020202020204" charset="0"/>
                  <a:cs typeface="Montserrat Classic" panose="020B0604020202020204" charset="0"/>
                </a:rPr>
                <a:t>First Party Audience Buckets</a:t>
              </a:r>
            </a:p>
          </p:txBody>
        </p:sp>
        <p:sp>
          <p:nvSpPr>
            <p:cNvPr id="96" name="TextBox 66">
              <a:extLst>
                <a:ext uri="{FF2B5EF4-FFF2-40B4-BE49-F238E27FC236}">
                  <a16:creationId xmlns:a16="http://schemas.microsoft.com/office/drawing/2014/main" id="{40AF48F0-8439-88B4-B7CB-737AE505310F}"/>
                </a:ext>
              </a:extLst>
            </p:cNvPr>
            <p:cNvSpPr txBox="1"/>
            <p:nvPr/>
          </p:nvSpPr>
          <p:spPr>
            <a:xfrm>
              <a:off x="9372600" y="4779503"/>
              <a:ext cx="2819400" cy="353943"/>
            </a:xfrm>
            <a:prstGeom prst="rect">
              <a:avLst/>
            </a:prstGeom>
          </p:spPr>
          <p:txBody>
            <a:bodyPr wrap="square" lIns="0" tIns="0" rIns="0" bIns="0" rtlCol="0" anchor="t">
              <a:spAutoFit/>
            </a:bodyPr>
            <a:lstStyle/>
            <a:p>
              <a:pPr rtl="0" fontAlgn="base">
                <a:spcBef>
                  <a:spcPts val="1000"/>
                </a:spcBef>
                <a:spcAft>
                  <a:spcPts val="0"/>
                </a:spcAft>
              </a:pPr>
              <a:r>
                <a:rPr lang="en-IN" sz="2300" b="0" i="0" u="none" strike="noStrike" dirty="0">
                  <a:solidFill>
                    <a:srgbClr val="000000"/>
                  </a:solidFill>
                  <a:effectLst/>
                  <a:latin typeface="Montserrat Classic" panose="020B0604020202020204" charset="0"/>
                  <a:cs typeface="Montserrat Classic" panose="020B0604020202020204" charset="0"/>
                </a:rPr>
                <a:t>Cultural Knowledge</a:t>
              </a:r>
            </a:p>
          </p:txBody>
        </p:sp>
        <p:sp>
          <p:nvSpPr>
            <p:cNvPr id="97" name="TextBox 66">
              <a:extLst>
                <a:ext uri="{FF2B5EF4-FFF2-40B4-BE49-F238E27FC236}">
                  <a16:creationId xmlns:a16="http://schemas.microsoft.com/office/drawing/2014/main" id="{2DEE4890-65F2-7CB6-262C-EAEAC82A8FB1}"/>
                </a:ext>
              </a:extLst>
            </p:cNvPr>
            <p:cNvSpPr txBox="1"/>
            <p:nvPr/>
          </p:nvSpPr>
          <p:spPr>
            <a:xfrm>
              <a:off x="9372600" y="6466185"/>
              <a:ext cx="3505200" cy="353943"/>
            </a:xfrm>
            <a:prstGeom prst="rect">
              <a:avLst/>
            </a:prstGeom>
          </p:spPr>
          <p:txBody>
            <a:bodyPr wrap="square" lIns="0" tIns="0" rIns="0" bIns="0" rtlCol="0" anchor="t">
              <a:spAutoFit/>
            </a:bodyPr>
            <a:lstStyle/>
            <a:p>
              <a:pPr rtl="0" fontAlgn="base">
                <a:spcBef>
                  <a:spcPts val="1000"/>
                </a:spcBef>
                <a:spcAft>
                  <a:spcPts val="0"/>
                </a:spcAft>
              </a:pPr>
              <a:r>
                <a:rPr lang="en-IN" sz="2300" b="0" i="0" u="none" strike="noStrike" dirty="0">
                  <a:solidFill>
                    <a:srgbClr val="000000"/>
                  </a:solidFill>
                  <a:effectLst/>
                  <a:latin typeface="Montserrat Classic" panose="020B0604020202020204" charset="0"/>
                  <a:cs typeface="Montserrat Classic" panose="020B0604020202020204" charset="0"/>
                </a:rPr>
                <a:t>Delivery, Quality &amp; Scale</a:t>
              </a:r>
            </a:p>
          </p:txBody>
        </p:sp>
        <p:sp>
          <p:nvSpPr>
            <p:cNvPr id="98" name="TextBox 66">
              <a:extLst>
                <a:ext uri="{FF2B5EF4-FFF2-40B4-BE49-F238E27FC236}">
                  <a16:creationId xmlns:a16="http://schemas.microsoft.com/office/drawing/2014/main" id="{0F977484-EBB4-6EF8-C641-9495DD0FC804}"/>
                </a:ext>
              </a:extLst>
            </p:cNvPr>
            <p:cNvSpPr txBox="1"/>
            <p:nvPr/>
          </p:nvSpPr>
          <p:spPr>
            <a:xfrm>
              <a:off x="9372600" y="8152866"/>
              <a:ext cx="1676400" cy="353943"/>
            </a:xfrm>
            <a:prstGeom prst="rect">
              <a:avLst/>
            </a:prstGeom>
          </p:spPr>
          <p:txBody>
            <a:bodyPr wrap="square" lIns="0" tIns="0" rIns="0" bIns="0" rtlCol="0" anchor="t">
              <a:spAutoFit/>
            </a:bodyPr>
            <a:lstStyle/>
            <a:p>
              <a:pPr rtl="0" fontAlgn="base">
                <a:spcBef>
                  <a:spcPts val="1000"/>
                </a:spcBef>
                <a:spcAft>
                  <a:spcPts val="0"/>
                </a:spcAft>
              </a:pPr>
              <a:r>
                <a:rPr lang="en-IN" sz="2300" b="0" i="0" u="none" strike="noStrike" dirty="0">
                  <a:solidFill>
                    <a:srgbClr val="000000"/>
                  </a:solidFill>
                  <a:effectLst/>
                  <a:latin typeface="Montserrat Classic" panose="020B0604020202020204" charset="0"/>
                  <a:cs typeface="Montserrat Classic" panose="020B0604020202020204" charset="0"/>
                </a:rPr>
                <a:t>Experience </a:t>
              </a:r>
            </a:p>
          </p:txBody>
        </p:sp>
      </p:grpSp>
      <p:pic>
        <p:nvPicPr>
          <p:cNvPr id="100" name="Picture 12">
            <a:extLst>
              <a:ext uri="{FF2B5EF4-FFF2-40B4-BE49-F238E27FC236}">
                <a16:creationId xmlns:a16="http://schemas.microsoft.com/office/drawing/2014/main" id="{A83249B7-D627-72FF-4E99-74D97F9E5A18}"/>
              </a:ext>
            </a:extLst>
          </p:cNvPr>
          <p:cNvPicPr>
            <a:picLocks noChangeAspect="1"/>
          </p:cNvPicPr>
          <p:nvPr/>
        </p:nvPicPr>
        <p:blipFill>
          <a:blip r:embed="rId17" cstate="email">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611936" y="933436"/>
            <a:ext cx="1028700" cy="1198697"/>
          </a:xfrm>
          <a:prstGeom prst="rect">
            <a:avLst/>
          </a:prstGeom>
        </p:spPr>
      </p:pic>
    </p:spTree>
    <p:extLst>
      <p:ext uri="{BB962C8B-B14F-4D97-AF65-F5344CB8AC3E}">
        <p14:creationId xmlns:p14="http://schemas.microsoft.com/office/powerpoint/2010/main" val="1661441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5C20FC22-E4EE-95BA-A065-4005592A2435}"/>
              </a:ext>
            </a:extLst>
          </p:cNvPr>
          <p:cNvSpPr/>
          <p:nvPr/>
        </p:nvSpPr>
        <p:spPr>
          <a:xfrm>
            <a:off x="16773711" y="1284909"/>
            <a:ext cx="828489" cy="1877391"/>
          </a:xfrm>
          <a:custGeom>
            <a:avLst/>
            <a:gdLst/>
            <a:ahLst/>
            <a:cxnLst/>
            <a:rect l="l" t="t" r="r" b="b"/>
            <a:pathLst>
              <a:path w="241891" h="242718">
                <a:moveTo>
                  <a:pt x="0" y="0"/>
                </a:moveTo>
                <a:lnTo>
                  <a:pt x="241891" y="0"/>
                </a:lnTo>
                <a:lnTo>
                  <a:pt x="241891" y="242718"/>
                </a:lnTo>
                <a:lnTo>
                  <a:pt x="0" y="242718"/>
                </a:lnTo>
                <a:close/>
              </a:path>
            </a:pathLst>
          </a:custGeom>
          <a:solidFill>
            <a:schemeClr val="tx1"/>
          </a:solidFill>
        </p:spPr>
      </p:sp>
      <p:sp>
        <p:nvSpPr>
          <p:cNvPr id="4" name="Rectangle 3">
            <a:extLst>
              <a:ext uri="{FF2B5EF4-FFF2-40B4-BE49-F238E27FC236}">
                <a16:creationId xmlns:a16="http://schemas.microsoft.com/office/drawing/2014/main" id="{1960370C-58A3-C387-1CE5-14872A16EA5B}"/>
              </a:ext>
            </a:extLst>
          </p:cNvPr>
          <p:cNvSpPr/>
          <p:nvPr/>
        </p:nvSpPr>
        <p:spPr>
          <a:xfrm>
            <a:off x="0" y="2324100"/>
            <a:ext cx="4810812" cy="7962900"/>
          </a:xfrm>
          <a:prstGeom prst="rect">
            <a:avLst/>
          </a:pr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 name="Picture 19" descr="A picture containing group, people, silhouette&#10;&#10;Description automatically generated">
            <a:extLst>
              <a:ext uri="{FF2B5EF4-FFF2-40B4-BE49-F238E27FC236}">
                <a16:creationId xmlns:a16="http://schemas.microsoft.com/office/drawing/2014/main" id="{19FD614B-03E3-77C9-1F23-92BF5240C57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29786" b="22680"/>
          <a:stretch/>
        </p:blipFill>
        <p:spPr>
          <a:xfrm>
            <a:off x="4048676" y="1420077"/>
            <a:ext cx="13401124" cy="358381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6306800" y="9575895"/>
            <a:ext cx="1771989" cy="368205"/>
          </a:xfrm>
          <a:prstGeom prst="rect">
            <a:avLst/>
          </a:prstGeom>
        </p:spPr>
      </p:pic>
      <p:sp>
        <p:nvSpPr>
          <p:cNvPr id="10" name="TextBox 12">
            <a:extLst>
              <a:ext uri="{FF2B5EF4-FFF2-40B4-BE49-F238E27FC236}">
                <a16:creationId xmlns:a16="http://schemas.microsoft.com/office/drawing/2014/main" id="{B456CD82-919A-B330-08A6-D2D5001D6ABD}"/>
              </a:ext>
            </a:extLst>
          </p:cNvPr>
          <p:cNvSpPr txBox="1"/>
          <p:nvPr/>
        </p:nvSpPr>
        <p:spPr>
          <a:xfrm>
            <a:off x="800746" y="426812"/>
            <a:ext cx="5295254" cy="769441"/>
          </a:xfrm>
          <a:prstGeom prst="rect">
            <a:avLst/>
          </a:prstGeom>
        </p:spPr>
        <p:txBody>
          <a:bodyPr wrap="square" lIns="0" tIns="0" rIns="0" bIns="0" rtlCol="0" anchor="t">
            <a:spAutoFit/>
          </a:bodyPr>
          <a:lstStyle/>
          <a:p>
            <a:r>
              <a:rPr lang="en-US" sz="5000" dirty="0">
                <a:latin typeface="Montserrat Classic" panose="020B0604020202020204" charset="0"/>
                <a:cs typeface="Montserrat Classic" panose="020B0604020202020204" charset="0"/>
              </a:rPr>
              <a:t>About </a:t>
            </a:r>
            <a:r>
              <a:rPr lang="en-US" sz="5000" dirty="0">
                <a:solidFill>
                  <a:srgbClr val="C00000"/>
                </a:solidFill>
                <a:latin typeface="Montserrat Classic" panose="020B0604020202020204" charset="0"/>
                <a:cs typeface="Montserrat Classic" panose="020B0604020202020204" charset="0"/>
              </a:rPr>
              <a:t>IncrementX</a:t>
            </a:r>
          </a:p>
        </p:txBody>
      </p:sp>
      <p:sp>
        <p:nvSpPr>
          <p:cNvPr id="11" name="AutoShape 4">
            <a:extLst>
              <a:ext uri="{FF2B5EF4-FFF2-40B4-BE49-F238E27FC236}">
                <a16:creationId xmlns:a16="http://schemas.microsoft.com/office/drawing/2014/main" id="{CBCE9A77-0DDA-98F1-41FA-58AA626FB797}"/>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sp>
        <p:nvSpPr>
          <p:cNvPr id="6" name="TextBox 66">
            <a:extLst>
              <a:ext uri="{FF2B5EF4-FFF2-40B4-BE49-F238E27FC236}">
                <a16:creationId xmlns:a16="http://schemas.microsoft.com/office/drawing/2014/main" id="{CEBC991F-4CED-3E89-E131-AE9F8989721F}"/>
              </a:ext>
            </a:extLst>
          </p:cNvPr>
          <p:cNvSpPr txBox="1"/>
          <p:nvPr/>
        </p:nvSpPr>
        <p:spPr>
          <a:xfrm>
            <a:off x="5339106" y="5440859"/>
            <a:ext cx="10510494" cy="769441"/>
          </a:xfrm>
          <a:prstGeom prst="rect">
            <a:avLst/>
          </a:prstGeom>
        </p:spPr>
        <p:txBody>
          <a:bodyPr wrap="square" lIns="0" tIns="0" rIns="0" bIns="0" rtlCol="0" anchor="t">
            <a:spAutoFit/>
          </a:bodyPr>
          <a:lstStyle/>
          <a:p>
            <a:pPr marL="342900" indent="-342900" rtl="0">
              <a:spcBef>
                <a:spcPts val="0"/>
              </a:spcBef>
              <a:spcAft>
                <a:spcPts val="0"/>
              </a:spcAft>
              <a:buFont typeface="Wingdings" panose="05000000000000000000" pitchFamily="2" charset="2"/>
              <a:buChar char="Ø"/>
            </a:pPr>
            <a:r>
              <a:rPr lang="en-US" sz="2500" b="0" i="0" u="none" strike="noStrike" dirty="0">
                <a:solidFill>
                  <a:srgbClr val="000000"/>
                </a:solidFill>
                <a:effectLst/>
                <a:latin typeface="Montserrat Classic" panose="020B0604020202020204" charset="0"/>
                <a:cs typeface="Montserrat Classic" panose="020B0604020202020204" charset="0"/>
              </a:rPr>
              <a:t>IncrementX is the technology led Niche audience platform representing     Asian Digital Publishers in their unrepresented geography. </a:t>
            </a:r>
            <a:endParaRPr lang="en-US" sz="2500" b="0" dirty="0">
              <a:effectLst/>
              <a:latin typeface="Montserrat Classic" panose="020B0604020202020204" charset="0"/>
              <a:cs typeface="Montserrat Classic" panose="020B0604020202020204" charset="0"/>
            </a:endParaRPr>
          </a:p>
        </p:txBody>
      </p:sp>
      <p:pic>
        <p:nvPicPr>
          <p:cNvPr id="12" name="Picture 11" descr="A picture containing person, indoor, people&#10;&#10;Description automatically generated">
            <a:extLst>
              <a:ext uri="{FF2B5EF4-FFF2-40B4-BE49-F238E27FC236}">
                <a16:creationId xmlns:a16="http://schemas.microsoft.com/office/drawing/2014/main" id="{0D4ADEAF-D56B-4A7F-B211-1C57B580C76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33645" r="24024"/>
          <a:stretch/>
        </p:blipFill>
        <p:spPr>
          <a:xfrm>
            <a:off x="1026079" y="3632295"/>
            <a:ext cx="3784733" cy="5029200"/>
          </a:xfrm>
          <a:prstGeom prst="rect">
            <a:avLst/>
          </a:prstGeom>
        </p:spPr>
      </p:pic>
      <p:pic>
        <p:nvPicPr>
          <p:cNvPr id="5" name="Picture 12">
            <a:extLst>
              <a:ext uri="{FF2B5EF4-FFF2-40B4-BE49-F238E27FC236}">
                <a16:creationId xmlns:a16="http://schemas.microsoft.com/office/drawing/2014/main" id="{D1AFEDBA-04AA-F247-B336-53C3BB78438E}"/>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5300" y="8059603"/>
            <a:ext cx="1028700" cy="1198697"/>
          </a:xfrm>
          <a:prstGeom prst="rect">
            <a:avLst/>
          </a:prstGeom>
        </p:spPr>
      </p:pic>
      <p:sp>
        <p:nvSpPr>
          <p:cNvPr id="2" name="TextBox 66">
            <a:extLst>
              <a:ext uri="{FF2B5EF4-FFF2-40B4-BE49-F238E27FC236}">
                <a16:creationId xmlns:a16="http://schemas.microsoft.com/office/drawing/2014/main" id="{89AE07BC-C5CE-7A63-4058-6D332E2364A4}"/>
              </a:ext>
            </a:extLst>
          </p:cNvPr>
          <p:cNvSpPr txBox="1"/>
          <p:nvPr/>
        </p:nvSpPr>
        <p:spPr>
          <a:xfrm>
            <a:off x="5339106" y="6535539"/>
            <a:ext cx="7767294" cy="769441"/>
          </a:xfrm>
          <a:prstGeom prst="rect">
            <a:avLst/>
          </a:prstGeom>
        </p:spPr>
        <p:txBody>
          <a:bodyPr wrap="square" lIns="0" tIns="0" rIns="0" bIns="0" rtlCol="0" anchor="t">
            <a:spAutoFit/>
          </a:bodyPr>
          <a:lstStyle/>
          <a:p>
            <a:pPr marL="342900" indent="-342900" rtl="0">
              <a:spcBef>
                <a:spcPts val="0"/>
              </a:spcBef>
              <a:spcAft>
                <a:spcPts val="0"/>
              </a:spcAft>
              <a:buFont typeface="Wingdings" panose="05000000000000000000" pitchFamily="2" charset="2"/>
              <a:buChar char="Ø"/>
            </a:pPr>
            <a:r>
              <a:rPr lang="en-US" sz="2500" b="0" i="0" u="none" strike="noStrike" dirty="0">
                <a:solidFill>
                  <a:srgbClr val="000000"/>
                </a:solidFill>
                <a:effectLst/>
                <a:latin typeface="Montserrat Classic" panose="020B0604020202020204" charset="0"/>
                <a:cs typeface="Montserrat Classic" panose="020B0604020202020204" charset="0"/>
              </a:rPr>
              <a:t>IncrementX is the Programmatic Monetization and Brand Solutions Partner for Publishers.</a:t>
            </a:r>
            <a:endParaRPr lang="en-US" sz="2500" b="0" dirty="0">
              <a:effectLst/>
              <a:latin typeface="Montserrat Classic" panose="020B0604020202020204" charset="0"/>
              <a:cs typeface="Montserrat Classic" panose="020B0604020202020204" charset="0"/>
            </a:endParaRPr>
          </a:p>
        </p:txBody>
      </p:sp>
      <p:sp>
        <p:nvSpPr>
          <p:cNvPr id="3" name="TextBox 66">
            <a:extLst>
              <a:ext uri="{FF2B5EF4-FFF2-40B4-BE49-F238E27FC236}">
                <a16:creationId xmlns:a16="http://schemas.microsoft.com/office/drawing/2014/main" id="{B0DC5058-0984-9A2A-4C09-7467EE2F382D}"/>
              </a:ext>
            </a:extLst>
          </p:cNvPr>
          <p:cNvSpPr txBox="1"/>
          <p:nvPr/>
        </p:nvSpPr>
        <p:spPr>
          <a:xfrm>
            <a:off x="5339106" y="7630219"/>
            <a:ext cx="11434606" cy="769441"/>
          </a:xfrm>
          <a:prstGeom prst="rect">
            <a:avLst/>
          </a:prstGeom>
        </p:spPr>
        <p:txBody>
          <a:bodyPr wrap="square" lIns="0" tIns="0" rIns="0" bIns="0" rtlCol="0" anchor="t">
            <a:spAutoFit/>
          </a:bodyPr>
          <a:lstStyle/>
          <a:p>
            <a:pPr marL="342900" indent="-342900" rtl="0">
              <a:spcBef>
                <a:spcPts val="0"/>
              </a:spcBef>
              <a:spcAft>
                <a:spcPts val="0"/>
              </a:spcAft>
              <a:buFont typeface="Wingdings" panose="05000000000000000000" pitchFamily="2" charset="2"/>
              <a:buChar char="Ø"/>
            </a:pPr>
            <a:r>
              <a:rPr lang="en-US" sz="2500" b="0" i="0" u="none" strike="noStrike" dirty="0">
                <a:solidFill>
                  <a:srgbClr val="000000"/>
                </a:solidFill>
                <a:effectLst/>
                <a:latin typeface="Montserrat Classic" panose="020B0604020202020204" charset="0"/>
                <a:cs typeface="Montserrat Classic" panose="020B0604020202020204" charset="0"/>
              </a:rPr>
              <a:t>We provide a global sales force, partnerships &amp; technologies unique expertise to minimize the surprises publishers face in unrepresented geographies.</a:t>
            </a:r>
            <a:endParaRPr lang="en-US" sz="2500" b="0" dirty="0">
              <a:effectLst/>
              <a:latin typeface="Montserrat Classic" panose="020B0604020202020204" charset="0"/>
              <a:cs typeface="Montserrat Classic" panose="020B0604020202020204" charset="0"/>
            </a:endParaRPr>
          </a:p>
        </p:txBody>
      </p:sp>
      <p:sp>
        <p:nvSpPr>
          <p:cNvPr id="9" name="TextBox 66">
            <a:extLst>
              <a:ext uri="{FF2B5EF4-FFF2-40B4-BE49-F238E27FC236}">
                <a16:creationId xmlns:a16="http://schemas.microsoft.com/office/drawing/2014/main" id="{10E1DB97-39C5-F49B-7764-7A6B3C59F155}"/>
              </a:ext>
            </a:extLst>
          </p:cNvPr>
          <p:cNvSpPr txBox="1"/>
          <p:nvPr/>
        </p:nvSpPr>
        <p:spPr>
          <a:xfrm>
            <a:off x="5339105" y="8724900"/>
            <a:ext cx="8072095" cy="384721"/>
          </a:xfrm>
          <a:prstGeom prst="rect">
            <a:avLst/>
          </a:prstGeom>
        </p:spPr>
        <p:txBody>
          <a:bodyPr wrap="square" lIns="0" tIns="0" rIns="0" bIns="0" rtlCol="0" anchor="t">
            <a:spAutoFit/>
          </a:bodyPr>
          <a:lstStyle/>
          <a:p>
            <a:pPr marL="342900" indent="-342900" rtl="0">
              <a:spcBef>
                <a:spcPts val="0"/>
              </a:spcBef>
              <a:spcAft>
                <a:spcPts val="0"/>
              </a:spcAft>
              <a:buFont typeface="Wingdings" panose="05000000000000000000" pitchFamily="2" charset="2"/>
              <a:buChar char="Ø"/>
            </a:pPr>
            <a:r>
              <a:rPr lang="en-US" sz="2500" b="0" i="0" u="none" strike="noStrike" dirty="0">
                <a:solidFill>
                  <a:srgbClr val="000000"/>
                </a:solidFill>
                <a:effectLst/>
                <a:latin typeface="Montserrat Classic" panose="020B0604020202020204" charset="0"/>
                <a:cs typeface="Montserrat Classic" panose="020B0604020202020204" charset="0"/>
              </a:rPr>
              <a:t>IncrementX is Part of Vertoz Group (NSEI: VERTOZ)</a:t>
            </a:r>
            <a:endParaRPr lang="en-US" sz="2500" b="0" dirty="0">
              <a:effectLst/>
              <a:latin typeface="Montserrat Classic" panose="020B0604020202020204" charset="0"/>
              <a:cs typeface="Montserrat Classic" panose="020B0604020202020204" charset="0"/>
            </a:endParaRPr>
          </a:p>
        </p:txBody>
      </p:sp>
    </p:spTree>
    <p:extLst>
      <p:ext uri="{BB962C8B-B14F-4D97-AF65-F5344CB8AC3E}">
        <p14:creationId xmlns:p14="http://schemas.microsoft.com/office/powerpoint/2010/main" val="489865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0B333DCD-C578-C138-791C-738019F9C55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9601" y="8897803"/>
            <a:ext cx="1028700" cy="119869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7" name="TextBox 12">
            <a:extLst>
              <a:ext uri="{FF2B5EF4-FFF2-40B4-BE49-F238E27FC236}">
                <a16:creationId xmlns:a16="http://schemas.microsoft.com/office/drawing/2014/main" id="{798D5242-EA7E-D403-15D3-F06E7E46DFA9}"/>
              </a:ext>
            </a:extLst>
          </p:cNvPr>
          <p:cNvSpPr txBox="1"/>
          <p:nvPr/>
        </p:nvSpPr>
        <p:spPr>
          <a:xfrm>
            <a:off x="800746" y="426812"/>
            <a:ext cx="9486254" cy="769441"/>
          </a:xfrm>
          <a:prstGeom prst="rect">
            <a:avLst/>
          </a:prstGeom>
        </p:spPr>
        <p:txBody>
          <a:bodyPr wrap="square" lIns="0" tIns="0" rIns="0" bIns="0" rtlCol="0" anchor="t">
            <a:spAutoFit/>
          </a:bodyPr>
          <a:lstStyle/>
          <a:p>
            <a:r>
              <a:rPr lang="en-US" sz="5000" dirty="0">
                <a:latin typeface="Montserrat Classic Bold"/>
              </a:rPr>
              <a:t>Reaching Niche </a:t>
            </a:r>
            <a:r>
              <a:rPr lang="en-US" sz="5000" dirty="0">
                <a:solidFill>
                  <a:srgbClr val="C00000"/>
                </a:solidFill>
                <a:latin typeface="Montserrat Classic Bold"/>
              </a:rPr>
              <a:t>Asian Canadians</a:t>
            </a:r>
          </a:p>
        </p:txBody>
      </p:sp>
      <p:sp>
        <p:nvSpPr>
          <p:cNvPr id="9" name="AutoShape 4">
            <a:extLst>
              <a:ext uri="{FF2B5EF4-FFF2-40B4-BE49-F238E27FC236}">
                <a16:creationId xmlns:a16="http://schemas.microsoft.com/office/drawing/2014/main" id="{3877A93A-C1ED-6BF6-F51C-3081D3E11633}"/>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sp>
        <p:nvSpPr>
          <p:cNvPr id="2" name="TextBox 1">
            <a:extLst>
              <a:ext uri="{FF2B5EF4-FFF2-40B4-BE49-F238E27FC236}">
                <a16:creationId xmlns:a16="http://schemas.microsoft.com/office/drawing/2014/main" id="{3874C3B1-DE01-809C-948E-DCD2C1CD35BB}"/>
              </a:ext>
            </a:extLst>
          </p:cNvPr>
          <p:cNvSpPr txBox="1"/>
          <p:nvPr/>
        </p:nvSpPr>
        <p:spPr>
          <a:xfrm>
            <a:off x="800747" y="1333500"/>
            <a:ext cx="7276453" cy="477054"/>
          </a:xfrm>
          <a:prstGeom prst="rect">
            <a:avLst/>
          </a:prstGeom>
          <a:noFill/>
        </p:spPr>
        <p:txBody>
          <a:bodyPr wrap="square">
            <a:spAutoFit/>
          </a:bodyPr>
          <a:lstStyle/>
          <a:p>
            <a:r>
              <a:rPr lang="en-US" sz="2500" dirty="0">
                <a:latin typeface="Montserrat Classic" panose="020B0604020202020204" charset="0"/>
                <a:cs typeface="Montserrat Classic" panose="020B0604020202020204" charset="0"/>
              </a:rPr>
              <a:t>Early Tech Adopters, Highly Educated And Affluent</a:t>
            </a:r>
            <a:endParaRPr lang="en-IN" sz="2500" dirty="0">
              <a:latin typeface="Montserrat Classic" panose="020B0604020202020204" charset="0"/>
              <a:cs typeface="Montserrat Classic" panose="020B0604020202020204" charset="0"/>
            </a:endParaRPr>
          </a:p>
        </p:txBody>
      </p:sp>
      <p:grpSp>
        <p:nvGrpSpPr>
          <p:cNvPr id="3" name="Group 2">
            <a:extLst>
              <a:ext uri="{FF2B5EF4-FFF2-40B4-BE49-F238E27FC236}">
                <a16:creationId xmlns:a16="http://schemas.microsoft.com/office/drawing/2014/main" id="{EF4CEA11-599E-AE8A-BDC6-3EB7169C4EF0}"/>
              </a:ext>
            </a:extLst>
          </p:cNvPr>
          <p:cNvGrpSpPr/>
          <p:nvPr/>
        </p:nvGrpSpPr>
        <p:grpSpPr>
          <a:xfrm>
            <a:off x="546357" y="2495228"/>
            <a:ext cx="17195286" cy="6079080"/>
            <a:chOff x="990600" y="2652281"/>
            <a:chExt cx="16306800" cy="5764973"/>
          </a:xfrm>
        </p:grpSpPr>
        <p:sp>
          <p:nvSpPr>
            <p:cNvPr id="10" name="Freeform 6">
              <a:extLst>
                <a:ext uri="{FF2B5EF4-FFF2-40B4-BE49-F238E27FC236}">
                  <a16:creationId xmlns:a16="http://schemas.microsoft.com/office/drawing/2014/main" id="{9D468415-6332-1C90-0E1E-AF6A4FB4C14B}"/>
                </a:ext>
              </a:extLst>
            </p:cNvPr>
            <p:cNvSpPr/>
            <p:nvPr/>
          </p:nvSpPr>
          <p:spPr>
            <a:xfrm>
              <a:off x="990600" y="5397540"/>
              <a:ext cx="3880382" cy="2646892"/>
            </a:xfrm>
            <a:custGeom>
              <a:avLst/>
              <a:gdLst/>
              <a:ahLst/>
              <a:cxnLst/>
              <a:rect l="l" t="t" r="r" b="b"/>
              <a:pathLst>
                <a:path w="1489577" h="778721">
                  <a:moveTo>
                    <a:pt x="0" y="0"/>
                  </a:moveTo>
                  <a:lnTo>
                    <a:pt x="1489577" y="0"/>
                  </a:lnTo>
                  <a:lnTo>
                    <a:pt x="1489577" y="778721"/>
                  </a:lnTo>
                  <a:lnTo>
                    <a:pt x="0" y="778721"/>
                  </a:lnTo>
                  <a:close/>
                </a:path>
              </a:pathLst>
            </a:custGeom>
            <a:solidFill>
              <a:srgbClr val="5271FF"/>
            </a:solidFill>
          </p:spPr>
        </p:sp>
        <p:sp>
          <p:nvSpPr>
            <p:cNvPr id="13" name="Freeform 9">
              <a:extLst>
                <a:ext uri="{FF2B5EF4-FFF2-40B4-BE49-F238E27FC236}">
                  <a16:creationId xmlns:a16="http://schemas.microsoft.com/office/drawing/2014/main" id="{0A13B8DD-9815-1641-9D72-EC528D83DA7B}"/>
                </a:ext>
              </a:extLst>
            </p:cNvPr>
            <p:cNvSpPr/>
            <p:nvPr/>
          </p:nvSpPr>
          <p:spPr>
            <a:xfrm>
              <a:off x="9274878" y="5397540"/>
              <a:ext cx="3880382" cy="2646892"/>
            </a:xfrm>
            <a:custGeom>
              <a:avLst/>
              <a:gdLst/>
              <a:ahLst/>
              <a:cxnLst/>
              <a:rect l="l" t="t" r="r" b="b"/>
              <a:pathLst>
                <a:path w="1489577" h="778721">
                  <a:moveTo>
                    <a:pt x="0" y="0"/>
                  </a:moveTo>
                  <a:lnTo>
                    <a:pt x="1489577" y="0"/>
                  </a:lnTo>
                  <a:lnTo>
                    <a:pt x="1489577" y="778721"/>
                  </a:lnTo>
                  <a:lnTo>
                    <a:pt x="0" y="778721"/>
                  </a:lnTo>
                  <a:close/>
                </a:path>
              </a:pathLst>
            </a:custGeom>
            <a:solidFill>
              <a:srgbClr val="5271FF"/>
            </a:solidFill>
          </p:spPr>
        </p:sp>
        <p:sp>
          <p:nvSpPr>
            <p:cNvPr id="19" name="Freeform 12">
              <a:extLst>
                <a:ext uri="{FF2B5EF4-FFF2-40B4-BE49-F238E27FC236}">
                  <a16:creationId xmlns:a16="http://schemas.microsoft.com/office/drawing/2014/main" id="{8D97CB27-52D8-89AA-2003-C05C81C1BB12}"/>
                </a:ext>
              </a:extLst>
            </p:cNvPr>
            <p:cNvSpPr/>
            <p:nvPr/>
          </p:nvSpPr>
          <p:spPr>
            <a:xfrm>
              <a:off x="13417018" y="3019522"/>
              <a:ext cx="3880382" cy="2646892"/>
            </a:xfrm>
            <a:custGeom>
              <a:avLst/>
              <a:gdLst/>
              <a:ahLst/>
              <a:cxnLst/>
              <a:rect l="l" t="t" r="r" b="b"/>
              <a:pathLst>
                <a:path w="1489577" h="778721">
                  <a:moveTo>
                    <a:pt x="0" y="0"/>
                  </a:moveTo>
                  <a:lnTo>
                    <a:pt x="1489577" y="0"/>
                  </a:lnTo>
                  <a:lnTo>
                    <a:pt x="1489577" y="778721"/>
                  </a:lnTo>
                  <a:lnTo>
                    <a:pt x="0" y="778721"/>
                  </a:lnTo>
                  <a:close/>
                </a:path>
              </a:pathLst>
            </a:custGeom>
            <a:solidFill>
              <a:srgbClr val="5271FF"/>
            </a:solidFill>
          </p:spPr>
        </p:sp>
        <p:sp>
          <p:nvSpPr>
            <p:cNvPr id="16" name="Freeform 12">
              <a:extLst>
                <a:ext uri="{FF2B5EF4-FFF2-40B4-BE49-F238E27FC236}">
                  <a16:creationId xmlns:a16="http://schemas.microsoft.com/office/drawing/2014/main" id="{8873A268-EFFB-D4D7-5AAC-712955897524}"/>
                </a:ext>
              </a:extLst>
            </p:cNvPr>
            <p:cNvSpPr/>
            <p:nvPr/>
          </p:nvSpPr>
          <p:spPr>
            <a:xfrm>
              <a:off x="5132739" y="3055134"/>
              <a:ext cx="3880382" cy="2611280"/>
            </a:xfrm>
            <a:custGeom>
              <a:avLst/>
              <a:gdLst/>
              <a:ahLst/>
              <a:cxnLst/>
              <a:rect l="l" t="t" r="r" b="b"/>
              <a:pathLst>
                <a:path w="1489577" h="778721">
                  <a:moveTo>
                    <a:pt x="0" y="0"/>
                  </a:moveTo>
                  <a:lnTo>
                    <a:pt x="1489577" y="0"/>
                  </a:lnTo>
                  <a:lnTo>
                    <a:pt x="1489577" y="778721"/>
                  </a:lnTo>
                  <a:lnTo>
                    <a:pt x="0" y="778721"/>
                  </a:lnTo>
                  <a:close/>
                </a:path>
              </a:pathLst>
            </a:custGeom>
            <a:solidFill>
              <a:srgbClr val="5271FF"/>
            </a:solidFill>
          </p:spPr>
        </p:sp>
        <p:pic>
          <p:nvPicPr>
            <p:cNvPr id="22" name="Picture 21">
              <a:extLst>
                <a:ext uri="{FF2B5EF4-FFF2-40B4-BE49-F238E27FC236}">
                  <a16:creationId xmlns:a16="http://schemas.microsoft.com/office/drawing/2014/main" id="{E09E4924-4CFF-C045-1994-A9A3D24A3C16}"/>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998074" y="2665963"/>
              <a:ext cx="3865434" cy="2745258"/>
            </a:xfrm>
            <a:prstGeom prst="rect">
              <a:avLst/>
            </a:prstGeom>
          </p:spPr>
        </p:pic>
        <p:grpSp>
          <p:nvGrpSpPr>
            <p:cNvPr id="26" name="Group 25">
              <a:extLst>
                <a:ext uri="{FF2B5EF4-FFF2-40B4-BE49-F238E27FC236}">
                  <a16:creationId xmlns:a16="http://schemas.microsoft.com/office/drawing/2014/main" id="{3A3EFA3E-2C9A-E8C4-7B5B-1A5509402109}"/>
                </a:ext>
              </a:extLst>
            </p:cNvPr>
            <p:cNvGrpSpPr/>
            <p:nvPr/>
          </p:nvGrpSpPr>
          <p:grpSpPr>
            <a:xfrm>
              <a:off x="1396540" y="6210300"/>
              <a:ext cx="3068502" cy="1346925"/>
              <a:chOff x="1462417" y="6642153"/>
              <a:chExt cx="3068502" cy="1346925"/>
            </a:xfrm>
          </p:grpSpPr>
          <p:sp>
            <p:nvSpPr>
              <p:cNvPr id="23" name="TextBox 22">
                <a:extLst>
                  <a:ext uri="{FF2B5EF4-FFF2-40B4-BE49-F238E27FC236}">
                    <a16:creationId xmlns:a16="http://schemas.microsoft.com/office/drawing/2014/main" id="{BFF3B5D1-F672-9E84-420E-50113A003565}"/>
                  </a:ext>
                </a:extLst>
              </p:cNvPr>
              <p:cNvSpPr txBox="1"/>
              <p:nvPr/>
            </p:nvSpPr>
            <p:spPr>
              <a:xfrm>
                <a:off x="1462417" y="7281192"/>
                <a:ext cx="3068502" cy="707886"/>
              </a:xfrm>
              <a:prstGeom prst="rect">
                <a:avLst/>
              </a:prstGeom>
              <a:noFill/>
            </p:spPr>
            <p:txBody>
              <a:bodyPr wrap="square">
                <a:spAutoFit/>
              </a:bodyPr>
              <a:lstStyle/>
              <a:p>
                <a:pPr algn="ctr"/>
                <a:r>
                  <a:rPr lang="en-US" sz="2000" dirty="0">
                    <a:solidFill>
                      <a:schemeClr val="bg1"/>
                    </a:solidFill>
                    <a:latin typeface="Montserrat Classic" panose="020B0604020202020204" charset="0"/>
                    <a:cs typeface="Montserrat Classic" panose="020B0604020202020204" charset="0"/>
                  </a:rPr>
                  <a:t>Minister of International Development of Canada</a:t>
                </a:r>
                <a:endParaRPr lang="en-IN" sz="2000" dirty="0">
                  <a:solidFill>
                    <a:schemeClr val="bg1"/>
                  </a:solidFill>
                  <a:latin typeface="Montserrat Classic" panose="020B0604020202020204" charset="0"/>
                  <a:cs typeface="Montserrat Classic" panose="020B0604020202020204" charset="0"/>
                </a:endParaRPr>
              </a:p>
            </p:txBody>
          </p:sp>
          <p:sp>
            <p:nvSpPr>
              <p:cNvPr id="25" name="TextBox 24">
                <a:extLst>
                  <a:ext uri="{FF2B5EF4-FFF2-40B4-BE49-F238E27FC236}">
                    <a16:creationId xmlns:a16="http://schemas.microsoft.com/office/drawing/2014/main" id="{2648C495-0541-AF4E-AF52-31D0CDDF528D}"/>
                  </a:ext>
                </a:extLst>
              </p:cNvPr>
              <p:cNvSpPr txBox="1"/>
              <p:nvPr/>
            </p:nvSpPr>
            <p:spPr>
              <a:xfrm>
                <a:off x="1860595" y="6642153"/>
                <a:ext cx="2272146" cy="461665"/>
              </a:xfrm>
              <a:prstGeom prst="rect">
                <a:avLst/>
              </a:prstGeom>
              <a:noFill/>
            </p:spPr>
            <p:txBody>
              <a:bodyPr wrap="square">
                <a:spAutoFit/>
              </a:bodyPr>
              <a:lstStyle/>
              <a:p>
                <a:pPr algn="ctr"/>
                <a:r>
                  <a:rPr lang="en-US" sz="2400" u="sng" dirty="0">
                    <a:solidFill>
                      <a:schemeClr val="bg1"/>
                    </a:solidFill>
                    <a:latin typeface="Montserrat Classic" panose="020B0604020202020204" charset="0"/>
                    <a:cs typeface="Montserrat Classic" panose="020B0604020202020204" charset="0"/>
                  </a:rPr>
                  <a:t>Harjit Sajjan</a:t>
                </a:r>
              </a:p>
            </p:txBody>
          </p:sp>
        </p:grpSp>
        <p:grpSp>
          <p:nvGrpSpPr>
            <p:cNvPr id="27" name="Group 26">
              <a:extLst>
                <a:ext uri="{FF2B5EF4-FFF2-40B4-BE49-F238E27FC236}">
                  <a16:creationId xmlns:a16="http://schemas.microsoft.com/office/drawing/2014/main" id="{36E02134-A5F3-F897-254F-4D6856ED72A5}"/>
                </a:ext>
              </a:extLst>
            </p:cNvPr>
            <p:cNvGrpSpPr/>
            <p:nvPr/>
          </p:nvGrpSpPr>
          <p:grpSpPr>
            <a:xfrm>
              <a:off x="9537307" y="6210300"/>
              <a:ext cx="3355524" cy="1346925"/>
              <a:chOff x="1318906" y="6642153"/>
              <a:chExt cx="3355524" cy="1346925"/>
            </a:xfrm>
          </p:grpSpPr>
          <p:sp>
            <p:nvSpPr>
              <p:cNvPr id="28" name="TextBox 27">
                <a:extLst>
                  <a:ext uri="{FF2B5EF4-FFF2-40B4-BE49-F238E27FC236}">
                    <a16:creationId xmlns:a16="http://schemas.microsoft.com/office/drawing/2014/main" id="{6FE7D2F0-5C61-F4B6-AAB8-EF3EC42FC46D}"/>
                  </a:ext>
                </a:extLst>
              </p:cNvPr>
              <p:cNvSpPr txBox="1"/>
              <p:nvPr/>
            </p:nvSpPr>
            <p:spPr>
              <a:xfrm>
                <a:off x="1900797" y="7281192"/>
                <a:ext cx="2191742" cy="707886"/>
              </a:xfrm>
              <a:prstGeom prst="rect">
                <a:avLst/>
              </a:prstGeom>
              <a:noFill/>
            </p:spPr>
            <p:txBody>
              <a:bodyPr wrap="square">
                <a:spAutoFit/>
              </a:bodyPr>
              <a:lstStyle/>
              <a:p>
                <a:pPr algn="ctr"/>
                <a:r>
                  <a:rPr lang="en-US" sz="2000" dirty="0">
                    <a:solidFill>
                      <a:schemeClr val="bg1"/>
                    </a:solidFill>
                    <a:latin typeface="Montserrat Classic" panose="020B0604020202020204" charset="0"/>
                    <a:cs typeface="Montserrat Classic" panose="020B0604020202020204" charset="0"/>
                  </a:rPr>
                  <a:t>Japanese Canadian Actor</a:t>
                </a:r>
                <a:endParaRPr lang="en-IN" sz="2000" dirty="0">
                  <a:solidFill>
                    <a:schemeClr val="bg1"/>
                  </a:solidFill>
                  <a:latin typeface="Montserrat Classic" panose="020B0604020202020204" charset="0"/>
                  <a:cs typeface="Montserrat Classic" panose="020B0604020202020204" charset="0"/>
                </a:endParaRPr>
              </a:p>
            </p:txBody>
          </p:sp>
          <p:sp>
            <p:nvSpPr>
              <p:cNvPr id="29" name="TextBox 28">
                <a:extLst>
                  <a:ext uri="{FF2B5EF4-FFF2-40B4-BE49-F238E27FC236}">
                    <a16:creationId xmlns:a16="http://schemas.microsoft.com/office/drawing/2014/main" id="{8A31E8F5-CACE-DA62-AF8B-F101D59C2F4F}"/>
                  </a:ext>
                </a:extLst>
              </p:cNvPr>
              <p:cNvSpPr txBox="1"/>
              <p:nvPr/>
            </p:nvSpPr>
            <p:spPr>
              <a:xfrm>
                <a:off x="1318906" y="6642153"/>
                <a:ext cx="3355524" cy="461665"/>
              </a:xfrm>
              <a:prstGeom prst="rect">
                <a:avLst/>
              </a:prstGeom>
              <a:noFill/>
            </p:spPr>
            <p:txBody>
              <a:bodyPr wrap="square">
                <a:spAutoFit/>
              </a:bodyPr>
              <a:lstStyle/>
              <a:p>
                <a:pPr algn="ctr"/>
                <a:r>
                  <a:rPr lang="en-US" sz="2400" u="sng" dirty="0">
                    <a:solidFill>
                      <a:schemeClr val="bg1"/>
                    </a:solidFill>
                    <a:latin typeface="Montserrat Classic" panose="020B0604020202020204" charset="0"/>
                    <a:cs typeface="Montserrat Classic" panose="020B0604020202020204" charset="0"/>
                  </a:rPr>
                  <a:t>Hironobu Kanagawa</a:t>
                </a:r>
              </a:p>
            </p:txBody>
          </p:sp>
        </p:grpSp>
        <p:pic>
          <p:nvPicPr>
            <p:cNvPr id="30" name="Picture 29">
              <a:extLst>
                <a:ext uri="{FF2B5EF4-FFF2-40B4-BE49-F238E27FC236}">
                  <a16:creationId xmlns:a16="http://schemas.microsoft.com/office/drawing/2014/main" id="{CDC134A8-1DCE-FD85-AFA6-6A2C454718BD}"/>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5140213" y="5671996"/>
              <a:ext cx="3865434" cy="2745258"/>
            </a:xfrm>
            <a:prstGeom prst="rect">
              <a:avLst/>
            </a:prstGeom>
          </p:spPr>
        </p:pic>
        <p:pic>
          <p:nvPicPr>
            <p:cNvPr id="31" name="Picture 30">
              <a:extLst>
                <a:ext uri="{FF2B5EF4-FFF2-40B4-BE49-F238E27FC236}">
                  <a16:creationId xmlns:a16="http://schemas.microsoft.com/office/drawing/2014/main" id="{AD9EEE8E-C549-52C6-739D-49DBDF8D551E}"/>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a:off x="9282352" y="2652281"/>
              <a:ext cx="3865434" cy="2745258"/>
            </a:xfrm>
            <a:prstGeom prst="rect">
              <a:avLst/>
            </a:prstGeom>
          </p:spPr>
        </p:pic>
        <p:pic>
          <p:nvPicPr>
            <p:cNvPr id="32" name="Picture 31">
              <a:extLst>
                <a:ext uri="{FF2B5EF4-FFF2-40B4-BE49-F238E27FC236}">
                  <a16:creationId xmlns:a16="http://schemas.microsoft.com/office/drawing/2014/main" id="{D56CE36A-56F9-E1B3-BF9E-E0DE32BBDE6C}"/>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13424492" y="5671996"/>
              <a:ext cx="3865433" cy="2745258"/>
            </a:xfrm>
            <a:prstGeom prst="rect">
              <a:avLst/>
            </a:prstGeom>
          </p:spPr>
        </p:pic>
        <p:grpSp>
          <p:nvGrpSpPr>
            <p:cNvPr id="33" name="Group 32">
              <a:extLst>
                <a:ext uri="{FF2B5EF4-FFF2-40B4-BE49-F238E27FC236}">
                  <a16:creationId xmlns:a16="http://schemas.microsoft.com/office/drawing/2014/main" id="{6AA26C89-C763-3832-C8EE-FA13AF54CAD0}"/>
                </a:ext>
              </a:extLst>
            </p:cNvPr>
            <p:cNvGrpSpPr/>
            <p:nvPr/>
          </p:nvGrpSpPr>
          <p:grpSpPr>
            <a:xfrm>
              <a:off x="5647275" y="3619501"/>
              <a:ext cx="2851310" cy="1346925"/>
              <a:chOff x="1571013" y="6642153"/>
              <a:chExt cx="2851310" cy="1346925"/>
            </a:xfrm>
          </p:grpSpPr>
          <p:sp>
            <p:nvSpPr>
              <p:cNvPr id="34" name="TextBox 33">
                <a:extLst>
                  <a:ext uri="{FF2B5EF4-FFF2-40B4-BE49-F238E27FC236}">
                    <a16:creationId xmlns:a16="http://schemas.microsoft.com/office/drawing/2014/main" id="{407D3C62-AAEB-199E-F9AC-6931BEC95D99}"/>
                  </a:ext>
                </a:extLst>
              </p:cNvPr>
              <p:cNvSpPr txBox="1"/>
              <p:nvPr/>
            </p:nvSpPr>
            <p:spPr>
              <a:xfrm>
                <a:off x="1571013" y="7281192"/>
                <a:ext cx="2851310" cy="707886"/>
              </a:xfrm>
              <a:prstGeom prst="rect">
                <a:avLst/>
              </a:prstGeom>
              <a:noFill/>
            </p:spPr>
            <p:txBody>
              <a:bodyPr wrap="square">
                <a:spAutoFit/>
              </a:bodyPr>
              <a:lstStyle/>
              <a:p>
                <a:pPr algn="ctr"/>
                <a:r>
                  <a:rPr lang="en-US" sz="2000" dirty="0">
                    <a:solidFill>
                      <a:schemeClr val="bg1"/>
                    </a:solidFill>
                    <a:latin typeface="Montserrat Classic" panose="020B0604020202020204" charset="0"/>
                    <a:cs typeface="Montserrat Classic" panose="020B0604020202020204" charset="0"/>
                  </a:rPr>
                  <a:t>Chinese Canadian Public Health Leader</a:t>
                </a:r>
                <a:endParaRPr lang="en-IN" sz="2000" dirty="0">
                  <a:solidFill>
                    <a:schemeClr val="bg1"/>
                  </a:solidFill>
                  <a:latin typeface="Montserrat Classic" panose="020B0604020202020204" charset="0"/>
                  <a:cs typeface="Montserrat Classic" panose="020B0604020202020204" charset="0"/>
                </a:endParaRPr>
              </a:p>
            </p:txBody>
          </p:sp>
          <p:sp>
            <p:nvSpPr>
              <p:cNvPr id="35" name="TextBox 34">
                <a:extLst>
                  <a:ext uri="{FF2B5EF4-FFF2-40B4-BE49-F238E27FC236}">
                    <a16:creationId xmlns:a16="http://schemas.microsoft.com/office/drawing/2014/main" id="{6E445187-1A8D-1A72-1D27-19C4948D9E2D}"/>
                  </a:ext>
                </a:extLst>
              </p:cNvPr>
              <p:cNvSpPr txBox="1"/>
              <p:nvPr/>
            </p:nvSpPr>
            <p:spPr>
              <a:xfrm>
                <a:off x="1571013" y="6642153"/>
                <a:ext cx="2851310" cy="461665"/>
              </a:xfrm>
              <a:prstGeom prst="rect">
                <a:avLst/>
              </a:prstGeom>
              <a:noFill/>
            </p:spPr>
            <p:txBody>
              <a:bodyPr wrap="square">
                <a:spAutoFit/>
              </a:bodyPr>
              <a:lstStyle/>
              <a:p>
                <a:pPr algn="ctr"/>
                <a:r>
                  <a:rPr lang="en-US" sz="2400" u="sng" dirty="0">
                    <a:solidFill>
                      <a:schemeClr val="bg1"/>
                    </a:solidFill>
                    <a:latin typeface="Montserrat Classic" panose="020B0604020202020204" charset="0"/>
                    <a:cs typeface="Montserrat Classic" panose="020B0604020202020204" charset="0"/>
                  </a:rPr>
                  <a:t>Dr. Theresa Tam</a:t>
                </a:r>
              </a:p>
            </p:txBody>
          </p:sp>
        </p:grpSp>
        <p:grpSp>
          <p:nvGrpSpPr>
            <p:cNvPr id="36" name="Group 35">
              <a:extLst>
                <a:ext uri="{FF2B5EF4-FFF2-40B4-BE49-F238E27FC236}">
                  <a16:creationId xmlns:a16="http://schemas.microsoft.com/office/drawing/2014/main" id="{2D4B0CA8-1ED0-5630-DF3F-7EBEE9547E06}"/>
                </a:ext>
              </a:extLst>
            </p:cNvPr>
            <p:cNvGrpSpPr/>
            <p:nvPr/>
          </p:nvGrpSpPr>
          <p:grpSpPr>
            <a:xfrm>
              <a:off x="14161632" y="3619500"/>
              <a:ext cx="2391154" cy="1346925"/>
              <a:chOff x="1801091" y="6642153"/>
              <a:chExt cx="2391154" cy="1346925"/>
            </a:xfrm>
          </p:grpSpPr>
          <p:sp>
            <p:nvSpPr>
              <p:cNvPr id="37" name="TextBox 36">
                <a:extLst>
                  <a:ext uri="{FF2B5EF4-FFF2-40B4-BE49-F238E27FC236}">
                    <a16:creationId xmlns:a16="http://schemas.microsoft.com/office/drawing/2014/main" id="{5C2502E0-5195-FF53-9333-E1E6FD5D5944}"/>
                  </a:ext>
                </a:extLst>
              </p:cNvPr>
              <p:cNvSpPr txBox="1"/>
              <p:nvPr/>
            </p:nvSpPr>
            <p:spPr>
              <a:xfrm>
                <a:off x="1801091" y="7281192"/>
                <a:ext cx="2391154" cy="707886"/>
              </a:xfrm>
              <a:prstGeom prst="rect">
                <a:avLst/>
              </a:prstGeom>
              <a:noFill/>
            </p:spPr>
            <p:txBody>
              <a:bodyPr wrap="square">
                <a:spAutoFit/>
              </a:bodyPr>
              <a:lstStyle/>
              <a:p>
                <a:pPr algn="ctr"/>
                <a:r>
                  <a:rPr lang="en-US" sz="2000" dirty="0">
                    <a:solidFill>
                      <a:schemeClr val="bg1"/>
                    </a:solidFill>
                    <a:latin typeface="Montserrat Classic" panose="020B0604020202020204" charset="0"/>
                    <a:cs typeface="Montserrat Classic" panose="020B0604020202020204" charset="0"/>
                  </a:rPr>
                  <a:t>Canadian American actress</a:t>
                </a:r>
                <a:endParaRPr lang="en-IN" sz="2000" dirty="0">
                  <a:solidFill>
                    <a:schemeClr val="bg1"/>
                  </a:solidFill>
                  <a:latin typeface="Montserrat Classic" panose="020B0604020202020204" charset="0"/>
                  <a:cs typeface="Montserrat Classic" panose="020B0604020202020204" charset="0"/>
                </a:endParaRPr>
              </a:p>
            </p:txBody>
          </p:sp>
          <p:sp>
            <p:nvSpPr>
              <p:cNvPr id="38" name="TextBox 37">
                <a:extLst>
                  <a:ext uri="{FF2B5EF4-FFF2-40B4-BE49-F238E27FC236}">
                    <a16:creationId xmlns:a16="http://schemas.microsoft.com/office/drawing/2014/main" id="{37F6E1E6-C6C7-8F26-C158-80D332274FB3}"/>
                  </a:ext>
                </a:extLst>
              </p:cNvPr>
              <p:cNvSpPr txBox="1"/>
              <p:nvPr/>
            </p:nvSpPr>
            <p:spPr>
              <a:xfrm>
                <a:off x="1860595" y="6642153"/>
                <a:ext cx="2272146" cy="461665"/>
              </a:xfrm>
              <a:prstGeom prst="rect">
                <a:avLst/>
              </a:prstGeom>
              <a:noFill/>
            </p:spPr>
            <p:txBody>
              <a:bodyPr wrap="square">
                <a:spAutoFit/>
              </a:bodyPr>
              <a:lstStyle/>
              <a:p>
                <a:pPr algn="ctr"/>
                <a:r>
                  <a:rPr lang="en-US" sz="2400" u="sng" dirty="0">
                    <a:solidFill>
                      <a:schemeClr val="bg1"/>
                    </a:solidFill>
                    <a:latin typeface="Montserrat Classic" panose="020B0604020202020204" charset="0"/>
                    <a:cs typeface="Montserrat Classic" panose="020B0604020202020204" charset="0"/>
                  </a:rPr>
                  <a:t>Sandra Oh</a:t>
                </a:r>
              </a:p>
            </p:txBody>
          </p:sp>
        </p:grpSp>
      </p:grpSp>
    </p:spTree>
    <p:extLst>
      <p:ext uri="{BB962C8B-B14F-4D97-AF65-F5344CB8AC3E}">
        <p14:creationId xmlns:p14="http://schemas.microsoft.com/office/powerpoint/2010/main" val="3013869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3F2E5675-9F65-2741-D577-EC9995AB1356}"/>
              </a:ext>
            </a:extLst>
          </p:cNvPr>
          <p:cNvSpPr/>
          <p:nvPr/>
        </p:nvSpPr>
        <p:spPr>
          <a:xfrm>
            <a:off x="7848600" y="599109"/>
            <a:ext cx="914400" cy="2184202"/>
          </a:xfrm>
          <a:custGeom>
            <a:avLst/>
            <a:gdLst/>
            <a:ahLst/>
            <a:cxnLst/>
            <a:rect l="l" t="t" r="r" b="b"/>
            <a:pathLst>
              <a:path w="241891" h="242718">
                <a:moveTo>
                  <a:pt x="0" y="0"/>
                </a:moveTo>
                <a:lnTo>
                  <a:pt x="241891" y="0"/>
                </a:lnTo>
                <a:lnTo>
                  <a:pt x="241891" y="242718"/>
                </a:lnTo>
                <a:lnTo>
                  <a:pt x="0" y="242718"/>
                </a:lnTo>
                <a:close/>
              </a:path>
            </a:pathLst>
          </a:custGeom>
          <a:solidFill>
            <a:schemeClr val="tx1"/>
          </a:solidFill>
        </p:spPr>
      </p:sp>
      <p:sp>
        <p:nvSpPr>
          <p:cNvPr id="3" name="Freeform 3">
            <a:extLst>
              <a:ext uri="{FF2B5EF4-FFF2-40B4-BE49-F238E27FC236}">
                <a16:creationId xmlns:a16="http://schemas.microsoft.com/office/drawing/2014/main" id="{14E493E0-74F7-3339-C163-3F0348EAC318}"/>
              </a:ext>
            </a:extLst>
          </p:cNvPr>
          <p:cNvSpPr/>
          <p:nvPr/>
        </p:nvSpPr>
        <p:spPr>
          <a:xfrm>
            <a:off x="0" y="0"/>
            <a:ext cx="4615041" cy="10287000"/>
          </a:xfrm>
          <a:custGeom>
            <a:avLst/>
            <a:gdLst/>
            <a:ahLst/>
            <a:cxnLst/>
            <a:rect l="l" t="t" r="r" b="b"/>
            <a:pathLst>
              <a:path w="1043206" h="2325323">
                <a:moveTo>
                  <a:pt x="0" y="0"/>
                </a:moveTo>
                <a:lnTo>
                  <a:pt x="1043206" y="0"/>
                </a:lnTo>
                <a:lnTo>
                  <a:pt x="1043206" y="2325323"/>
                </a:lnTo>
                <a:lnTo>
                  <a:pt x="0" y="2325323"/>
                </a:lnTo>
                <a:close/>
              </a:path>
            </a:pathLst>
          </a:custGeom>
          <a:solidFill>
            <a:srgbClr val="5271FF"/>
          </a:solidFill>
        </p:spPr>
      </p:sp>
      <p:pic>
        <p:nvPicPr>
          <p:cNvPr id="14" name="Picture 13" descr="A group of people sitting around a table&#10;&#10;Description automatically generated with medium confidence">
            <a:extLst>
              <a:ext uri="{FF2B5EF4-FFF2-40B4-BE49-F238E27FC236}">
                <a16:creationId xmlns:a16="http://schemas.microsoft.com/office/drawing/2014/main" id="{2146DA89-BB9A-59FE-5859-A56DE3F8BFF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7575" r="36483"/>
          <a:stretch/>
        </p:blipFill>
        <p:spPr>
          <a:xfrm>
            <a:off x="1476688" y="723900"/>
            <a:ext cx="7133912" cy="8501653"/>
          </a:xfrm>
          <a:prstGeom prst="rect">
            <a:avLst/>
          </a:prstGeom>
        </p:spPr>
      </p:pic>
      <p:sp>
        <p:nvSpPr>
          <p:cNvPr id="18" name="Rectangle: Single Corner Snipped 17">
            <a:extLst>
              <a:ext uri="{FF2B5EF4-FFF2-40B4-BE49-F238E27FC236}">
                <a16:creationId xmlns:a16="http://schemas.microsoft.com/office/drawing/2014/main" id="{70BBE724-DBE3-EC8A-5BF6-5CFC9401687D}"/>
              </a:ext>
            </a:extLst>
          </p:cNvPr>
          <p:cNvSpPr/>
          <p:nvPr/>
        </p:nvSpPr>
        <p:spPr>
          <a:xfrm>
            <a:off x="0" y="5567953"/>
            <a:ext cx="3657600" cy="3657600"/>
          </a:xfrm>
          <a:prstGeom prst="snip1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reeform 18">
            <a:extLst>
              <a:ext uri="{FF2B5EF4-FFF2-40B4-BE49-F238E27FC236}">
                <a16:creationId xmlns:a16="http://schemas.microsoft.com/office/drawing/2014/main" id="{8A2418E3-9E3A-0B82-4E69-307805043BC1}"/>
              </a:ext>
            </a:extLst>
          </p:cNvPr>
          <p:cNvSpPr/>
          <p:nvPr/>
        </p:nvSpPr>
        <p:spPr>
          <a:xfrm>
            <a:off x="14518311" y="7307004"/>
            <a:ext cx="3769689" cy="2979996"/>
          </a:xfrm>
          <a:custGeom>
            <a:avLst/>
            <a:gdLst/>
            <a:ahLst/>
            <a:cxnLst/>
            <a:rect l="l" t="t" r="r" b="b"/>
            <a:pathLst>
              <a:path w="852119" h="673613">
                <a:moveTo>
                  <a:pt x="0" y="0"/>
                </a:moveTo>
                <a:lnTo>
                  <a:pt x="852119" y="0"/>
                </a:lnTo>
                <a:lnTo>
                  <a:pt x="852119" y="673613"/>
                </a:lnTo>
                <a:lnTo>
                  <a:pt x="0" y="673613"/>
                </a:lnTo>
                <a:close/>
              </a:path>
            </a:pathLst>
          </a:custGeom>
          <a:solidFill>
            <a:schemeClr val="tx1"/>
          </a:solidFill>
        </p:spPr>
      </p:sp>
      <p:pic>
        <p:nvPicPr>
          <p:cNvPr id="9" name="Picture 8" descr="A group of men having a discussion&#10;&#10;Description automatically generated with medium confidence">
            <a:extLst>
              <a:ext uri="{FF2B5EF4-FFF2-40B4-BE49-F238E27FC236}">
                <a16:creationId xmlns:a16="http://schemas.microsoft.com/office/drawing/2014/main" id="{45E00D1A-F55E-3B7E-1462-CD0D033B597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049834" y="4862861"/>
            <a:ext cx="6543477" cy="4362692"/>
          </a:xfrm>
          <a:prstGeom prst="rect">
            <a:avLst/>
          </a:prstGeom>
        </p:spPr>
      </p:pic>
      <p:pic>
        <p:nvPicPr>
          <p:cNvPr id="12" name="Picture 11">
            <a:extLst>
              <a:ext uri="{FF2B5EF4-FFF2-40B4-BE49-F238E27FC236}">
                <a16:creationId xmlns:a16="http://schemas.microsoft.com/office/drawing/2014/main" id="{0B38A7DB-E77B-E31A-8ED4-390F3FEF1ACB}"/>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16306801" y="9715500"/>
            <a:ext cx="1771986" cy="368205"/>
          </a:xfrm>
          <a:prstGeom prst="rect">
            <a:avLst/>
          </a:prstGeom>
        </p:spPr>
      </p:pic>
      <p:sp>
        <p:nvSpPr>
          <p:cNvPr id="15" name="TextBox 12">
            <a:extLst>
              <a:ext uri="{FF2B5EF4-FFF2-40B4-BE49-F238E27FC236}">
                <a16:creationId xmlns:a16="http://schemas.microsoft.com/office/drawing/2014/main" id="{D793759B-F322-67F4-B23F-8309D9361561}"/>
              </a:ext>
            </a:extLst>
          </p:cNvPr>
          <p:cNvSpPr txBox="1"/>
          <p:nvPr/>
        </p:nvSpPr>
        <p:spPr>
          <a:xfrm>
            <a:off x="10252364" y="3220014"/>
            <a:ext cx="3387436" cy="769441"/>
          </a:xfrm>
          <a:prstGeom prst="rect">
            <a:avLst/>
          </a:prstGeom>
        </p:spPr>
        <p:txBody>
          <a:bodyPr wrap="square" lIns="0" tIns="0" rIns="0" bIns="0" rtlCol="0" anchor="t">
            <a:spAutoFit/>
          </a:bodyPr>
          <a:lstStyle/>
          <a:p>
            <a:r>
              <a:rPr lang="en-US" sz="5000" dirty="0">
                <a:solidFill>
                  <a:srgbClr val="C00000"/>
                </a:solidFill>
                <a:latin typeface="Montserrat Classic" panose="020B0604020202020204" charset="0"/>
                <a:cs typeface="Montserrat Classic" panose="020B0604020202020204" charset="0"/>
              </a:rPr>
              <a:t>Thank You</a:t>
            </a:r>
          </a:p>
        </p:txBody>
      </p:sp>
      <p:pic>
        <p:nvPicPr>
          <p:cNvPr id="17" name="Picture 16" descr="Shape&#10;&#10;Description automatically generated with low confidence">
            <a:extLst>
              <a:ext uri="{FF2B5EF4-FFF2-40B4-BE49-F238E27FC236}">
                <a16:creationId xmlns:a16="http://schemas.microsoft.com/office/drawing/2014/main" id="{3B42A821-47F4-15AF-09FD-84668C79378A}"/>
              </a:ext>
            </a:extLst>
          </p:cNvPr>
          <p:cNvPicPr>
            <a:picLocks noChangeAspect="1"/>
          </p:cNvPicPr>
          <p:nvPr/>
        </p:nvPicPr>
        <p:blipFill>
          <a:blip r:embed="rId7" cstate="email">
            <a:extLst>
              <a:ext uri="{BEBA8EAE-BF5A-486C-A8C5-ECC9F3942E4B}">
                <a14:imgProps xmlns:a14="http://schemas.microsoft.com/office/drawing/2010/main">
                  <a14:imgLayer r:embed="rId8">
                    <a14:imgEffect>
                      <a14:artisticPhotocopy trans="0" detail="10"/>
                    </a14:imgEffect>
                  </a14:imgLayer>
                </a14:imgProps>
              </a:ext>
              <a:ext uri="{28A0092B-C50C-407E-A947-70E740481C1C}">
                <a14:useLocalDpi xmlns:a14="http://schemas.microsoft.com/office/drawing/2010/main" val="0"/>
              </a:ext>
            </a:extLst>
          </a:blip>
          <a:stretch>
            <a:fillRect/>
          </a:stretch>
        </p:blipFill>
        <p:spPr>
          <a:xfrm>
            <a:off x="825211" y="6393164"/>
            <a:ext cx="2007178" cy="2007178"/>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84443C5B-2CA0-C5ED-4F6D-600371AAF089}"/>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087288" y="1571452"/>
            <a:ext cx="4039531" cy="1211859"/>
          </a:xfrm>
          <a:prstGeom prst="rect">
            <a:avLst/>
          </a:prstGeom>
        </p:spPr>
      </p:pic>
      <p:pic>
        <p:nvPicPr>
          <p:cNvPr id="22" name="Picture 12">
            <a:extLst>
              <a:ext uri="{FF2B5EF4-FFF2-40B4-BE49-F238E27FC236}">
                <a16:creationId xmlns:a16="http://schemas.microsoft.com/office/drawing/2014/main" id="{D4D2A49E-F5C9-3468-0965-5BC5F1797AA3}"/>
              </a:ext>
            </a:extLst>
          </p:cNvPr>
          <p:cNvPicPr>
            <a:picLocks noChangeAspect="1"/>
          </p:cNvPicPr>
          <p:nvPr/>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16400" y="5524500"/>
            <a:ext cx="1028700" cy="1198697"/>
          </a:xfrm>
          <a:prstGeom prst="rect">
            <a:avLst/>
          </a:prstGeom>
        </p:spPr>
      </p:pic>
    </p:spTree>
    <p:extLst>
      <p:ext uri="{BB962C8B-B14F-4D97-AF65-F5344CB8AC3E}">
        <p14:creationId xmlns:p14="http://schemas.microsoft.com/office/powerpoint/2010/main" val="1947404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40" name="Picture 39" descr="Diagram, schematic&#10;&#10;Description automatically generated">
            <a:extLst>
              <a:ext uri="{FF2B5EF4-FFF2-40B4-BE49-F238E27FC236}">
                <a16:creationId xmlns:a16="http://schemas.microsoft.com/office/drawing/2014/main" id="{C3DEF0BD-6E4F-0E04-A97E-DA7B16F1E15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944600" y="6484059"/>
            <a:ext cx="4399276" cy="2902250"/>
          </a:xfrm>
          <a:prstGeom prst="rect">
            <a:avLst/>
          </a:prstGeom>
        </p:spPr>
      </p:pic>
      <p:pic>
        <p:nvPicPr>
          <p:cNvPr id="36" name="Picture 35" descr="Background pattern&#10;&#10;Description automatically generated">
            <a:extLst>
              <a:ext uri="{FF2B5EF4-FFF2-40B4-BE49-F238E27FC236}">
                <a16:creationId xmlns:a16="http://schemas.microsoft.com/office/drawing/2014/main" id="{51FC73DC-52E9-4BC0-9F87-AF500FD88AA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1404" y="2247900"/>
            <a:ext cx="6883535" cy="5806743"/>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7" name="TextBox 12">
            <a:extLst>
              <a:ext uri="{FF2B5EF4-FFF2-40B4-BE49-F238E27FC236}">
                <a16:creationId xmlns:a16="http://schemas.microsoft.com/office/drawing/2014/main" id="{798D5242-EA7E-D403-15D3-F06E7E46DFA9}"/>
              </a:ext>
            </a:extLst>
          </p:cNvPr>
          <p:cNvSpPr txBox="1"/>
          <p:nvPr/>
        </p:nvSpPr>
        <p:spPr>
          <a:xfrm>
            <a:off x="800746" y="426812"/>
            <a:ext cx="11391254" cy="769441"/>
          </a:xfrm>
          <a:prstGeom prst="rect">
            <a:avLst/>
          </a:prstGeom>
        </p:spPr>
        <p:txBody>
          <a:bodyPr wrap="square" lIns="0" tIns="0" rIns="0" bIns="0" rtlCol="0" anchor="t">
            <a:spAutoFit/>
          </a:bodyPr>
          <a:lstStyle/>
          <a:p>
            <a:r>
              <a:rPr lang="en-US" sz="5000" dirty="0">
                <a:latin typeface="Montserrat Classic Bold"/>
              </a:rPr>
              <a:t>We Deliver The </a:t>
            </a:r>
            <a:r>
              <a:rPr lang="en-US" sz="5000" dirty="0">
                <a:solidFill>
                  <a:srgbClr val="C00000"/>
                </a:solidFill>
                <a:latin typeface="Montserrat Classic Bold"/>
              </a:rPr>
              <a:t>Asian Canadian</a:t>
            </a:r>
            <a:r>
              <a:rPr lang="en-US" sz="5000" dirty="0">
                <a:latin typeface="Montserrat Classic Bold"/>
              </a:rPr>
              <a:t> Market </a:t>
            </a:r>
          </a:p>
        </p:txBody>
      </p:sp>
      <p:sp>
        <p:nvSpPr>
          <p:cNvPr id="9" name="AutoShape 4">
            <a:extLst>
              <a:ext uri="{FF2B5EF4-FFF2-40B4-BE49-F238E27FC236}">
                <a16:creationId xmlns:a16="http://schemas.microsoft.com/office/drawing/2014/main" id="{3877A93A-C1ED-6BF6-F51C-3081D3E11633}"/>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sp>
        <p:nvSpPr>
          <p:cNvPr id="2" name="TextBox 1">
            <a:extLst>
              <a:ext uri="{FF2B5EF4-FFF2-40B4-BE49-F238E27FC236}">
                <a16:creationId xmlns:a16="http://schemas.microsoft.com/office/drawing/2014/main" id="{3874C3B1-DE01-809C-948E-DCD2C1CD35BB}"/>
              </a:ext>
            </a:extLst>
          </p:cNvPr>
          <p:cNvSpPr txBox="1"/>
          <p:nvPr/>
        </p:nvSpPr>
        <p:spPr>
          <a:xfrm>
            <a:off x="800747" y="1333500"/>
            <a:ext cx="6666853" cy="477054"/>
          </a:xfrm>
          <a:prstGeom prst="rect">
            <a:avLst/>
          </a:prstGeom>
          <a:noFill/>
        </p:spPr>
        <p:txBody>
          <a:bodyPr wrap="square">
            <a:spAutoFit/>
          </a:bodyPr>
          <a:lstStyle/>
          <a:p>
            <a:r>
              <a:rPr lang="en-US" sz="2500" dirty="0">
                <a:latin typeface="Montserrat Classic" panose="020B0604020202020204" charset="0"/>
                <a:cs typeface="Montserrat Classic" panose="020B0604020202020204" charset="0"/>
              </a:rPr>
              <a:t>The Asian market is growing  and has arrived!</a:t>
            </a:r>
            <a:endParaRPr lang="en-IN" sz="2500" dirty="0">
              <a:latin typeface="Montserrat Classic" panose="020B0604020202020204" charset="0"/>
              <a:cs typeface="Montserrat Classic" panose="020B0604020202020204" charset="0"/>
            </a:endParaRPr>
          </a:p>
        </p:txBody>
      </p:sp>
      <p:grpSp>
        <p:nvGrpSpPr>
          <p:cNvPr id="33" name="Group 32">
            <a:extLst>
              <a:ext uri="{FF2B5EF4-FFF2-40B4-BE49-F238E27FC236}">
                <a16:creationId xmlns:a16="http://schemas.microsoft.com/office/drawing/2014/main" id="{409F16F4-0479-20F5-CF00-85A392D5EEC6}"/>
              </a:ext>
            </a:extLst>
          </p:cNvPr>
          <p:cNvGrpSpPr/>
          <p:nvPr/>
        </p:nvGrpSpPr>
        <p:grpSpPr>
          <a:xfrm>
            <a:off x="708907" y="6205599"/>
            <a:ext cx="13289384" cy="3212325"/>
            <a:chOff x="2470859" y="6243611"/>
            <a:chExt cx="13289384" cy="3212325"/>
          </a:xfrm>
        </p:grpSpPr>
        <p:grpSp>
          <p:nvGrpSpPr>
            <p:cNvPr id="10" name="Group 9">
              <a:extLst>
                <a:ext uri="{FF2B5EF4-FFF2-40B4-BE49-F238E27FC236}">
                  <a16:creationId xmlns:a16="http://schemas.microsoft.com/office/drawing/2014/main" id="{93D8FD5A-B09B-9697-783D-28DDF4FD8049}"/>
                </a:ext>
              </a:extLst>
            </p:cNvPr>
            <p:cNvGrpSpPr/>
            <p:nvPr/>
          </p:nvGrpSpPr>
          <p:grpSpPr>
            <a:xfrm>
              <a:off x="2470859" y="6243611"/>
              <a:ext cx="2566377" cy="3212325"/>
              <a:chOff x="6047628" y="2569266"/>
              <a:chExt cx="2566377" cy="3212325"/>
            </a:xfrm>
          </p:grpSpPr>
          <p:pic>
            <p:nvPicPr>
              <p:cNvPr id="5" name="Picture 4">
                <a:extLst>
                  <a:ext uri="{FF2B5EF4-FFF2-40B4-BE49-F238E27FC236}">
                    <a16:creationId xmlns:a16="http://schemas.microsoft.com/office/drawing/2014/main" id="{CE099D4F-895C-A9A7-A6BC-4F17904AE8B0}"/>
                  </a:ext>
                </a:extLst>
              </p:cNvPr>
              <p:cNvPicPr>
                <a:picLocks noChangeAspect="1"/>
              </p:cNvPicPr>
              <p:nvPr/>
            </p:nvPicPr>
            <p:blipFill>
              <a:blip r:embed="rId7" cstate="email">
                <a:extLst>
                  <a:ext uri="{28A0092B-C50C-407E-A947-70E740481C1C}">
                    <a14:useLocalDpi xmlns:a14="http://schemas.microsoft.com/office/drawing/2010/main" val="0"/>
                  </a:ext>
                </a:extLst>
              </a:blip>
              <a:srcRect t="4474" b="4474"/>
              <a:stretch/>
            </p:blipFill>
            <p:spPr>
              <a:xfrm>
                <a:off x="6047628" y="2569266"/>
                <a:ext cx="2456294" cy="3149094"/>
              </a:xfrm>
              <a:prstGeom prst="snip2DiagRect">
                <a:avLst/>
              </a:prstGeom>
              <a:noFill/>
              <a:ln w="88900" cap="sq">
                <a:solidFill>
                  <a:srgbClr val="5271FF"/>
                </a:solidFill>
                <a:miter lim="800000"/>
              </a:ln>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CB900791-712F-5744-520C-16FB1EDFE5EC}"/>
                  </a:ext>
                </a:extLst>
              </p:cNvPr>
              <p:cNvSpPr/>
              <p:nvPr/>
            </p:nvSpPr>
            <p:spPr>
              <a:xfrm>
                <a:off x="6428128" y="4779948"/>
                <a:ext cx="2185877" cy="1001643"/>
              </a:xfrm>
              <a:prstGeom prst="rect">
                <a:avLst/>
              </a:prstGeom>
              <a:solidFill>
                <a:srgbClr val="4C61FE"/>
              </a:solid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latin typeface="Montserrat Classic Bold" charset="0"/>
                    <a:cs typeface="Montserrat Classic Bold" charset="0"/>
                  </a:rPr>
                  <a:t>Christy Chung </a:t>
                </a:r>
                <a:r>
                  <a:rPr lang="en-US" sz="1500" dirty="0">
                    <a:latin typeface="Montserrat Classic Bold" charset="0"/>
                    <a:cs typeface="Montserrat Classic Bold" charset="0"/>
                  </a:rPr>
                  <a:t>Actress</a:t>
                </a:r>
              </a:p>
              <a:p>
                <a:pPr algn="ctr"/>
                <a:r>
                  <a:rPr lang="en-IN" sz="1200" b="1" dirty="0">
                    <a:latin typeface="Montserrat Classic Bold" charset="0"/>
                    <a:cs typeface="Montserrat Classic Bold" charset="0"/>
                  </a:rPr>
                  <a:t>(</a:t>
                </a:r>
                <a:r>
                  <a:rPr lang="en-US" sz="1200" dirty="0">
                    <a:latin typeface="Montserrat Classic Bold" charset="0"/>
                    <a:cs typeface="Montserrat Classic Bold" charset="0"/>
                  </a:rPr>
                  <a:t>Vietnamese Origin)</a:t>
                </a:r>
              </a:p>
            </p:txBody>
          </p:sp>
        </p:grpSp>
        <p:grpSp>
          <p:nvGrpSpPr>
            <p:cNvPr id="15" name="Group 14">
              <a:extLst>
                <a:ext uri="{FF2B5EF4-FFF2-40B4-BE49-F238E27FC236}">
                  <a16:creationId xmlns:a16="http://schemas.microsoft.com/office/drawing/2014/main" id="{CAE20989-EA9E-DB05-25C0-30A817059D52}"/>
                </a:ext>
              </a:extLst>
            </p:cNvPr>
            <p:cNvGrpSpPr/>
            <p:nvPr/>
          </p:nvGrpSpPr>
          <p:grpSpPr>
            <a:xfrm>
              <a:off x="9619531" y="6243611"/>
              <a:ext cx="2566377" cy="3212325"/>
              <a:chOff x="13300363" y="2586823"/>
              <a:chExt cx="2566377" cy="3212325"/>
            </a:xfrm>
          </p:grpSpPr>
          <p:pic>
            <p:nvPicPr>
              <p:cNvPr id="16" name="Picture 15">
                <a:extLst>
                  <a:ext uri="{FF2B5EF4-FFF2-40B4-BE49-F238E27FC236}">
                    <a16:creationId xmlns:a16="http://schemas.microsoft.com/office/drawing/2014/main" id="{F53AC7AD-5D0F-87B5-8F1D-4C539BCD7E49}"/>
                  </a:ext>
                </a:extLst>
              </p:cNvPr>
              <p:cNvPicPr>
                <a:picLocks noChangeAspect="1"/>
              </p:cNvPicPr>
              <p:nvPr/>
            </p:nvPicPr>
            <p:blipFill>
              <a:blip r:embed="rId8" cstate="email">
                <a:extLst>
                  <a:ext uri="{28A0092B-C50C-407E-A947-70E740481C1C}">
                    <a14:useLocalDpi xmlns:a14="http://schemas.microsoft.com/office/drawing/2010/main" val="0"/>
                  </a:ext>
                </a:extLst>
              </a:blip>
              <a:srcRect t="4474" b="4474"/>
              <a:stretch/>
            </p:blipFill>
            <p:spPr>
              <a:xfrm>
                <a:off x="13300363" y="2586823"/>
                <a:ext cx="2456294" cy="3149094"/>
              </a:xfrm>
              <a:prstGeom prst="snip2DiagRect">
                <a:avLst/>
              </a:prstGeom>
              <a:noFill/>
              <a:ln w="88900" cap="sq">
                <a:solidFill>
                  <a:srgbClr val="5271FF"/>
                </a:solidFill>
                <a:miter lim="800000"/>
              </a:ln>
              <a:effectLst/>
              <a:scene3d>
                <a:camera prst="orthographicFront"/>
                <a:lightRig rig="twoPt" dir="t">
                  <a:rot lat="0" lon="0" rev="7200000"/>
                </a:lightRig>
              </a:scene3d>
              <a:sp3d>
                <a:bevelT w="25400" h="19050"/>
                <a:contourClr>
                  <a:srgbClr val="FFFFFF"/>
                </a:contourClr>
              </a:sp3d>
            </p:spPr>
          </p:pic>
          <p:sp>
            <p:nvSpPr>
              <p:cNvPr id="18" name="Rectangle 17">
                <a:extLst>
                  <a:ext uri="{FF2B5EF4-FFF2-40B4-BE49-F238E27FC236}">
                    <a16:creationId xmlns:a16="http://schemas.microsoft.com/office/drawing/2014/main" id="{592C335D-C489-809B-F51A-02B877D25F48}"/>
                  </a:ext>
                </a:extLst>
              </p:cNvPr>
              <p:cNvSpPr/>
              <p:nvPr/>
            </p:nvSpPr>
            <p:spPr>
              <a:xfrm>
                <a:off x="13680863" y="4797505"/>
                <a:ext cx="2185877" cy="1001643"/>
              </a:xfrm>
              <a:prstGeom prst="rect">
                <a:avLst/>
              </a:prstGeom>
              <a:solidFill>
                <a:srgbClr val="4C61FE"/>
              </a:solid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latin typeface="Montserrat Classic Bold" charset="0"/>
                    <a:cs typeface="Montserrat Classic Bold" charset="0"/>
                  </a:rPr>
                  <a:t>Paul </a:t>
                </a:r>
                <a:r>
                  <a:rPr lang="en-IN" b="1" dirty="0" err="1">
                    <a:latin typeface="Montserrat Classic Bold" charset="0"/>
                    <a:cs typeface="Montserrat Classic Bold" charset="0"/>
                  </a:rPr>
                  <a:t>kariya</a:t>
                </a:r>
                <a:endParaRPr lang="en-IN" b="1" dirty="0">
                  <a:latin typeface="Montserrat Classic Bold" charset="0"/>
                  <a:cs typeface="Montserrat Classic Bold" charset="0"/>
                </a:endParaRPr>
              </a:p>
              <a:p>
                <a:pPr algn="ctr"/>
                <a:r>
                  <a:rPr lang="en-US" sz="1500" dirty="0">
                    <a:latin typeface="Montserrat Classic Bold" charset="0"/>
                    <a:cs typeface="Montserrat Classic Bold" charset="0"/>
                  </a:rPr>
                  <a:t>Ice Hockey Player</a:t>
                </a:r>
              </a:p>
              <a:p>
                <a:pPr algn="ctr"/>
                <a:r>
                  <a:rPr lang="en-US" sz="1200" dirty="0">
                    <a:latin typeface="Montserrat Classic Bold" charset="0"/>
                    <a:cs typeface="Montserrat Classic Bold" charset="0"/>
                  </a:rPr>
                  <a:t>(Japanese Origin)</a:t>
                </a:r>
              </a:p>
            </p:txBody>
          </p:sp>
        </p:grpSp>
        <p:grpSp>
          <p:nvGrpSpPr>
            <p:cNvPr id="21" name="Group 20">
              <a:extLst>
                <a:ext uri="{FF2B5EF4-FFF2-40B4-BE49-F238E27FC236}">
                  <a16:creationId xmlns:a16="http://schemas.microsoft.com/office/drawing/2014/main" id="{49AAFC7C-84A6-69EE-1FA0-5E41C54371C0}"/>
                </a:ext>
              </a:extLst>
            </p:cNvPr>
            <p:cNvGrpSpPr/>
            <p:nvPr/>
          </p:nvGrpSpPr>
          <p:grpSpPr>
            <a:xfrm>
              <a:off x="13193866" y="6243611"/>
              <a:ext cx="2566377" cy="3212325"/>
              <a:chOff x="6047628" y="6267488"/>
              <a:chExt cx="2566377" cy="3212325"/>
            </a:xfrm>
          </p:grpSpPr>
          <p:pic>
            <p:nvPicPr>
              <p:cNvPr id="29" name="Picture 28">
                <a:extLst>
                  <a:ext uri="{FF2B5EF4-FFF2-40B4-BE49-F238E27FC236}">
                    <a16:creationId xmlns:a16="http://schemas.microsoft.com/office/drawing/2014/main" id="{B85ADB33-D341-DA09-FC38-D5970574417B}"/>
                  </a:ext>
                </a:extLst>
              </p:cNvPr>
              <p:cNvPicPr>
                <a:picLocks noChangeAspect="1"/>
              </p:cNvPicPr>
              <p:nvPr/>
            </p:nvPicPr>
            <p:blipFill>
              <a:blip r:embed="rId9" cstate="email">
                <a:extLst>
                  <a:ext uri="{28A0092B-C50C-407E-A947-70E740481C1C}">
                    <a14:useLocalDpi xmlns:a14="http://schemas.microsoft.com/office/drawing/2010/main" val="0"/>
                  </a:ext>
                </a:extLst>
              </a:blip>
              <a:srcRect t="4474" b="4474"/>
              <a:stretch/>
            </p:blipFill>
            <p:spPr>
              <a:xfrm>
                <a:off x="6047628" y="6267488"/>
                <a:ext cx="2456294" cy="3149094"/>
              </a:xfrm>
              <a:prstGeom prst="snip2DiagRect">
                <a:avLst/>
              </a:prstGeom>
              <a:noFill/>
              <a:ln w="88900" cap="sq">
                <a:solidFill>
                  <a:srgbClr val="5271FF"/>
                </a:solidFill>
                <a:miter lim="800000"/>
              </a:ln>
              <a:effectLst/>
              <a:scene3d>
                <a:camera prst="orthographicFront"/>
                <a:lightRig rig="twoPt" dir="t">
                  <a:rot lat="0" lon="0" rev="7200000"/>
                </a:lightRig>
              </a:scene3d>
              <a:sp3d>
                <a:bevelT w="25400" h="19050"/>
                <a:contourClr>
                  <a:srgbClr val="FFFFFF"/>
                </a:contourClr>
              </a:sp3d>
            </p:spPr>
          </p:pic>
          <p:sp>
            <p:nvSpPr>
              <p:cNvPr id="30" name="Rectangle 29">
                <a:extLst>
                  <a:ext uri="{FF2B5EF4-FFF2-40B4-BE49-F238E27FC236}">
                    <a16:creationId xmlns:a16="http://schemas.microsoft.com/office/drawing/2014/main" id="{3CF3208C-860B-9195-2C54-D97AADC0F36C}"/>
                  </a:ext>
                </a:extLst>
              </p:cNvPr>
              <p:cNvSpPr/>
              <p:nvPr/>
            </p:nvSpPr>
            <p:spPr>
              <a:xfrm>
                <a:off x="6428128" y="8478170"/>
                <a:ext cx="2185877" cy="1001643"/>
              </a:xfrm>
              <a:prstGeom prst="rect">
                <a:avLst/>
              </a:prstGeom>
              <a:solidFill>
                <a:srgbClr val="4C61FE"/>
              </a:solid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latin typeface="Montserrat Classic Bold" charset="0"/>
                    <a:cs typeface="Montserrat Classic Bold" charset="0"/>
                  </a:rPr>
                  <a:t>Jujhar </a:t>
                </a:r>
                <a:r>
                  <a:rPr lang="en-IN" b="1" dirty="0" err="1">
                    <a:latin typeface="Montserrat Classic Bold" charset="0"/>
                    <a:cs typeface="Montserrat Classic Bold" charset="0"/>
                  </a:rPr>
                  <a:t>Khaira</a:t>
                </a:r>
                <a:endParaRPr lang="en-IN" b="1" dirty="0">
                  <a:latin typeface="Montserrat Classic Bold" charset="0"/>
                  <a:cs typeface="Montserrat Classic Bold" charset="0"/>
                </a:endParaRPr>
              </a:p>
              <a:p>
                <a:pPr algn="ctr"/>
                <a:r>
                  <a:rPr lang="en-US" sz="1600" dirty="0">
                    <a:latin typeface="Montserrat Classic Bold" charset="0"/>
                    <a:cs typeface="Montserrat Classic Bold" charset="0"/>
                  </a:rPr>
                  <a:t>Ice Hockey Player</a:t>
                </a:r>
              </a:p>
              <a:p>
                <a:pPr algn="ctr"/>
                <a:r>
                  <a:rPr lang="en-US" sz="1200" dirty="0">
                    <a:latin typeface="Montserrat Classic Bold" charset="0"/>
                    <a:cs typeface="Montserrat Classic Bold" charset="0"/>
                  </a:rPr>
                  <a:t>(Indian Origin)</a:t>
                </a:r>
              </a:p>
            </p:txBody>
          </p:sp>
        </p:grpSp>
        <p:grpSp>
          <p:nvGrpSpPr>
            <p:cNvPr id="22" name="Group 21">
              <a:extLst>
                <a:ext uri="{FF2B5EF4-FFF2-40B4-BE49-F238E27FC236}">
                  <a16:creationId xmlns:a16="http://schemas.microsoft.com/office/drawing/2014/main" id="{7762C54C-D911-8B6C-94C2-EB1D8E324C8A}"/>
                </a:ext>
              </a:extLst>
            </p:cNvPr>
            <p:cNvGrpSpPr/>
            <p:nvPr/>
          </p:nvGrpSpPr>
          <p:grpSpPr>
            <a:xfrm>
              <a:off x="6045195" y="6243611"/>
              <a:ext cx="2566377" cy="3212325"/>
              <a:chOff x="9673997" y="6285045"/>
              <a:chExt cx="2566377" cy="3212325"/>
            </a:xfrm>
          </p:grpSpPr>
          <p:pic>
            <p:nvPicPr>
              <p:cNvPr id="27" name="Picture 26">
                <a:extLst>
                  <a:ext uri="{FF2B5EF4-FFF2-40B4-BE49-F238E27FC236}">
                    <a16:creationId xmlns:a16="http://schemas.microsoft.com/office/drawing/2014/main" id="{859E5298-7381-FFEE-151C-AEE5DA6E22F4}"/>
                  </a:ext>
                </a:extLst>
              </p:cNvPr>
              <p:cNvPicPr>
                <a:picLocks noChangeAspect="1"/>
              </p:cNvPicPr>
              <p:nvPr/>
            </p:nvPicPr>
            <p:blipFill>
              <a:blip r:embed="rId10" cstate="email">
                <a:extLst>
                  <a:ext uri="{28A0092B-C50C-407E-A947-70E740481C1C}">
                    <a14:useLocalDpi xmlns:a14="http://schemas.microsoft.com/office/drawing/2010/main" val="0"/>
                  </a:ext>
                </a:extLst>
              </a:blip>
              <a:srcRect t="4474" b="4474"/>
              <a:stretch/>
            </p:blipFill>
            <p:spPr>
              <a:xfrm>
                <a:off x="9673997" y="6285045"/>
                <a:ext cx="2456294" cy="3149094"/>
              </a:xfrm>
              <a:prstGeom prst="snip2DiagRect">
                <a:avLst/>
              </a:prstGeom>
              <a:noFill/>
              <a:ln w="88900" cap="sq">
                <a:solidFill>
                  <a:srgbClr val="5271FF"/>
                </a:solidFill>
                <a:miter lim="800000"/>
              </a:ln>
              <a:effectLst/>
              <a:scene3d>
                <a:camera prst="orthographicFront"/>
                <a:lightRig rig="twoPt" dir="t">
                  <a:rot lat="0" lon="0" rev="7200000"/>
                </a:lightRig>
              </a:scene3d>
              <a:sp3d>
                <a:bevelT w="25400" h="19050"/>
                <a:contourClr>
                  <a:srgbClr val="FFFFFF"/>
                </a:contourClr>
              </a:sp3d>
            </p:spPr>
          </p:pic>
          <p:sp>
            <p:nvSpPr>
              <p:cNvPr id="28" name="Rectangle 27">
                <a:extLst>
                  <a:ext uri="{FF2B5EF4-FFF2-40B4-BE49-F238E27FC236}">
                    <a16:creationId xmlns:a16="http://schemas.microsoft.com/office/drawing/2014/main" id="{E14184B7-AA19-6C41-BB8E-5A82BCC5B34F}"/>
                  </a:ext>
                </a:extLst>
              </p:cNvPr>
              <p:cNvSpPr/>
              <p:nvPr/>
            </p:nvSpPr>
            <p:spPr>
              <a:xfrm>
                <a:off x="10054497" y="8495727"/>
                <a:ext cx="2185877" cy="1001643"/>
              </a:xfrm>
              <a:prstGeom prst="rect">
                <a:avLst/>
              </a:prstGeom>
              <a:solidFill>
                <a:srgbClr val="4C61FE"/>
              </a:solid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latin typeface="Montserrat Classic Bold" charset="0"/>
                    <a:cs typeface="Montserrat Classic Bold" charset="0"/>
                  </a:rPr>
                  <a:t>Dianne Doan</a:t>
                </a:r>
              </a:p>
              <a:p>
                <a:pPr algn="ctr"/>
                <a:r>
                  <a:rPr lang="en-US" sz="1500" dirty="0">
                    <a:latin typeface="Montserrat Classic Bold" charset="0"/>
                    <a:cs typeface="Montserrat Classic Bold" charset="0"/>
                  </a:rPr>
                  <a:t>Actress</a:t>
                </a:r>
              </a:p>
              <a:p>
                <a:pPr algn="ctr"/>
                <a:r>
                  <a:rPr lang="en-IN" sz="1200" b="1" dirty="0">
                    <a:latin typeface="Montserrat Classic Bold" charset="0"/>
                    <a:cs typeface="Montserrat Classic Bold" charset="0"/>
                  </a:rPr>
                  <a:t>(</a:t>
                </a:r>
                <a:r>
                  <a:rPr lang="en-US" sz="1200" dirty="0">
                    <a:latin typeface="Montserrat Classic Bold" charset="0"/>
                    <a:cs typeface="Montserrat Classic Bold" charset="0"/>
                  </a:rPr>
                  <a:t>Vietnamese Origin)</a:t>
                </a:r>
              </a:p>
            </p:txBody>
          </p:sp>
        </p:grpSp>
      </p:grpSp>
      <p:grpSp>
        <p:nvGrpSpPr>
          <p:cNvPr id="24" name="Group 23">
            <a:extLst>
              <a:ext uri="{FF2B5EF4-FFF2-40B4-BE49-F238E27FC236}">
                <a16:creationId xmlns:a16="http://schemas.microsoft.com/office/drawing/2014/main" id="{0E591FF9-DAE2-82FF-ECFF-586DA0203B56}"/>
              </a:ext>
            </a:extLst>
          </p:cNvPr>
          <p:cNvGrpSpPr/>
          <p:nvPr/>
        </p:nvGrpSpPr>
        <p:grpSpPr>
          <a:xfrm>
            <a:off x="4283243" y="2492453"/>
            <a:ext cx="13289384" cy="3212325"/>
            <a:chOff x="2470859" y="2574487"/>
            <a:chExt cx="13289384" cy="3212325"/>
          </a:xfrm>
        </p:grpSpPr>
        <p:grpSp>
          <p:nvGrpSpPr>
            <p:cNvPr id="23" name="Group 22">
              <a:extLst>
                <a:ext uri="{FF2B5EF4-FFF2-40B4-BE49-F238E27FC236}">
                  <a16:creationId xmlns:a16="http://schemas.microsoft.com/office/drawing/2014/main" id="{A3AE5410-F626-39C6-0117-C645D1FFB369}"/>
                </a:ext>
              </a:extLst>
            </p:cNvPr>
            <p:cNvGrpSpPr/>
            <p:nvPr/>
          </p:nvGrpSpPr>
          <p:grpSpPr>
            <a:xfrm>
              <a:off x="2470859" y="2574487"/>
              <a:ext cx="2566377" cy="3212325"/>
              <a:chOff x="2421260" y="2562150"/>
              <a:chExt cx="2566377" cy="3212325"/>
            </a:xfrm>
          </p:grpSpPr>
          <p:pic>
            <p:nvPicPr>
              <p:cNvPr id="11" name="Picture 10">
                <a:extLst>
                  <a:ext uri="{FF2B5EF4-FFF2-40B4-BE49-F238E27FC236}">
                    <a16:creationId xmlns:a16="http://schemas.microsoft.com/office/drawing/2014/main" id="{0F9F179A-F8BB-20AB-7EA8-7AADA4050E9B}"/>
                  </a:ext>
                </a:extLst>
              </p:cNvPr>
              <p:cNvPicPr>
                <a:picLocks noChangeAspect="1"/>
              </p:cNvPicPr>
              <p:nvPr/>
            </p:nvPicPr>
            <p:blipFill>
              <a:blip r:embed="rId11" cstate="email">
                <a:extLst>
                  <a:ext uri="{28A0092B-C50C-407E-A947-70E740481C1C}">
                    <a14:useLocalDpi xmlns:a14="http://schemas.microsoft.com/office/drawing/2010/main" val="0"/>
                  </a:ext>
                </a:extLst>
              </a:blip>
              <a:srcRect t="4474" b="4474"/>
              <a:stretch/>
            </p:blipFill>
            <p:spPr>
              <a:xfrm>
                <a:off x="2421260" y="2562150"/>
                <a:ext cx="2456294" cy="3149095"/>
              </a:xfrm>
              <a:prstGeom prst="snip2DiagRect">
                <a:avLst/>
              </a:prstGeom>
              <a:noFill/>
              <a:ln w="88900" cap="sq">
                <a:solidFill>
                  <a:srgbClr val="5271FF"/>
                </a:solidFill>
                <a:miter lim="800000"/>
              </a:ln>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07823980-77BA-30F7-80B2-9322F110AD2D}"/>
                  </a:ext>
                </a:extLst>
              </p:cNvPr>
              <p:cNvSpPr/>
              <p:nvPr/>
            </p:nvSpPr>
            <p:spPr>
              <a:xfrm>
                <a:off x="2801760" y="4772832"/>
                <a:ext cx="2185877" cy="1001643"/>
              </a:xfrm>
              <a:prstGeom prst="rect">
                <a:avLst/>
              </a:prstGeom>
              <a:solidFill>
                <a:srgbClr val="4C61FE"/>
              </a:solid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latin typeface="Montserrat Classic Bold" charset="0"/>
                    <a:cs typeface="Montserrat Classic Bold" charset="0"/>
                  </a:rPr>
                  <a:t>Jagmeet Singh</a:t>
                </a:r>
              </a:p>
              <a:p>
                <a:pPr algn="ctr"/>
                <a:r>
                  <a:rPr lang="en-US" sz="1500" dirty="0">
                    <a:latin typeface="Montserrat Classic Bold" charset="0"/>
                    <a:cs typeface="Montserrat Classic Bold" charset="0"/>
                  </a:rPr>
                  <a:t>Politician</a:t>
                </a:r>
              </a:p>
              <a:p>
                <a:pPr algn="ctr"/>
                <a:r>
                  <a:rPr lang="en-US" sz="1200" dirty="0">
                    <a:latin typeface="Montserrat Classic Bold" charset="0"/>
                    <a:cs typeface="Montserrat Classic Bold" charset="0"/>
                  </a:rPr>
                  <a:t>(Indian Origin)</a:t>
                </a:r>
              </a:p>
            </p:txBody>
          </p:sp>
        </p:grpSp>
        <p:grpSp>
          <p:nvGrpSpPr>
            <p:cNvPr id="20" name="Group 19">
              <a:extLst>
                <a:ext uri="{FF2B5EF4-FFF2-40B4-BE49-F238E27FC236}">
                  <a16:creationId xmlns:a16="http://schemas.microsoft.com/office/drawing/2014/main" id="{2F4C75CD-424A-7005-40E2-AE2A8CE32A84}"/>
                </a:ext>
              </a:extLst>
            </p:cNvPr>
            <p:cNvGrpSpPr/>
            <p:nvPr/>
          </p:nvGrpSpPr>
          <p:grpSpPr>
            <a:xfrm>
              <a:off x="9619531" y="2574487"/>
              <a:ext cx="2566377" cy="3212325"/>
              <a:chOff x="9673997" y="2586823"/>
              <a:chExt cx="2566377" cy="3212325"/>
            </a:xfrm>
          </p:grpSpPr>
          <p:pic>
            <p:nvPicPr>
              <p:cNvPr id="13" name="Picture 12">
                <a:extLst>
                  <a:ext uri="{FF2B5EF4-FFF2-40B4-BE49-F238E27FC236}">
                    <a16:creationId xmlns:a16="http://schemas.microsoft.com/office/drawing/2014/main" id="{84603466-04D2-024C-3373-DD812E5FFB3A}"/>
                  </a:ext>
                </a:extLst>
              </p:cNvPr>
              <p:cNvPicPr>
                <a:picLocks noChangeAspect="1"/>
              </p:cNvPicPr>
              <p:nvPr/>
            </p:nvPicPr>
            <p:blipFill>
              <a:blip r:embed="rId12" cstate="email">
                <a:extLst>
                  <a:ext uri="{28A0092B-C50C-407E-A947-70E740481C1C}">
                    <a14:useLocalDpi xmlns:a14="http://schemas.microsoft.com/office/drawing/2010/main" val="0"/>
                  </a:ext>
                </a:extLst>
              </a:blip>
              <a:srcRect t="4474" b="4474"/>
              <a:stretch/>
            </p:blipFill>
            <p:spPr>
              <a:xfrm>
                <a:off x="9673997" y="2586823"/>
                <a:ext cx="2456294" cy="3149094"/>
              </a:xfrm>
              <a:prstGeom prst="snip2DiagRect">
                <a:avLst/>
              </a:prstGeom>
              <a:noFill/>
              <a:ln w="88900" cap="sq">
                <a:solidFill>
                  <a:srgbClr val="5271FF"/>
                </a:solidFill>
                <a:miter lim="800000"/>
              </a:ln>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E0999C41-F40F-6ACD-F10F-6297FA1AD53D}"/>
                  </a:ext>
                </a:extLst>
              </p:cNvPr>
              <p:cNvSpPr/>
              <p:nvPr/>
            </p:nvSpPr>
            <p:spPr>
              <a:xfrm>
                <a:off x="10054497" y="4797505"/>
                <a:ext cx="2185877" cy="1001643"/>
              </a:xfrm>
              <a:prstGeom prst="rect">
                <a:avLst/>
              </a:prstGeom>
              <a:solidFill>
                <a:srgbClr val="4C61FE"/>
              </a:solid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latin typeface="Montserrat Classic Bold" charset="0"/>
                    <a:cs typeface="Montserrat Classic Bold" charset="0"/>
                  </a:rPr>
                  <a:t>Lily Singh</a:t>
                </a:r>
              </a:p>
              <a:p>
                <a:pPr algn="ctr"/>
                <a:r>
                  <a:rPr lang="en-US" sz="1500" dirty="0">
                    <a:latin typeface="Montserrat Classic Bold" charset="0"/>
                    <a:cs typeface="Montserrat Classic Bold" charset="0"/>
                  </a:rPr>
                  <a:t>TV Show Host</a:t>
                </a:r>
              </a:p>
              <a:p>
                <a:pPr algn="ctr"/>
                <a:r>
                  <a:rPr lang="en-US" sz="1200" dirty="0">
                    <a:latin typeface="Montserrat Classic Bold" charset="0"/>
                    <a:cs typeface="Montserrat Classic Bold" charset="0"/>
                  </a:rPr>
                  <a:t>(Indian Origin)</a:t>
                </a:r>
              </a:p>
            </p:txBody>
          </p:sp>
        </p:grpSp>
        <p:grpSp>
          <p:nvGrpSpPr>
            <p:cNvPr id="4" name="Group 3">
              <a:extLst>
                <a:ext uri="{FF2B5EF4-FFF2-40B4-BE49-F238E27FC236}">
                  <a16:creationId xmlns:a16="http://schemas.microsoft.com/office/drawing/2014/main" id="{F71D5BB5-6A94-A227-9A8A-0934617BB826}"/>
                </a:ext>
              </a:extLst>
            </p:cNvPr>
            <p:cNvGrpSpPr/>
            <p:nvPr/>
          </p:nvGrpSpPr>
          <p:grpSpPr>
            <a:xfrm>
              <a:off x="6045195" y="2574487"/>
              <a:ext cx="2566377" cy="3212325"/>
              <a:chOff x="2421260" y="6260372"/>
              <a:chExt cx="2566377" cy="3212325"/>
            </a:xfrm>
          </p:grpSpPr>
          <p:pic>
            <p:nvPicPr>
              <p:cNvPr id="31" name="Picture 30">
                <a:extLst>
                  <a:ext uri="{FF2B5EF4-FFF2-40B4-BE49-F238E27FC236}">
                    <a16:creationId xmlns:a16="http://schemas.microsoft.com/office/drawing/2014/main" id="{5DAA59C1-6922-6A13-3B65-6E759463F04B}"/>
                  </a:ext>
                </a:extLst>
              </p:cNvPr>
              <p:cNvPicPr>
                <a:picLocks noChangeAspect="1"/>
              </p:cNvPicPr>
              <p:nvPr/>
            </p:nvPicPr>
            <p:blipFill>
              <a:blip r:embed="rId13" cstate="email">
                <a:extLst>
                  <a:ext uri="{28A0092B-C50C-407E-A947-70E740481C1C}">
                    <a14:useLocalDpi xmlns:a14="http://schemas.microsoft.com/office/drawing/2010/main" val="0"/>
                  </a:ext>
                </a:extLst>
              </a:blip>
              <a:srcRect t="4474" b="4474"/>
              <a:stretch/>
            </p:blipFill>
            <p:spPr>
              <a:xfrm>
                <a:off x="2421260" y="6260372"/>
                <a:ext cx="2456294" cy="3149094"/>
              </a:xfrm>
              <a:prstGeom prst="snip2DiagRect">
                <a:avLst/>
              </a:prstGeom>
              <a:noFill/>
              <a:ln w="88900" cap="sq">
                <a:solidFill>
                  <a:srgbClr val="5271FF"/>
                </a:solidFill>
                <a:miter lim="800000"/>
              </a:ln>
              <a:effectLst/>
              <a:scene3d>
                <a:camera prst="orthographicFront"/>
                <a:lightRig rig="twoPt" dir="t">
                  <a:rot lat="0" lon="0" rev="7200000"/>
                </a:lightRig>
              </a:scene3d>
              <a:sp3d>
                <a:bevelT w="25400" h="19050"/>
                <a:contourClr>
                  <a:srgbClr val="FFFFFF"/>
                </a:contourClr>
              </a:sp3d>
            </p:spPr>
          </p:pic>
          <p:sp>
            <p:nvSpPr>
              <p:cNvPr id="32" name="Rectangle 31">
                <a:extLst>
                  <a:ext uri="{FF2B5EF4-FFF2-40B4-BE49-F238E27FC236}">
                    <a16:creationId xmlns:a16="http://schemas.microsoft.com/office/drawing/2014/main" id="{B58A2A59-9C56-0885-C52D-3F7585470E4F}"/>
                  </a:ext>
                </a:extLst>
              </p:cNvPr>
              <p:cNvSpPr/>
              <p:nvPr/>
            </p:nvSpPr>
            <p:spPr>
              <a:xfrm>
                <a:off x="2801760" y="8471054"/>
                <a:ext cx="2185877" cy="1001643"/>
              </a:xfrm>
              <a:prstGeom prst="rect">
                <a:avLst/>
              </a:prstGeom>
              <a:solidFill>
                <a:srgbClr val="4C61FE"/>
              </a:solid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latin typeface="Montserrat Classic Bold" charset="0"/>
                    <a:cs typeface="Montserrat Classic Bold" charset="0"/>
                  </a:rPr>
                  <a:t>Simu Liu</a:t>
                </a:r>
              </a:p>
              <a:p>
                <a:pPr algn="ctr"/>
                <a:r>
                  <a:rPr lang="en-US" sz="1600" dirty="0">
                    <a:latin typeface="Montserrat Classic Bold" charset="0"/>
                    <a:cs typeface="Montserrat Classic Bold" charset="0"/>
                  </a:rPr>
                  <a:t>Actor</a:t>
                </a:r>
              </a:p>
              <a:p>
                <a:pPr algn="ctr"/>
                <a:r>
                  <a:rPr lang="en-US" sz="1200" dirty="0">
                    <a:latin typeface="Montserrat Classic Bold" charset="0"/>
                    <a:cs typeface="Montserrat Classic Bold" charset="0"/>
                  </a:rPr>
                  <a:t>(Chinese Origin)</a:t>
                </a:r>
              </a:p>
            </p:txBody>
          </p:sp>
        </p:grpSp>
        <p:grpSp>
          <p:nvGrpSpPr>
            <p:cNvPr id="19" name="Group 18">
              <a:extLst>
                <a:ext uri="{FF2B5EF4-FFF2-40B4-BE49-F238E27FC236}">
                  <a16:creationId xmlns:a16="http://schemas.microsoft.com/office/drawing/2014/main" id="{6DB39527-338D-72B9-DB8D-525BFF4022B1}"/>
                </a:ext>
              </a:extLst>
            </p:cNvPr>
            <p:cNvGrpSpPr/>
            <p:nvPr/>
          </p:nvGrpSpPr>
          <p:grpSpPr>
            <a:xfrm>
              <a:off x="13193866" y="2574487"/>
              <a:ext cx="2566377" cy="3212325"/>
              <a:chOff x="13300363" y="6285045"/>
              <a:chExt cx="2566377" cy="3212325"/>
            </a:xfrm>
          </p:grpSpPr>
          <p:pic>
            <p:nvPicPr>
              <p:cNvPr id="25" name="Picture 24">
                <a:extLst>
                  <a:ext uri="{FF2B5EF4-FFF2-40B4-BE49-F238E27FC236}">
                    <a16:creationId xmlns:a16="http://schemas.microsoft.com/office/drawing/2014/main" id="{80A1BFC2-B016-9E34-7882-670A4A271C0E}"/>
                  </a:ext>
                </a:extLst>
              </p:cNvPr>
              <p:cNvPicPr>
                <a:picLocks noChangeAspect="1"/>
              </p:cNvPicPr>
              <p:nvPr/>
            </p:nvPicPr>
            <p:blipFill>
              <a:blip r:embed="rId14" cstate="email">
                <a:extLst>
                  <a:ext uri="{28A0092B-C50C-407E-A947-70E740481C1C}">
                    <a14:useLocalDpi xmlns:a14="http://schemas.microsoft.com/office/drawing/2010/main" val="0"/>
                  </a:ext>
                </a:extLst>
              </a:blip>
              <a:srcRect t="4474" b="4474"/>
              <a:stretch/>
            </p:blipFill>
            <p:spPr>
              <a:xfrm>
                <a:off x="13300363" y="6285045"/>
                <a:ext cx="2456294" cy="3149094"/>
              </a:xfrm>
              <a:prstGeom prst="snip2DiagRect">
                <a:avLst/>
              </a:prstGeom>
              <a:noFill/>
              <a:ln w="88900" cap="sq">
                <a:solidFill>
                  <a:srgbClr val="5271FF"/>
                </a:solidFill>
                <a:miter lim="800000"/>
              </a:ln>
              <a:effectLst/>
              <a:scene3d>
                <a:camera prst="orthographicFront"/>
                <a:lightRig rig="twoPt" dir="t">
                  <a:rot lat="0" lon="0" rev="7200000"/>
                </a:lightRig>
              </a:scene3d>
              <a:sp3d>
                <a:bevelT w="25400" h="19050"/>
                <a:contourClr>
                  <a:srgbClr val="FFFFFF"/>
                </a:contourClr>
              </a:sp3d>
            </p:spPr>
          </p:pic>
          <p:sp>
            <p:nvSpPr>
              <p:cNvPr id="26" name="Rectangle 25">
                <a:extLst>
                  <a:ext uri="{FF2B5EF4-FFF2-40B4-BE49-F238E27FC236}">
                    <a16:creationId xmlns:a16="http://schemas.microsoft.com/office/drawing/2014/main" id="{5B0947C7-F7BF-6EE2-BCE0-7484A3BC80AB}"/>
                  </a:ext>
                </a:extLst>
              </p:cNvPr>
              <p:cNvSpPr/>
              <p:nvPr/>
            </p:nvSpPr>
            <p:spPr>
              <a:xfrm>
                <a:off x="13680863" y="8495727"/>
                <a:ext cx="2185877" cy="1001643"/>
              </a:xfrm>
              <a:prstGeom prst="rect">
                <a:avLst/>
              </a:prstGeom>
              <a:solidFill>
                <a:srgbClr val="4C61FE"/>
              </a:solid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latin typeface="Montserrat Classic Bold" charset="0"/>
                    <a:cs typeface="Montserrat Classic Bold" charset="0"/>
                  </a:rPr>
                  <a:t>Hazel Mae</a:t>
                </a:r>
              </a:p>
              <a:p>
                <a:pPr algn="ctr"/>
                <a:r>
                  <a:rPr lang="en-US" sz="1600" dirty="0">
                    <a:latin typeface="Montserrat Classic Bold" charset="0"/>
                    <a:cs typeface="Montserrat Classic Bold" charset="0"/>
                  </a:rPr>
                  <a:t>Sports Presenter</a:t>
                </a:r>
              </a:p>
              <a:p>
                <a:pPr algn="ctr"/>
                <a:r>
                  <a:rPr lang="en-US" sz="1200" dirty="0">
                    <a:latin typeface="Montserrat Classic Bold" charset="0"/>
                    <a:cs typeface="Montserrat Classic Bold" charset="0"/>
                  </a:rPr>
                  <a:t>(Filipino </a:t>
                </a:r>
                <a:r>
                  <a:rPr lang="en-IN" sz="1200" dirty="0">
                    <a:latin typeface="Montserrat Classic Bold" charset="0"/>
                    <a:cs typeface="Montserrat Classic Bold" charset="0"/>
                  </a:rPr>
                  <a:t>Origin)</a:t>
                </a:r>
                <a:endParaRPr lang="en-US" sz="1200" dirty="0">
                  <a:latin typeface="Montserrat Classic Bold" charset="0"/>
                  <a:cs typeface="Montserrat Classic Bold" charset="0"/>
                </a:endParaRPr>
              </a:p>
            </p:txBody>
          </p:sp>
        </p:grpSp>
      </p:grpSp>
      <p:pic>
        <p:nvPicPr>
          <p:cNvPr id="41" name="Picture 12">
            <a:extLst>
              <a:ext uri="{FF2B5EF4-FFF2-40B4-BE49-F238E27FC236}">
                <a16:creationId xmlns:a16="http://schemas.microsoft.com/office/drawing/2014/main" id="{39B03FC3-9F45-6FF2-9DFA-5E28765EF84B}"/>
              </a:ext>
            </a:extLst>
          </p:cNvPr>
          <p:cNvPicPr>
            <a:picLocks noChangeAspect="1"/>
          </p:cNvPicPr>
          <p:nvPr/>
        </p:nvPicPr>
        <p:blipFill>
          <a:blip r:embed="rId15" cstate="email">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373858" y="211003"/>
            <a:ext cx="1028700" cy="1198697"/>
          </a:xfrm>
          <a:prstGeom prst="rect">
            <a:avLst/>
          </a:prstGeom>
        </p:spPr>
      </p:pic>
    </p:spTree>
    <p:extLst>
      <p:ext uri="{BB962C8B-B14F-4D97-AF65-F5344CB8AC3E}">
        <p14:creationId xmlns:p14="http://schemas.microsoft.com/office/powerpoint/2010/main" val="1084212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3877A93A-C1ED-6BF6-F51C-3081D3E11633}"/>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4" name="TextBox 13">
            <a:extLst>
              <a:ext uri="{FF2B5EF4-FFF2-40B4-BE49-F238E27FC236}">
                <a16:creationId xmlns:a16="http://schemas.microsoft.com/office/drawing/2014/main" id="{35A3CC9B-3E6E-B658-1632-65C16EFADFCF}"/>
              </a:ext>
            </a:extLst>
          </p:cNvPr>
          <p:cNvSpPr txBox="1"/>
          <p:nvPr/>
        </p:nvSpPr>
        <p:spPr>
          <a:xfrm>
            <a:off x="767764" y="9623746"/>
            <a:ext cx="7392844" cy="276999"/>
          </a:xfrm>
          <a:prstGeom prst="rect">
            <a:avLst/>
          </a:prstGeom>
          <a:noFill/>
        </p:spPr>
        <p:txBody>
          <a:bodyPr wrap="square">
            <a:spAutoFit/>
          </a:bodyPr>
          <a:lstStyle/>
          <a:p>
            <a:r>
              <a:rPr lang="en-US" sz="1200" dirty="0">
                <a:latin typeface="Montserrat Classic" panose="020B0604020202020204" charset="0"/>
                <a:cs typeface="Montserrat Classic" panose="020B0604020202020204" charset="0"/>
              </a:rPr>
              <a:t>Source: https://www.statcan.gc.ca/en/dai/smr08/2021/smr08_250</a:t>
            </a:r>
          </a:p>
        </p:txBody>
      </p:sp>
      <p:sp>
        <p:nvSpPr>
          <p:cNvPr id="15" name="TextBox 14">
            <a:extLst>
              <a:ext uri="{FF2B5EF4-FFF2-40B4-BE49-F238E27FC236}">
                <a16:creationId xmlns:a16="http://schemas.microsoft.com/office/drawing/2014/main" id="{4E7F12BF-9D22-E3DF-C5F3-9DDA6F29A6CB}"/>
              </a:ext>
            </a:extLst>
          </p:cNvPr>
          <p:cNvSpPr txBox="1"/>
          <p:nvPr/>
        </p:nvSpPr>
        <p:spPr>
          <a:xfrm>
            <a:off x="8348585" y="9531413"/>
            <a:ext cx="7392844" cy="461665"/>
          </a:xfrm>
          <a:prstGeom prst="rect">
            <a:avLst/>
          </a:prstGeom>
          <a:noFill/>
        </p:spPr>
        <p:txBody>
          <a:bodyPr wrap="square">
            <a:spAutoFit/>
          </a:bodyPr>
          <a:lstStyle/>
          <a:p>
            <a:r>
              <a:rPr lang="en-US" sz="1200" dirty="0">
                <a:latin typeface="Montserrat Classic" panose="020B0604020202020204" charset="0"/>
                <a:cs typeface="Montserrat Classic" panose="020B0604020202020204" charset="0"/>
              </a:rPr>
              <a:t>Source: https://economictimes.indiatimes.com/nri/migrate/immigrants-make-up-largest-share-of-canadas-population-in-countrys-history-india-takes-top-spot-among-newcomers/articleshow/95110915.cms</a:t>
            </a:r>
          </a:p>
        </p:txBody>
      </p:sp>
      <p:sp>
        <p:nvSpPr>
          <p:cNvPr id="2" name="TextBox 12">
            <a:extLst>
              <a:ext uri="{FF2B5EF4-FFF2-40B4-BE49-F238E27FC236}">
                <a16:creationId xmlns:a16="http://schemas.microsoft.com/office/drawing/2014/main" id="{DA1DDFB5-33C3-99E3-6782-FC1057E30767}"/>
              </a:ext>
            </a:extLst>
          </p:cNvPr>
          <p:cNvSpPr txBox="1"/>
          <p:nvPr/>
        </p:nvSpPr>
        <p:spPr>
          <a:xfrm>
            <a:off x="800745" y="426812"/>
            <a:ext cx="8417362" cy="1538883"/>
          </a:xfrm>
          <a:prstGeom prst="rect">
            <a:avLst/>
          </a:prstGeom>
        </p:spPr>
        <p:txBody>
          <a:bodyPr wrap="square" lIns="0" tIns="0" rIns="0" bIns="0" rtlCol="0" anchor="t">
            <a:spAutoFit/>
          </a:bodyPr>
          <a:lstStyle/>
          <a:p>
            <a:r>
              <a:rPr lang="en-US" sz="5000" dirty="0">
                <a:latin typeface="Montserrat Classic Bold"/>
              </a:rPr>
              <a:t>Asian Canadian </a:t>
            </a:r>
          </a:p>
          <a:p>
            <a:r>
              <a:rPr lang="en-US" sz="5000" dirty="0">
                <a:solidFill>
                  <a:srgbClr val="C00000"/>
                </a:solidFill>
                <a:latin typeface="Montserrat Classic Bold"/>
              </a:rPr>
              <a:t>A Rapidly Growing Market</a:t>
            </a:r>
          </a:p>
        </p:txBody>
      </p:sp>
      <p:grpSp>
        <p:nvGrpSpPr>
          <p:cNvPr id="17" name="Group 16">
            <a:extLst>
              <a:ext uri="{FF2B5EF4-FFF2-40B4-BE49-F238E27FC236}">
                <a16:creationId xmlns:a16="http://schemas.microsoft.com/office/drawing/2014/main" id="{2367FDEB-B4A6-2C08-18E3-D731F1383B63}"/>
              </a:ext>
            </a:extLst>
          </p:cNvPr>
          <p:cNvGrpSpPr/>
          <p:nvPr/>
        </p:nvGrpSpPr>
        <p:grpSpPr>
          <a:xfrm>
            <a:off x="1371599" y="3025844"/>
            <a:ext cx="6438577" cy="4997313"/>
            <a:chOff x="1371599" y="3134317"/>
            <a:chExt cx="6438577" cy="4997313"/>
          </a:xfrm>
        </p:grpSpPr>
        <p:sp>
          <p:nvSpPr>
            <p:cNvPr id="3" name="TextBox 2">
              <a:extLst>
                <a:ext uri="{FF2B5EF4-FFF2-40B4-BE49-F238E27FC236}">
                  <a16:creationId xmlns:a16="http://schemas.microsoft.com/office/drawing/2014/main" id="{924557C8-4BDF-7CF2-CE27-D4848C9F9514}"/>
                </a:ext>
              </a:extLst>
            </p:cNvPr>
            <p:cNvSpPr txBox="1"/>
            <p:nvPr/>
          </p:nvSpPr>
          <p:spPr>
            <a:xfrm>
              <a:off x="1371600" y="3134317"/>
              <a:ext cx="4601580" cy="800219"/>
            </a:xfrm>
            <a:prstGeom prst="rect">
              <a:avLst/>
            </a:prstGeom>
            <a:noFill/>
          </p:spPr>
          <p:txBody>
            <a:bodyPr wrap="square">
              <a:spAutoFit/>
            </a:bodyPr>
            <a:lstStyle/>
            <a:p>
              <a:pPr marL="342900" indent="-342900">
                <a:buFont typeface="Wingdings" panose="05000000000000000000" pitchFamily="2" charset="2"/>
                <a:buChar char="Ø"/>
              </a:pPr>
              <a:r>
                <a:rPr lang="en-US" sz="2300" dirty="0">
                  <a:latin typeface="Montserrat Classic" panose="020B0604020202020204" charset="0"/>
                  <a:cs typeface="Montserrat Classic" panose="020B0604020202020204" charset="0"/>
                </a:rPr>
                <a:t> Asians make up </a:t>
              </a:r>
              <a:r>
                <a:rPr lang="en-US" sz="2300" b="1" dirty="0">
                  <a:solidFill>
                    <a:srgbClr val="C00000"/>
                  </a:solidFill>
                  <a:latin typeface="Montserrat Classic" panose="020B0604020202020204" charset="0"/>
                  <a:cs typeface="Montserrat Classic" panose="020B0604020202020204" charset="0"/>
                </a:rPr>
                <a:t>19.3%</a:t>
              </a:r>
              <a:r>
                <a:rPr lang="en-US" sz="2300" dirty="0">
                  <a:latin typeface="Montserrat Classic" panose="020B0604020202020204" charset="0"/>
                  <a:cs typeface="Montserrat Classic" panose="020B0604020202020204" charset="0"/>
                </a:rPr>
                <a:t> of the  Canadian Population.</a:t>
              </a:r>
            </a:p>
          </p:txBody>
        </p:sp>
        <p:sp>
          <p:nvSpPr>
            <p:cNvPr id="7" name="TextBox 6">
              <a:extLst>
                <a:ext uri="{FF2B5EF4-FFF2-40B4-BE49-F238E27FC236}">
                  <a16:creationId xmlns:a16="http://schemas.microsoft.com/office/drawing/2014/main" id="{55C1F59E-9B58-26E7-2339-8DD56DE077F0}"/>
                </a:ext>
              </a:extLst>
            </p:cNvPr>
            <p:cNvSpPr txBox="1"/>
            <p:nvPr/>
          </p:nvSpPr>
          <p:spPr>
            <a:xfrm>
              <a:off x="1371600" y="4533348"/>
              <a:ext cx="5571621" cy="800219"/>
            </a:xfrm>
            <a:prstGeom prst="rect">
              <a:avLst/>
            </a:prstGeom>
            <a:noFill/>
          </p:spPr>
          <p:txBody>
            <a:bodyPr wrap="square">
              <a:spAutoFit/>
            </a:bodyPr>
            <a:lstStyle/>
            <a:p>
              <a:pPr marL="342900" indent="-342900">
                <a:buFont typeface="Wingdings" panose="05000000000000000000" pitchFamily="2" charset="2"/>
                <a:buChar char="Ø"/>
              </a:pPr>
              <a:r>
                <a:rPr lang="en-US" sz="2300" dirty="0">
                  <a:latin typeface="Montserrat Classic" panose="020B0604020202020204" charset="0"/>
                  <a:cs typeface="Montserrat Classic" panose="020B0604020202020204" charset="0"/>
                </a:rPr>
                <a:t> Asian Canadian population rose from  </a:t>
              </a:r>
              <a:r>
                <a:rPr lang="en-US" sz="2300" b="1" dirty="0">
                  <a:solidFill>
                    <a:srgbClr val="C00000"/>
                  </a:solidFill>
                  <a:latin typeface="Montserrat Classic" panose="020B0604020202020204" charset="0"/>
                  <a:cs typeface="Montserrat Classic" panose="020B0604020202020204" charset="0"/>
                </a:rPr>
                <a:t>10.9% </a:t>
              </a:r>
              <a:r>
                <a:rPr lang="en-US" sz="2300" dirty="0">
                  <a:latin typeface="Montserrat Classic" panose="020B0604020202020204" charset="0"/>
                  <a:cs typeface="Montserrat Classic" panose="020B0604020202020204" charset="0"/>
                </a:rPr>
                <a:t>in </a:t>
              </a:r>
              <a:r>
                <a:rPr lang="en-US" sz="2300" b="1" dirty="0">
                  <a:solidFill>
                    <a:srgbClr val="C00000"/>
                  </a:solidFill>
                  <a:latin typeface="Montserrat Classic" panose="020B0604020202020204" charset="0"/>
                  <a:cs typeface="Montserrat Classic" panose="020B0604020202020204" charset="0"/>
                </a:rPr>
                <a:t>2001</a:t>
              </a:r>
              <a:r>
                <a:rPr lang="en-US" sz="2300" dirty="0">
                  <a:latin typeface="Montserrat Classic" panose="020B0604020202020204" charset="0"/>
                  <a:cs typeface="Montserrat Classic" panose="020B0604020202020204" charset="0"/>
                </a:rPr>
                <a:t>  to </a:t>
              </a:r>
              <a:r>
                <a:rPr lang="en-US" sz="2300" b="1" dirty="0">
                  <a:solidFill>
                    <a:srgbClr val="C00000"/>
                  </a:solidFill>
                  <a:latin typeface="Montserrat Classic" panose="020B0604020202020204" charset="0"/>
                  <a:cs typeface="Montserrat Classic" panose="020B0604020202020204" charset="0"/>
                </a:rPr>
                <a:t>19.3%</a:t>
              </a:r>
              <a:r>
                <a:rPr lang="en-US" sz="2300" dirty="0">
                  <a:latin typeface="Montserrat Classic" panose="020B0604020202020204" charset="0"/>
                  <a:cs typeface="Montserrat Classic" panose="020B0604020202020204" charset="0"/>
                </a:rPr>
                <a:t> in </a:t>
              </a:r>
              <a:r>
                <a:rPr lang="en-US" sz="2300" b="1" dirty="0">
                  <a:solidFill>
                    <a:srgbClr val="C00000"/>
                  </a:solidFill>
                  <a:latin typeface="Montserrat Classic" panose="020B0604020202020204" charset="0"/>
                  <a:cs typeface="Montserrat Classic" panose="020B0604020202020204" charset="0"/>
                </a:rPr>
                <a:t>2021. </a:t>
              </a:r>
            </a:p>
          </p:txBody>
        </p:sp>
        <p:sp>
          <p:nvSpPr>
            <p:cNvPr id="13" name="TextBox 12">
              <a:extLst>
                <a:ext uri="{FF2B5EF4-FFF2-40B4-BE49-F238E27FC236}">
                  <a16:creationId xmlns:a16="http://schemas.microsoft.com/office/drawing/2014/main" id="{BF33FA56-C5A6-4FE5-9467-2B49A0447261}"/>
                </a:ext>
              </a:extLst>
            </p:cNvPr>
            <p:cNvSpPr txBox="1"/>
            <p:nvPr/>
          </p:nvSpPr>
          <p:spPr>
            <a:xfrm>
              <a:off x="1371600" y="5932379"/>
              <a:ext cx="4910881" cy="800219"/>
            </a:xfrm>
            <a:prstGeom prst="rect">
              <a:avLst/>
            </a:prstGeom>
            <a:noFill/>
          </p:spPr>
          <p:txBody>
            <a:bodyPr wrap="square">
              <a:spAutoFit/>
            </a:bodyPr>
            <a:lstStyle/>
            <a:p>
              <a:pPr marL="342900" indent="-342900">
                <a:buFont typeface="Wingdings" panose="05000000000000000000" pitchFamily="2" charset="2"/>
                <a:buChar char="Ø"/>
              </a:pPr>
              <a:r>
                <a:rPr lang="en-US" sz="2300" dirty="0">
                  <a:latin typeface="Montserrat Classic" panose="020B0604020202020204" charset="0"/>
                  <a:cs typeface="Montserrat Classic" panose="020B0604020202020204" charset="0"/>
                </a:rPr>
                <a:t> </a:t>
              </a:r>
              <a:r>
                <a:rPr lang="en-US" sz="2300" b="1" dirty="0">
                  <a:solidFill>
                    <a:srgbClr val="C00000"/>
                  </a:solidFill>
                  <a:latin typeface="Montserrat Classic" panose="020B0604020202020204" charset="0"/>
                  <a:cs typeface="Montserrat Classic" panose="020B0604020202020204" charset="0"/>
                </a:rPr>
                <a:t>1.9 Million Indians </a:t>
              </a:r>
              <a:r>
                <a:rPr lang="en-US" sz="2300" dirty="0">
                  <a:latin typeface="Montserrat Classic" panose="020B0604020202020204" charset="0"/>
                  <a:cs typeface="Montserrat Classic" panose="020B0604020202020204" charset="0"/>
                </a:rPr>
                <a:t>are currently  residing in Canada.</a:t>
              </a:r>
            </a:p>
          </p:txBody>
        </p:sp>
        <p:sp>
          <p:nvSpPr>
            <p:cNvPr id="18" name="TextBox 17">
              <a:extLst>
                <a:ext uri="{FF2B5EF4-FFF2-40B4-BE49-F238E27FC236}">
                  <a16:creationId xmlns:a16="http://schemas.microsoft.com/office/drawing/2014/main" id="{E156C719-F4CA-60C5-CE99-178A5A09A6E1}"/>
                </a:ext>
              </a:extLst>
            </p:cNvPr>
            <p:cNvSpPr txBox="1"/>
            <p:nvPr/>
          </p:nvSpPr>
          <p:spPr>
            <a:xfrm>
              <a:off x="1371599" y="7331411"/>
              <a:ext cx="6438577" cy="800219"/>
            </a:xfrm>
            <a:prstGeom prst="rect">
              <a:avLst/>
            </a:prstGeom>
            <a:noFill/>
          </p:spPr>
          <p:txBody>
            <a:bodyPr wrap="square">
              <a:spAutoFit/>
            </a:bodyPr>
            <a:lstStyle/>
            <a:p>
              <a:pPr marL="342900" indent="-342900">
                <a:buFont typeface="Wingdings" panose="05000000000000000000" pitchFamily="2" charset="2"/>
                <a:buChar char="Ø"/>
              </a:pPr>
              <a:r>
                <a:rPr lang="en-US" sz="2300" dirty="0">
                  <a:latin typeface="Montserrat Classic" panose="020B0604020202020204" charset="0"/>
                  <a:cs typeface="Montserrat Classic" panose="020B0604020202020204" charset="0"/>
                </a:rPr>
                <a:t> By 2036, Almost </a:t>
              </a:r>
              <a:r>
                <a:rPr lang="en-US" sz="2300" b="1" dirty="0">
                  <a:solidFill>
                    <a:srgbClr val="C00000"/>
                  </a:solidFill>
                  <a:latin typeface="Montserrat Classic" panose="020B0604020202020204" charset="0"/>
                  <a:cs typeface="Montserrat Classic" panose="020B0604020202020204" charset="0"/>
                </a:rPr>
                <a:t>57.9%</a:t>
              </a:r>
              <a:r>
                <a:rPr lang="en-US" sz="2300" dirty="0">
                  <a:latin typeface="Montserrat Classic" panose="020B0604020202020204" charset="0"/>
                  <a:cs typeface="Montserrat Classic" panose="020B0604020202020204" charset="0"/>
                </a:rPr>
                <a:t> of Canada’s    immigrant population would be Asian-born.</a:t>
              </a:r>
            </a:p>
          </p:txBody>
        </p:sp>
      </p:grpSp>
      <p:pic>
        <p:nvPicPr>
          <p:cNvPr id="4" name="Picture 12">
            <a:extLst>
              <a:ext uri="{FF2B5EF4-FFF2-40B4-BE49-F238E27FC236}">
                <a16:creationId xmlns:a16="http://schemas.microsoft.com/office/drawing/2014/main" id="{2F59F8EB-8010-8D9C-5F60-81D732C49EC3}"/>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95554" y="9300253"/>
            <a:ext cx="1028700" cy="1198697"/>
          </a:xfrm>
          <a:prstGeom prst="rect">
            <a:avLst/>
          </a:prstGeom>
        </p:spPr>
      </p:pic>
      <p:grpSp>
        <p:nvGrpSpPr>
          <p:cNvPr id="16" name="Group 15">
            <a:extLst>
              <a:ext uri="{FF2B5EF4-FFF2-40B4-BE49-F238E27FC236}">
                <a16:creationId xmlns:a16="http://schemas.microsoft.com/office/drawing/2014/main" id="{74F7EB24-99C4-40ED-7957-75E48241AFDC}"/>
              </a:ext>
            </a:extLst>
          </p:cNvPr>
          <p:cNvGrpSpPr/>
          <p:nvPr/>
        </p:nvGrpSpPr>
        <p:grpSpPr>
          <a:xfrm>
            <a:off x="9001991" y="2552700"/>
            <a:ext cx="7827818" cy="5943600"/>
            <a:chOff x="9001991" y="2705100"/>
            <a:chExt cx="7827818" cy="5943600"/>
          </a:xfrm>
        </p:grpSpPr>
        <p:grpSp>
          <p:nvGrpSpPr>
            <p:cNvPr id="10" name="Group 9">
              <a:extLst>
                <a:ext uri="{FF2B5EF4-FFF2-40B4-BE49-F238E27FC236}">
                  <a16:creationId xmlns:a16="http://schemas.microsoft.com/office/drawing/2014/main" id="{A4C91B79-EB10-B95A-0C9A-8D7B1D0923F1}"/>
                </a:ext>
              </a:extLst>
            </p:cNvPr>
            <p:cNvGrpSpPr/>
            <p:nvPr/>
          </p:nvGrpSpPr>
          <p:grpSpPr>
            <a:xfrm>
              <a:off x="9916654" y="3351539"/>
              <a:ext cx="5998492" cy="4650723"/>
              <a:chOff x="10058400" y="3159777"/>
              <a:chExt cx="5998492" cy="4650723"/>
            </a:xfrm>
          </p:grpSpPr>
          <p:pic>
            <p:nvPicPr>
              <p:cNvPr id="52" name="Picture 51">
                <a:extLst>
                  <a:ext uri="{FF2B5EF4-FFF2-40B4-BE49-F238E27FC236}">
                    <a16:creationId xmlns:a16="http://schemas.microsoft.com/office/drawing/2014/main" id="{F022731C-905D-323D-CB0D-DDFAC6638C56}"/>
                  </a:ext>
                </a:extLst>
              </p:cNvPr>
              <p:cNvPicPr>
                <a:picLocks noChangeAspect="1"/>
              </p:cNvPicPr>
              <p:nvPr/>
            </p:nvPicPr>
            <p:blipFill>
              <a:blip r:embed="rId7"/>
              <a:stretch>
                <a:fillRect/>
              </a:stretch>
            </p:blipFill>
            <p:spPr>
              <a:xfrm>
                <a:off x="12111066" y="4824773"/>
                <a:ext cx="1893161" cy="1216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oup 4">
                <a:extLst>
                  <a:ext uri="{FF2B5EF4-FFF2-40B4-BE49-F238E27FC236}">
                    <a16:creationId xmlns:a16="http://schemas.microsoft.com/office/drawing/2014/main" id="{3709BC6F-EAD7-F364-DC0C-9DCE7CDE8BD4}"/>
                  </a:ext>
                </a:extLst>
              </p:cNvPr>
              <p:cNvGrpSpPr/>
              <p:nvPr/>
            </p:nvGrpSpPr>
            <p:grpSpPr>
              <a:xfrm>
                <a:off x="10766218" y="6538799"/>
                <a:ext cx="4582857" cy="1271701"/>
                <a:chOff x="10498143" y="6166552"/>
                <a:chExt cx="4582857" cy="1271701"/>
              </a:xfrm>
            </p:grpSpPr>
            <p:sp>
              <p:nvSpPr>
                <p:cNvPr id="49" name="TextBox 48">
                  <a:extLst>
                    <a:ext uri="{FF2B5EF4-FFF2-40B4-BE49-F238E27FC236}">
                      <a16:creationId xmlns:a16="http://schemas.microsoft.com/office/drawing/2014/main" id="{62716AFC-4290-FCFE-1E3B-5433867741E4}"/>
                    </a:ext>
                  </a:extLst>
                </p:cNvPr>
                <p:cNvSpPr txBox="1"/>
                <p:nvPr/>
              </p:nvSpPr>
              <p:spPr>
                <a:xfrm>
                  <a:off x="10498143" y="6190312"/>
                  <a:ext cx="1988186" cy="1224181"/>
                </a:xfrm>
                <a:prstGeom prst="rect">
                  <a:avLst/>
                </a:prstGeom>
                <a:noFill/>
              </p:spPr>
              <p:txBody>
                <a:bodyPr wrap="square">
                  <a:spAutoFit/>
                </a:bodyPr>
                <a:lstStyle/>
                <a:p>
                  <a:pPr algn="ctr">
                    <a:lnSpc>
                      <a:spcPct val="150000"/>
                    </a:lnSpc>
                  </a:pPr>
                  <a:r>
                    <a:rPr lang="en-US" sz="2800" b="1" dirty="0">
                      <a:solidFill>
                        <a:srgbClr val="C00000"/>
                      </a:solidFill>
                      <a:latin typeface="Montserrat Classic" panose="020B0604020202020204" charset="0"/>
                      <a:cs typeface="Montserrat Classic" panose="020B0604020202020204" charset="0"/>
                    </a:rPr>
                    <a:t>18.6%</a:t>
                  </a:r>
                </a:p>
                <a:p>
                  <a:pPr algn="ctr">
                    <a:lnSpc>
                      <a:spcPct val="150000"/>
                    </a:lnSpc>
                  </a:pPr>
                  <a:r>
                    <a:rPr lang="en-US" sz="2400" dirty="0">
                      <a:latin typeface="Montserrat Classic" panose="020B0604020202020204" charset="0"/>
                      <a:cs typeface="Montserrat Classic" panose="020B0604020202020204" charset="0"/>
                    </a:rPr>
                    <a:t>2021</a:t>
                  </a:r>
                  <a:endParaRPr lang="en-US" sz="2800" dirty="0">
                    <a:latin typeface="Montserrat Classic" panose="020B0604020202020204" charset="0"/>
                    <a:cs typeface="Montserrat Classic" panose="020B0604020202020204" charset="0"/>
                  </a:endParaRPr>
                </a:p>
              </p:txBody>
            </p:sp>
            <p:sp>
              <p:nvSpPr>
                <p:cNvPr id="51" name="TextBox 50">
                  <a:extLst>
                    <a:ext uri="{FF2B5EF4-FFF2-40B4-BE49-F238E27FC236}">
                      <a16:creationId xmlns:a16="http://schemas.microsoft.com/office/drawing/2014/main" id="{1CEFDCFB-9EBB-9A6D-5A75-20B9B9C56853}"/>
                    </a:ext>
                  </a:extLst>
                </p:cNvPr>
                <p:cNvSpPr txBox="1"/>
                <p:nvPr/>
              </p:nvSpPr>
              <p:spPr>
                <a:xfrm>
                  <a:off x="13092814" y="6190312"/>
                  <a:ext cx="1988186" cy="1224181"/>
                </a:xfrm>
                <a:prstGeom prst="rect">
                  <a:avLst/>
                </a:prstGeom>
                <a:noFill/>
              </p:spPr>
              <p:txBody>
                <a:bodyPr wrap="square">
                  <a:spAutoFit/>
                </a:bodyPr>
                <a:lstStyle/>
                <a:p>
                  <a:pPr algn="ctr">
                    <a:lnSpc>
                      <a:spcPct val="150000"/>
                    </a:lnSpc>
                  </a:pPr>
                  <a:r>
                    <a:rPr lang="en-US" sz="2800" b="1" dirty="0">
                      <a:solidFill>
                        <a:srgbClr val="C00000"/>
                      </a:solidFill>
                      <a:latin typeface="Montserrat Classic" panose="020B0604020202020204" charset="0"/>
                      <a:cs typeface="Montserrat Classic" panose="020B0604020202020204" charset="0"/>
                    </a:rPr>
                    <a:t>12.1%</a:t>
                  </a:r>
                </a:p>
                <a:p>
                  <a:pPr algn="ctr">
                    <a:lnSpc>
                      <a:spcPct val="150000"/>
                    </a:lnSpc>
                  </a:pPr>
                  <a:r>
                    <a:rPr lang="en-US" sz="2400" dirty="0">
                      <a:latin typeface="Montserrat Classic" panose="020B0604020202020204" charset="0"/>
                      <a:cs typeface="Montserrat Classic" panose="020B0604020202020204" charset="0"/>
                    </a:rPr>
                    <a:t>2016</a:t>
                  </a:r>
                  <a:endParaRPr lang="en-US" sz="2800" dirty="0">
                    <a:latin typeface="Montserrat Classic" panose="020B0604020202020204" charset="0"/>
                    <a:cs typeface="Montserrat Classic" panose="020B0604020202020204" charset="0"/>
                  </a:endParaRPr>
                </a:p>
              </p:txBody>
            </p:sp>
            <p:cxnSp>
              <p:nvCxnSpPr>
                <p:cNvPr id="55" name="Straight Connector 54">
                  <a:extLst>
                    <a:ext uri="{FF2B5EF4-FFF2-40B4-BE49-F238E27FC236}">
                      <a16:creationId xmlns:a16="http://schemas.microsoft.com/office/drawing/2014/main" id="{450F2448-B8F0-7469-D623-7608C0D95B20}"/>
                    </a:ext>
                  </a:extLst>
                </p:cNvPr>
                <p:cNvCxnSpPr>
                  <a:cxnSpLocks/>
                </p:cNvCxnSpPr>
                <p:nvPr/>
              </p:nvCxnSpPr>
              <p:spPr>
                <a:xfrm>
                  <a:off x="12789571" y="6166552"/>
                  <a:ext cx="0" cy="1271701"/>
                </a:xfrm>
                <a:prstGeom prst="line">
                  <a:avLst/>
                </a:prstGeom>
                <a:ln w="25400">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E4F71D2-B3C7-E700-EA0B-E1CF4D5FA24C}"/>
                  </a:ext>
                </a:extLst>
              </p:cNvPr>
              <p:cNvSpPr txBox="1"/>
              <p:nvPr/>
            </p:nvSpPr>
            <p:spPr>
              <a:xfrm>
                <a:off x="10058400" y="3159777"/>
                <a:ext cx="5998492" cy="892552"/>
              </a:xfrm>
              <a:prstGeom prst="rect">
                <a:avLst/>
              </a:prstGeom>
              <a:noFill/>
            </p:spPr>
            <p:txBody>
              <a:bodyPr wrap="square">
                <a:spAutoFit/>
              </a:bodyPr>
              <a:lstStyle/>
              <a:p>
                <a:pPr algn="ctr"/>
                <a:r>
                  <a:rPr lang="en-US" sz="2600" b="1" dirty="0">
                    <a:latin typeface="Montserrat Classic" panose="020B0604020202020204" charset="0"/>
                    <a:cs typeface="Montserrat Classic" panose="020B0604020202020204" charset="0"/>
                  </a:rPr>
                  <a:t>India is the leading country of birth for recent immigration to Canada</a:t>
                </a:r>
                <a:endParaRPr lang="en-IN" sz="2600" b="1" dirty="0">
                  <a:latin typeface="Montserrat Classic" panose="020B0604020202020204" charset="0"/>
                  <a:cs typeface="Montserrat Classic" panose="020B0604020202020204" charset="0"/>
                </a:endParaRPr>
              </a:p>
            </p:txBody>
          </p:sp>
        </p:grpSp>
        <p:sp>
          <p:nvSpPr>
            <p:cNvPr id="6" name="Rectangle: Rounded Corners 5">
              <a:extLst>
                <a:ext uri="{FF2B5EF4-FFF2-40B4-BE49-F238E27FC236}">
                  <a16:creationId xmlns:a16="http://schemas.microsoft.com/office/drawing/2014/main" id="{3750BA6D-3EB4-9C20-B56F-66432F656AF5}"/>
                </a:ext>
              </a:extLst>
            </p:cNvPr>
            <p:cNvSpPr/>
            <p:nvPr/>
          </p:nvSpPr>
          <p:spPr>
            <a:xfrm>
              <a:off x="9001991" y="2705100"/>
              <a:ext cx="7827818" cy="5943600"/>
            </a:xfrm>
            <a:prstGeom prst="roundRect">
              <a:avLst/>
            </a:prstGeom>
            <a:noFill/>
            <a:ln w="76200" cap="sq">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226999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pic>
        <p:nvPicPr>
          <p:cNvPr id="39" name="Picture 38" descr="A person holding a knife&#10;&#10;Description automatically generated with medium confidence">
            <a:extLst>
              <a:ext uri="{FF2B5EF4-FFF2-40B4-BE49-F238E27FC236}">
                <a16:creationId xmlns:a16="http://schemas.microsoft.com/office/drawing/2014/main" id="{4EB572E4-D4BF-A54C-E23A-EFBBC17E107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8521" r="15827"/>
          <a:stretch/>
        </p:blipFill>
        <p:spPr>
          <a:xfrm>
            <a:off x="1" y="1"/>
            <a:ext cx="8686800" cy="8780202"/>
          </a:xfrm>
          <a:prstGeom prst="rect">
            <a:avLst/>
          </a:prstGeom>
        </p:spPr>
      </p:pic>
      <p:sp>
        <p:nvSpPr>
          <p:cNvPr id="8" name="AutoShape 8"/>
          <p:cNvSpPr/>
          <p:nvPr/>
        </p:nvSpPr>
        <p:spPr>
          <a:xfrm rot="5062">
            <a:off x="13118673" y="567694"/>
            <a:ext cx="5169328" cy="0"/>
          </a:xfrm>
          <a:prstGeom prst="line">
            <a:avLst/>
          </a:prstGeom>
          <a:ln w="127000" cap="flat">
            <a:solidFill>
              <a:srgbClr val="FFFFFF"/>
            </a:solidFill>
            <a:prstDash val="solid"/>
            <a:miter lim="800000"/>
            <a:headEnd type="none" w="sm" len="sm"/>
            <a:tailEnd type="none" w="sm" len="sm"/>
          </a:ln>
        </p:spPr>
      </p:sp>
      <p:sp>
        <p:nvSpPr>
          <p:cNvPr id="10" name="Freeform 10"/>
          <p:cNvSpPr/>
          <p:nvPr/>
        </p:nvSpPr>
        <p:spPr>
          <a:xfrm>
            <a:off x="6585412" y="8839205"/>
            <a:ext cx="11702589" cy="1447795"/>
          </a:xfrm>
          <a:custGeom>
            <a:avLst/>
            <a:gdLst/>
            <a:ahLst/>
            <a:cxnLst/>
            <a:rect l="l" t="t" r="r" b="b"/>
            <a:pathLst>
              <a:path w="9539733" h="1195908">
                <a:moveTo>
                  <a:pt x="0" y="0"/>
                </a:moveTo>
                <a:lnTo>
                  <a:pt x="9539733" y="0"/>
                </a:lnTo>
                <a:lnTo>
                  <a:pt x="9539733" y="1195908"/>
                </a:lnTo>
                <a:lnTo>
                  <a:pt x="0" y="1195908"/>
                </a:lnTo>
                <a:close/>
              </a:path>
            </a:pathLst>
          </a:custGeom>
          <a:solidFill>
            <a:schemeClr val="tx1"/>
          </a:solidFill>
        </p:spPr>
      </p:sp>
      <p:pic>
        <p:nvPicPr>
          <p:cNvPr id="18" name="Picture 18"/>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8533132"/>
            <a:ext cx="1028700" cy="1198697"/>
          </a:xfrm>
          <a:prstGeom prst="rect">
            <a:avLst/>
          </a:prstGeom>
        </p:spPr>
      </p:pic>
      <p:sp>
        <p:nvSpPr>
          <p:cNvPr id="26" name="Rectangle: Single Corner Snipped 25">
            <a:extLst>
              <a:ext uri="{FF2B5EF4-FFF2-40B4-BE49-F238E27FC236}">
                <a16:creationId xmlns:a16="http://schemas.microsoft.com/office/drawing/2014/main" id="{029F0B93-63DE-DDED-37B6-86D82D67CD18}"/>
              </a:ext>
            </a:extLst>
          </p:cNvPr>
          <p:cNvSpPr/>
          <p:nvPr/>
        </p:nvSpPr>
        <p:spPr>
          <a:xfrm>
            <a:off x="5638800" y="1104900"/>
            <a:ext cx="10398647" cy="9183914"/>
          </a:xfrm>
          <a:prstGeom prst="snip1Rect">
            <a:avLst/>
          </a:prstGeom>
          <a:solidFill>
            <a:schemeClr val="bg1"/>
          </a:solidFill>
          <a:ln>
            <a:noFill/>
          </a:ln>
          <a:effectLst>
            <a:outerShdw blurRad="215900" dist="38100" dir="1152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TextBox 27">
            <a:extLst>
              <a:ext uri="{FF2B5EF4-FFF2-40B4-BE49-F238E27FC236}">
                <a16:creationId xmlns:a16="http://schemas.microsoft.com/office/drawing/2014/main" id="{AEA01668-9C4C-B44E-E553-49FE9EB8014F}"/>
              </a:ext>
            </a:extLst>
          </p:cNvPr>
          <p:cNvSpPr txBox="1"/>
          <p:nvPr/>
        </p:nvSpPr>
        <p:spPr>
          <a:xfrm>
            <a:off x="6358198" y="3884222"/>
            <a:ext cx="8665259" cy="446276"/>
          </a:xfrm>
          <a:prstGeom prst="rect">
            <a:avLst/>
          </a:prstGeom>
          <a:noFill/>
        </p:spPr>
        <p:txBody>
          <a:bodyPr wrap="square">
            <a:spAutoFit/>
          </a:bodyPr>
          <a:lstStyle/>
          <a:p>
            <a:pPr marL="342900" indent="-342900">
              <a:buFont typeface="Wingdings" panose="05000000000000000000" pitchFamily="2" charset="2"/>
              <a:buChar char="Ø"/>
            </a:pPr>
            <a:r>
              <a:rPr lang="en-US" sz="2300" dirty="0">
                <a:latin typeface="Montserrat Classic" panose="020B0604020202020204" charset="0"/>
                <a:cs typeface="Montserrat Classic" panose="020B0604020202020204" charset="0"/>
              </a:rPr>
              <a:t> Asians are the </a:t>
            </a:r>
            <a:r>
              <a:rPr lang="en-US" sz="2300" dirty="0">
                <a:solidFill>
                  <a:srgbClr val="C00000"/>
                </a:solidFill>
                <a:latin typeface="Montserrat Classic" panose="020B0604020202020204" charset="0"/>
                <a:cs typeface="Montserrat Classic" panose="020B0604020202020204" charset="0"/>
              </a:rPr>
              <a:t>top earners</a:t>
            </a:r>
            <a:r>
              <a:rPr lang="en-US" sz="2300" dirty="0">
                <a:latin typeface="Montserrat Classic" panose="020B0604020202020204" charset="0"/>
                <a:cs typeface="Montserrat Classic" panose="020B0604020202020204" charset="0"/>
              </a:rPr>
              <a:t> and the </a:t>
            </a:r>
            <a:r>
              <a:rPr lang="en-US" sz="2300" dirty="0">
                <a:solidFill>
                  <a:srgbClr val="C00000"/>
                </a:solidFill>
                <a:latin typeface="Montserrat Classic" panose="020B0604020202020204" charset="0"/>
                <a:cs typeface="Montserrat Classic" panose="020B0604020202020204" charset="0"/>
              </a:rPr>
              <a:t>most educated</a:t>
            </a:r>
            <a:r>
              <a:rPr lang="en-US" sz="2300" dirty="0">
                <a:latin typeface="Montserrat Classic" panose="020B0604020202020204" charset="0"/>
                <a:cs typeface="Montserrat Classic" panose="020B0604020202020204" charset="0"/>
              </a:rPr>
              <a:t> in Canada.</a:t>
            </a:r>
          </a:p>
        </p:txBody>
      </p:sp>
      <p:sp>
        <p:nvSpPr>
          <p:cNvPr id="29" name="TextBox 28">
            <a:extLst>
              <a:ext uri="{FF2B5EF4-FFF2-40B4-BE49-F238E27FC236}">
                <a16:creationId xmlns:a16="http://schemas.microsoft.com/office/drawing/2014/main" id="{BA0D5C6A-A1CF-CFFD-011C-E7ABA61F2685}"/>
              </a:ext>
            </a:extLst>
          </p:cNvPr>
          <p:cNvSpPr txBox="1"/>
          <p:nvPr/>
        </p:nvSpPr>
        <p:spPr>
          <a:xfrm>
            <a:off x="6358198" y="4717382"/>
            <a:ext cx="7044600" cy="446276"/>
          </a:xfrm>
          <a:prstGeom prst="rect">
            <a:avLst/>
          </a:prstGeom>
          <a:noFill/>
        </p:spPr>
        <p:txBody>
          <a:bodyPr wrap="square">
            <a:spAutoFit/>
          </a:bodyPr>
          <a:lstStyle/>
          <a:p>
            <a:pPr marL="342900" indent="-342900">
              <a:buFont typeface="Wingdings" panose="05000000000000000000" pitchFamily="2" charset="2"/>
              <a:buChar char="Ø"/>
            </a:pPr>
            <a:r>
              <a:rPr lang="en-US" sz="2300" dirty="0">
                <a:latin typeface="Montserrat Classic" panose="020B0604020202020204" charset="0"/>
                <a:cs typeface="Montserrat Classic" panose="020B0604020202020204" charset="0"/>
              </a:rPr>
              <a:t> Median pay for immigrants was </a:t>
            </a:r>
            <a:r>
              <a:rPr lang="en-US" sz="2300" dirty="0">
                <a:solidFill>
                  <a:srgbClr val="C00000"/>
                </a:solidFill>
                <a:latin typeface="Montserrat Classic" panose="020B0604020202020204" charset="0"/>
                <a:cs typeface="Montserrat Classic" panose="020B0604020202020204" charset="0"/>
              </a:rPr>
              <a:t>CA $32K </a:t>
            </a:r>
            <a:r>
              <a:rPr lang="en-US" sz="2300" dirty="0">
                <a:latin typeface="Montserrat Classic" panose="020B0604020202020204" charset="0"/>
                <a:cs typeface="Montserrat Classic" panose="020B0604020202020204" charset="0"/>
              </a:rPr>
              <a:t>in 2019.</a:t>
            </a:r>
          </a:p>
        </p:txBody>
      </p:sp>
      <p:sp>
        <p:nvSpPr>
          <p:cNvPr id="30" name="TextBox 29">
            <a:extLst>
              <a:ext uri="{FF2B5EF4-FFF2-40B4-BE49-F238E27FC236}">
                <a16:creationId xmlns:a16="http://schemas.microsoft.com/office/drawing/2014/main" id="{8B07353A-7996-63B1-9C65-28C084C610FA}"/>
              </a:ext>
            </a:extLst>
          </p:cNvPr>
          <p:cNvSpPr txBox="1"/>
          <p:nvPr/>
        </p:nvSpPr>
        <p:spPr>
          <a:xfrm>
            <a:off x="6358198" y="5550542"/>
            <a:ext cx="8360461" cy="446276"/>
          </a:xfrm>
          <a:prstGeom prst="rect">
            <a:avLst/>
          </a:prstGeom>
          <a:noFill/>
        </p:spPr>
        <p:txBody>
          <a:bodyPr wrap="square">
            <a:spAutoFit/>
          </a:bodyPr>
          <a:lstStyle/>
          <a:p>
            <a:pPr marL="342900" indent="-342900">
              <a:buFont typeface="Wingdings" panose="05000000000000000000" pitchFamily="2" charset="2"/>
              <a:buChar char="Ø"/>
            </a:pPr>
            <a:r>
              <a:rPr lang="en-US" sz="2300" dirty="0">
                <a:latin typeface="Montserrat Classic" panose="020B0604020202020204" charset="0"/>
                <a:cs typeface="Montserrat Classic" panose="020B0604020202020204" charset="0"/>
              </a:rPr>
              <a:t> </a:t>
            </a:r>
            <a:r>
              <a:rPr lang="en-US" sz="2300" dirty="0">
                <a:solidFill>
                  <a:srgbClr val="C00000"/>
                </a:solidFill>
                <a:latin typeface="Montserrat Classic" panose="020B0604020202020204" charset="0"/>
                <a:cs typeface="Montserrat Classic" panose="020B0604020202020204" charset="0"/>
              </a:rPr>
              <a:t>10.9% </a:t>
            </a:r>
            <a:r>
              <a:rPr lang="en-US" sz="2300" dirty="0">
                <a:latin typeface="Montserrat Classic" panose="020B0604020202020204" charset="0"/>
                <a:cs typeface="Montserrat Classic" panose="020B0604020202020204" charset="0"/>
              </a:rPr>
              <a:t>of the new immigrants are </a:t>
            </a:r>
            <a:r>
              <a:rPr lang="en-US" sz="2300" dirty="0">
                <a:solidFill>
                  <a:srgbClr val="C00000"/>
                </a:solidFill>
                <a:latin typeface="Montserrat Classic" panose="020B0604020202020204" charset="0"/>
                <a:cs typeface="Montserrat Classic" panose="020B0604020202020204" charset="0"/>
              </a:rPr>
              <a:t>youngsters</a:t>
            </a:r>
            <a:r>
              <a:rPr lang="en-US" sz="2300" dirty="0">
                <a:latin typeface="Montserrat Classic" panose="020B0604020202020204" charset="0"/>
                <a:cs typeface="Montserrat Classic" panose="020B0604020202020204" charset="0"/>
              </a:rPr>
              <a:t> aged 15 to 24.</a:t>
            </a:r>
          </a:p>
        </p:txBody>
      </p:sp>
      <p:sp>
        <p:nvSpPr>
          <p:cNvPr id="31" name="TextBox 30">
            <a:extLst>
              <a:ext uri="{FF2B5EF4-FFF2-40B4-BE49-F238E27FC236}">
                <a16:creationId xmlns:a16="http://schemas.microsoft.com/office/drawing/2014/main" id="{8DED5D4C-0228-8D50-EE18-1D274DEFE78C}"/>
              </a:ext>
            </a:extLst>
          </p:cNvPr>
          <p:cNvSpPr txBox="1"/>
          <p:nvPr/>
        </p:nvSpPr>
        <p:spPr>
          <a:xfrm>
            <a:off x="6358198" y="6383702"/>
            <a:ext cx="8893860" cy="446276"/>
          </a:xfrm>
          <a:prstGeom prst="rect">
            <a:avLst/>
          </a:prstGeom>
          <a:noFill/>
        </p:spPr>
        <p:txBody>
          <a:bodyPr wrap="square">
            <a:spAutoFit/>
          </a:bodyPr>
          <a:lstStyle/>
          <a:p>
            <a:pPr marL="342900" indent="-342900">
              <a:buFont typeface="Wingdings" panose="05000000000000000000" pitchFamily="2" charset="2"/>
              <a:buChar char="Ø"/>
            </a:pPr>
            <a:r>
              <a:rPr lang="en-US" sz="2300" dirty="0">
                <a:latin typeface="Montserrat Classic" panose="020B0604020202020204" charset="0"/>
                <a:cs typeface="Montserrat Classic" panose="020B0604020202020204" charset="0"/>
              </a:rPr>
              <a:t> The </a:t>
            </a:r>
            <a:r>
              <a:rPr lang="en-US" sz="2300" dirty="0">
                <a:solidFill>
                  <a:srgbClr val="C00000"/>
                </a:solidFill>
                <a:latin typeface="Montserrat Classic" panose="020B0604020202020204" charset="0"/>
                <a:cs typeface="Montserrat Classic" panose="020B0604020202020204" charset="0"/>
              </a:rPr>
              <a:t>employment</a:t>
            </a:r>
            <a:r>
              <a:rPr lang="en-US" sz="2300" dirty="0">
                <a:latin typeface="Montserrat Classic" panose="020B0604020202020204" charset="0"/>
                <a:cs typeface="Montserrat Classic" panose="020B0604020202020204" charset="0"/>
              </a:rPr>
              <a:t> rate for Filipino Canadians was </a:t>
            </a:r>
            <a:r>
              <a:rPr lang="en-US" sz="2300" dirty="0">
                <a:solidFill>
                  <a:srgbClr val="C00000"/>
                </a:solidFill>
                <a:latin typeface="Montserrat Classic" panose="020B0604020202020204" charset="0"/>
                <a:cs typeface="Montserrat Classic" panose="020B0604020202020204" charset="0"/>
              </a:rPr>
              <a:t>88.3% </a:t>
            </a:r>
            <a:r>
              <a:rPr lang="en-US" sz="2300" dirty="0">
                <a:latin typeface="Montserrat Classic" panose="020B0604020202020204" charset="0"/>
                <a:cs typeface="Montserrat Classic" panose="020B0604020202020204" charset="0"/>
              </a:rPr>
              <a:t>in 2019.</a:t>
            </a:r>
          </a:p>
        </p:txBody>
      </p:sp>
      <p:sp>
        <p:nvSpPr>
          <p:cNvPr id="32" name="TextBox 31">
            <a:extLst>
              <a:ext uri="{FF2B5EF4-FFF2-40B4-BE49-F238E27FC236}">
                <a16:creationId xmlns:a16="http://schemas.microsoft.com/office/drawing/2014/main" id="{095F73AF-C761-22B8-95D0-5D8D1B9A9126}"/>
              </a:ext>
            </a:extLst>
          </p:cNvPr>
          <p:cNvSpPr txBox="1"/>
          <p:nvPr/>
        </p:nvSpPr>
        <p:spPr>
          <a:xfrm>
            <a:off x="6358198" y="7216862"/>
            <a:ext cx="8893860" cy="446276"/>
          </a:xfrm>
          <a:prstGeom prst="rect">
            <a:avLst/>
          </a:prstGeom>
          <a:noFill/>
        </p:spPr>
        <p:txBody>
          <a:bodyPr wrap="square">
            <a:spAutoFit/>
          </a:bodyPr>
          <a:lstStyle/>
          <a:p>
            <a:pPr marL="342900" indent="-342900">
              <a:buFont typeface="Wingdings" panose="05000000000000000000" pitchFamily="2" charset="2"/>
              <a:buChar char="Ø"/>
            </a:pPr>
            <a:r>
              <a:rPr lang="en-US" sz="2300" dirty="0">
                <a:latin typeface="Montserrat Classic" panose="020B0604020202020204" charset="0"/>
                <a:cs typeface="Montserrat Classic" panose="020B0604020202020204" charset="0"/>
              </a:rPr>
              <a:t> A total of </a:t>
            </a:r>
            <a:r>
              <a:rPr lang="en-US" sz="2300" dirty="0">
                <a:solidFill>
                  <a:srgbClr val="C00000"/>
                </a:solidFill>
                <a:latin typeface="Montserrat Classic" panose="020B0604020202020204" charset="0"/>
                <a:cs typeface="Montserrat Classic" panose="020B0604020202020204" charset="0"/>
              </a:rPr>
              <a:t>215K study visas</a:t>
            </a:r>
            <a:r>
              <a:rPr lang="en-US" sz="2300" dirty="0">
                <a:latin typeface="Montserrat Classic" panose="020B0604020202020204" charset="0"/>
                <a:cs typeface="Montserrat Classic" panose="020B0604020202020204" charset="0"/>
              </a:rPr>
              <a:t> awarded to </a:t>
            </a:r>
            <a:r>
              <a:rPr lang="en-US" sz="2300" dirty="0">
                <a:solidFill>
                  <a:srgbClr val="C00000"/>
                </a:solidFill>
                <a:latin typeface="Montserrat Classic" panose="020B0604020202020204" charset="0"/>
                <a:cs typeface="Montserrat Classic" panose="020B0604020202020204" charset="0"/>
              </a:rPr>
              <a:t>Indian </a:t>
            </a:r>
            <a:r>
              <a:rPr lang="en-US" sz="2300" dirty="0">
                <a:latin typeface="Montserrat Classic" panose="020B0604020202020204" charset="0"/>
                <a:cs typeface="Montserrat Classic" panose="020B0604020202020204" charset="0"/>
              </a:rPr>
              <a:t>students in 2021</a:t>
            </a:r>
          </a:p>
        </p:txBody>
      </p:sp>
      <p:sp>
        <p:nvSpPr>
          <p:cNvPr id="33" name="TextBox 32">
            <a:extLst>
              <a:ext uri="{FF2B5EF4-FFF2-40B4-BE49-F238E27FC236}">
                <a16:creationId xmlns:a16="http://schemas.microsoft.com/office/drawing/2014/main" id="{99A9A027-67D9-F19E-16AF-2AB745B7F0A0}"/>
              </a:ext>
            </a:extLst>
          </p:cNvPr>
          <p:cNvSpPr txBox="1"/>
          <p:nvPr/>
        </p:nvSpPr>
        <p:spPr>
          <a:xfrm>
            <a:off x="6358198" y="8050024"/>
            <a:ext cx="8893861" cy="446276"/>
          </a:xfrm>
          <a:prstGeom prst="rect">
            <a:avLst/>
          </a:prstGeom>
          <a:noFill/>
        </p:spPr>
        <p:txBody>
          <a:bodyPr wrap="square">
            <a:spAutoFit/>
          </a:bodyPr>
          <a:lstStyle/>
          <a:p>
            <a:pPr marL="342900" indent="-342900">
              <a:buFont typeface="Wingdings" panose="05000000000000000000" pitchFamily="2" charset="2"/>
              <a:buChar char="Ø"/>
            </a:pPr>
            <a:r>
              <a:rPr lang="en-US" sz="2300" dirty="0">
                <a:latin typeface="Montserrat Classic" panose="020B0604020202020204" charset="0"/>
                <a:cs typeface="Montserrat Classic" panose="020B0604020202020204" charset="0"/>
              </a:rPr>
              <a:t> </a:t>
            </a:r>
            <a:r>
              <a:rPr lang="en-US" sz="2300" dirty="0">
                <a:solidFill>
                  <a:srgbClr val="C00000"/>
                </a:solidFill>
                <a:latin typeface="Montserrat Classic" panose="020B0604020202020204" charset="0"/>
                <a:cs typeface="Montserrat Classic" panose="020B0604020202020204" charset="0"/>
              </a:rPr>
              <a:t>Study visas </a:t>
            </a:r>
            <a:r>
              <a:rPr lang="en-US" sz="2300" dirty="0">
                <a:latin typeface="Montserrat Classic" panose="020B0604020202020204" charset="0"/>
                <a:cs typeface="Montserrat Classic" panose="020B0604020202020204" charset="0"/>
              </a:rPr>
              <a:t>awarded to </a:t>
            </a:r>
            <a:r>
              <a:rPr lang="en-US" sz="2300" dirty="0">
                <a:solidFill>
                  <a:srgbClr val="C00000"/>
                </a:solidFill>
                <a:latin typeface="Montserrat Classic" panose="020B0604020202020204" charset="0"/>
                <a:cs typeface="Montserrat Classic" panose="020B0604020202020204" charset="0"/>
              </a:rPr>
              <a:t>Filipino</a:t>
            </a:r>
            <a:r>
              <a:rPr lang="en-US" sz="2300" dirty="0">
                <a:latin typeface="Montserrat Classic" panose="020B0604020202020204" charset="0"/>
                <a:cs typeface="Montserrat Classic" panose="020B0604020202020204" charset="0"/>
              </a:rPr>
              <a:t> students rose by </a:t>
            </a:r>
            <a:r>
              <a:rPr lang="en-US" sz="2300" dirty="0">
                <a:solidFill>
                  <a:srgbClr val="C00000"/>
                </a:solidFill>
                <a:latin typeface="Montserrat Classic" panose="020B0604020202020204" charset="0"/>
                <a:cs typeface="Montserrat Classic" panose="020B0604020202020204" charset="0"/>
              </a:rPr>
              <a:t>115% </a:t>
            </a:r>
            <a:r>
              <a:rPr lang="en-US" sz="2300" dirty="0">
                <a:latin typeface="Montserrat Classic" panose="020B0604020202020204" charset="0"/>
                <a:cs typeface="Montserrat Classic" panose="020B0604020202020204" charset="0"/>
              </a:rPr>
              <a:t>in 2021.</a:t>
            </a:r>
          </a:p>
        </p:txBody>
      </p:sp>
      <p:sp>
        <p:nvSpPr>
          <p:cNvPr id="34" name="TextBox 12">
            <a:extLst>
              <a:ext uri="{FF2B5EF4-FFF2-40B4-BE49-F238E27FC236}">
                <a16:creationId xmlns:a16="http://schemas.microsoft.com/office/drawing/2014/main" id="{061A4471-32B3-4F39-65E1-B030BFB0511B}"/>
              </a:ext>
            </a:extLst>
          </p:cNvPr>
          <p:cNvSpPr txBox="1"/>
          <p:nvPr/>
        </p:nvSpPr>
        <p:spPr>
          <a:xfrm>
            <a:off x="6553849" y="1577652"/>
            <a:ext cx="6362052" cy="769441"/>
          </a:xfrm>
          <a:prstGeom prst="rect">
            <a:avLst/>
          </a:prstGeom>
        </p:spPr>
        <p:txBody>
          <a:bodyPr wrap="square" lIns="0" tIns="0" rIns="0" bIns="0" rtlCol="0" anchor="t">
            <a:spAutoFit/>
          </a:bodyPr>
          <a:lstStyle/>
          <a:p>
            <a:r>
              <a:rPr lang="en-US" sz="5000" dirty="0">
                <a:latin typeface="Montserrat Classic Bold"/>
              </a:rPr>
              <a:t>Why </a:t>
            </a:r>
            <a:r>
              <a:rPr lang="en-US" sz="5000" dirty="0">
                <a:solidFill>
                  <a:srgbClr val="C00000"/>
                </a:solidFill>
                <a:latin typeface="Montserrat Classic Bold"/>
              </a:rPr>
              <a:t>Asian Audience? </a:t>
            </a:r>
          </a:p>
        </p:txBody>
      </p:sp>
      <p:sp>
        <p:nvSpPr>
          <p:cNvPr id="35" name="AutoShape 4">
            <a:extLst>
              <a:ext uri="{FF2B5EF4-FFF2-40B4-BE49-F238E27FC236}">
                <a16:creationId xmlns:a16="http://schemas.microsoft.com/office/drawing/2014/main" id="{C91AE1BC-3AD1-18E9-78DC-BE3FB03ACE5E}"/>
              </a:ext>
            </a:extLst>
          </p:cNvPr>
          <p:cNvSpPr/>
          <p:nvPr/>
        </p:nvSpPr>
        <p:spPr>
          <a:xfrm rot="16200000">
            <a:off x="5717622" y="1962372"/>
            <a:ext cx="784864" cy="0"/>
          </a:xfrm>
          <a:prstGeom prst="line">
            <a:avLst/>
          </a:prstGeom>
          <a:ln w="127000" cap="flat">
            <a:solidFill>
              <a:srgbClr val="5271FF"/>
            </a:solidFill>
            <a:prstDash val="solid"/>
            <a:miter lim="800000"/>
            <a:headEnd type="none" w="sm" len="sm"/>
            <a:tailEnd type="none" w="sm" len="sm"/>
          </a:ln>
        </p:spPr>
      </p:sp>
      <p:pic>
        <p:nvPicPr>
          <p:cNvPr id="36" name="Picture 35">
            <a:extLst>
              <a:ext uri="{FF2B5EF4-FFF2-40B4-BE49-F238E27FC236}">
                <a16:creationId xmlns:a16="http://schemas.microsoft.com/office/drawing/2014/main" id="{1D7620E0-8C5E-1E5F-7AB7-9631D11895EA}"/>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16306801" y="9715500"/>
            <a:ext cx="1771986" cy="368205"/>
          </a:xfrm>
          <a:prstGeom prst="rect">
            <a:avLst/>
          </a:prstGeom>
        </p:spPr>
      </p:pic>
      <p:grpSp>
        <p:nvGrpSpPr>
          <p:cNvPr id="43" name="Group 42">
            <a:extLst>
              <a:ext uri="{FF2B5EF4-FFF2-40B4-BE49-F238E27FC236}">
                <a16:creationId xmlns:a16="http://schemas.microsoft.com/office/drawing/2014/main" id="{FCEBB24D-810C-74AA-F1A3-AFEF4441583E}"/>
              </a:ext>
            </a:extLst>
          </p:cNvPr>
          <p:cNvGrpSpPr/>
          <p:nvPr/>
        </p:nvGrpSpPr>
        <p:grpSpPr>
          <a:xfrm>
            <a:off x="15252058" y="4390102"/>
            <a:ext cx="1599908" cy="1599908"/>
            <a:chOff x="15078398" y="4118722"/>
            <a:chExt cx="1599908" cy="1599908"/>
          </a:xfrm>
        </p:grpSpPr>
        <p:sp>
          <p:nvSpPr>
            <p:cNvPr id="14" name="Freeform 14"/>
            <p:cNvSpPr/>
            <p:nvPr/>
          </p:nvSpPr>
          <p:spPr>
            <a:xfrm>
              <a:off x="15078398" y="4118722"/>
              <a:ext cx="1599908" cy="1599908"/>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C00000"/>
            </a:solidFill>
          </p:spPr>
        </p:sp>
        <p:pic>
          <p:nvPicPr>
            <p:cNvPr id="41" name="Picture 40" descr="Shape&#10;&#10;Description automatically generated with low confidence">
              <a:extLst>
                <a:ext uri="{FF2B5EF4-FFF2-40B4-BE49-F238E27FC236}">
                  <a16:creationId xmlns:a16="http://schemas.microsoft.com/office/drawing/2014/main" id="{E4B9CBCC-6E9A-169A-68FC-0CDDF876E81A}"/>
                </a:ext>
              </a:extLst>
            </p:cNvPr>
            <p:cNvPicPr>
              <a:picLocks noChangeAspect="1"/>
            </p:cNvPicPr>
            <p:nvPr/>
          </p:nvPicPr>
          <p:blipFill>
            <a:blip r:embed="rId7" cstate="email">
              <a:extLst>
                <a:ext uri="{BEBA8EAE-BF5A-486C-A8C5-ECC9F3942E4B}">
                  <a14:imgProps xmlns:a14="http://schemas.microsoft.com/office/drawing/2010/main">
                    <a14:imgLayer r:embed="rId8">
                      <a14:imgEffect>
                        <a14:artisticPhotocopy trans="0" detail="10"/>
                      </a14:imgEffect>
                    </a14:imgLayer>
                  </a14:imgProps>
                </a:ext>
                <a:ext uri="{28A0092B-C50C-407E-A947-70E740481C1C}">
                  <a14:useLocalDpi xmlns:a14="http://schemas.microsoft.com/office/drawing/2010/main" val="0"/>
                </a:ext>
              </a:extLst>
            </a:blip>
            <a:stretch>
              <a:fillRect/>
            </a:stretch>
          </p:blipFill>
          <p:spPr>
            <a:xfrm>
              <a:off x="15347750" y="4388074"/>
              <a:ext cx="1061202" cy="1061202"/>
            </a:xfrm>
            <a:prstGeom prst="rect">
              <a:avLst/>
            </a:prstGeom>
          </p:spPr>
        </p:pic>
      </p:grpSp>
      <p:sp>
        <p:nvSpPr>
          <p:cNvPr id="42" name="TextBox 41">
            <a:extLst>
              <a:ext uri="{FF2B5EF4-FFF2-40B4-BE49-F238E27FC236}">
                <a16:creationId xmlns:a16="http://schemas.microsoft.com/office/drawing/2014/main" id="{282BC685-ACC5-0DCB-D53F-09D819BF2DA7}"/>
              </a:ext>
            </a:extLst>
          </p:cNvPr>
          <p:cNvSpPr txBox="1"/>
          <p:nvPr/>
        </p:nvSpPr>
        <p:spPr>
          <a:xfrm>
            <a:off x="6483997" y="2590681"/>
            <a:ext cx="7600633" cy="800219"/>
          </a:xfrm>
          <a:prstGeom prst="rect">
            <a:avLst/>
          </a:prstGeom>
          <a:noFill/>
        </p:spPr>
        <p:txBody>
          <a:bodyPr wrap="square">
            <a:spAutoFit/>
          </a:bodyPr>
          <a:lstStyle/>
          <a:p>
            <a:r>
              <a:rPr lang="en-US" sz="2300" dirty="0">
                <a:latin typeface="Montserrat Classic" panose="020B0604020202020204" charset="0"/>
                <a:cs typeface="Montserrat Classic" panose="020B0604020202020204" charset="0"/>
              </a:rPr>
              <a:t>Immigration has resulted in a younger Canadian population for the first time in over half a decade.</a:t>
            </a:r>
          </a:p>
        </p:txBody>
      </p:sp>
      <p:sp>
        <p:nvSpPr>
          <p:cNvPr id="2" name="TextBox 1">
            <a:extLst>
              <a:ext uri="{FF2B5EF4-FFF2-40B4-BE49-F238E27FC236}">
                <a16:creationId xmlns:a16="http://schemas.microsoft.com/office/drawing/2014/main" id="{E3C5FD2A-D35A-5F0C-E139-640F540673AF}"/>
              </a:ext>
            </a:extLst>
          </p:cNvPr>
          <p:cNvSpPr txBox="1"/>
          <p:nvPr/>
        </p:nvSpPr>
        <p:spPr>
          <a:xfrm>
            <a:off x="6483997" y="9167087"/>
            <a:ext cx="4717403" cy="276999"/>
          </a:xfrm>
          <a:prstGeom prst="rect">
            <a:avLst/>
          </a:prstGeom>
          <a:noFill/>
        </p:spPr>
        <p:txBody>
          <a:bodyPr wrap="square">
            <a:spAutoFit/>
          </a:bodyPr>
          <a:lstStyle/>
          <a:p>
            <a:r>
              <a:rPr lang="en-US" sz="1200" dirty="0">
                <a:latin typeface="Montserrat Classic" panose="020B0604020202020204" charset="0"/>
                <a:cs typeface="Montserrat Classic" panose="020B0604020202020204" charset="0"/>
              </a:rPr>
              <a:t>Source: https://thinkcultural.com/asian-canadians-income-levels/</a:t>
            </a:r>
          </a:p>
        </p:txBody>
      </p:sp>
      <p:sp>
        <p:nvSpPr>
          <p:cNvPr id="3" name="TextBox 2">
            <a:extLst>
              <a:ext uri="{FF2B5EF4-FFF2-40B4-BE49-F238E27FC236}">
                <a16:creationId xmlns:a16="http://schemas.microsoft.com/office/drawing/2014/main" id="{A9DEA670-7A49-BFD0-40AE-254E6B50F8A2}"/>
              </a:ext>
            </a:extLst>
          </p:cNvPr>
          <p:cNvSpPr txBox="1"/>
          <p:nvPr/>
        </p:nvSpPr>
        <p:spPr>
          <a:xfrm>
            <a:off x="6483997" y="9492279"/>
            <a:ext cx="6774803" cy="461665"/>
          </a:xfrm>
          <a:prstGeom prst="rect">
            <a:avLst/>
          </a:prstGeom>
          <a:noFill/>
        </p:spPr>
        <p:txBody>
          <a:bodyPr wrap="square">
            <a:spAutoFit/>
          </a:bodyPr>
          <a:lstStyle/>
          <a:p>
            <a:r>
              <a:rPr lang="en-US" sz="1200" dirty="0">
                <a:latin typeface="Montserrat Classic" panose="020B0604020202020204" charset="0"/>
                <a:cs typeface="Montserrat Classic" panose="020B0604020202020204" charset="0"/>
              </a:rPr>
              <a:t>Source: https://www.livemint.com/news/india/indians-constitute-18-of-new-immigrants-in-canada-likely-to-move-up-report-11666870422894.html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0B333DCD-C578-C138-791C-738019F9C55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61585" y="-180249"/>
            <a:ext cx="1028700" cy="119869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7" name="TextBox 12">
            <a:extLst>
              <a:ext uri="{FF2B5EF4-FFF2-40B4-BE49-F238E27FC236}">
                <a16:creationId xmlns:a16="http://schemas.microsoft.com/office/drawing/2014/main" id="{798D5242-EA7E-D403-15D3-F06E7E46DFA9}"/>
              </a:ext>
            </a:extLst>
          </p:cNvPr>
          <p:cNvSpPr txBox="1"/>
          <p:nvPr/>
        </p:nvSpPr>
        <p:spPr>
          <a:xfrm>
            <a:off x="800746" y="426812"/>
            <a:ext cx="5295251" cy="769441"/>
          </a:xfrm>
          <a:prstGeom prst="rect">
            <a:avLst/>
          </a:prstGeom>
        </p:spPr>
        <p:txBody>
          <a:bodyPr wrap="square" lIns="0" tIns="0" rIns="0" bIns="0" rtlCol="0" anchor="t">
            <a:spAutoFit/>
          </a:bodyPr>
          <a:lstStyle/>
          <a:p>
            <a:r>
              <a:rPr lang="en-US" sz="5000" dirty="0">
                <a:latin typeface="Montserrat Classic Bold"/>
              </a:rPr>
              <a:t>Asians In </a:t>
            </a:r>
            <a:r>
              <a:rPr lang="en-US" sz="5000" dirty="0">
                <a:solidFill>
                  <a:srgbClr val="C00000"/>
                </a:solidFill>
                <a:latin typeface="Montserrat Classic Bold"/>
              </a:rPr>
              <a:t>Canada</a:t>
            </a:r>
          </a:p>
        </p:txBody>
      </p:sp>
      <p:sp>
        <p:nvSpPr>
          <p:cNvPr id="9" name="AutoShape 4">
            <a:extLst>
              <a:ext uri="{FF2B5EF4-FFF2-40B4-BE49-F238E27FC236}">
                <a16:creationId xmlns:a16="http://schemas.microsoft.com/office/drawing/2014/main" id="{3877A93A-C1ED-6BF6-F51C-3081D3E11633}"/>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sp>
        <p:nvSpPr>
          <p:cNvPr id="2" name="TextBox 1">
            <a:extLst>
              <a:ext uri="{FF2B5EF4-FFF2-40B4-BE49-F238E27FC236}">
                <a16:creationId xmlns:a16="http://schemas.microsoft.com/office/drawing/2014/main" id="{FC3858E8-0820-1ACF-E76A-E5225A129EFA}"/>
              </a:ext>
            </a:extLst>
          </p:cNvPr>
          <p:cNvSpPr txBox="1"/>
          <p:nvPr/>
        </p:nvSpPr>
        <p:spPr>
          <a:xfrm>
            <a:off x="800747" y="1333500"/>
            <a:ext cx="2323453" cy="477054"/>
          </a:xfrm>
          <a:prstGeom prst="rect">
            <a:avLst/>
          </a:prstGeom>
          <a:noFill/>
        </p:spPr>
        <p:txBody>
          <a:bodyPr wrap="square">
            <a:spAutoFit/>
          </a:bodyPr>
          <a:lstStyle/>
          <a:p>
            <a:r>
              <a:rPr lang="en-US" sz="2500" dirty="0">
                <a:latin typeface="Montserrat Classic" panose="020B0604020202020204" charset="0"/>
                <a:cs typeface="Montserrat Classic" panose="020B0604020202020204" charset="0"/>
              </a:rPr>
              <a:t>Major Markets.</a:t>
            </a:r>
          </a:p>
        </p:txBody>
      </p:sp>
      <p:sp>
        <p:nvSpPr>
          <p:cNvPr id="3" name="TextBox 2">
            <a:extLst>
              <a:ext uri="{FF2B5EF4-FFF2-40B4-BE49-F238E27FC236}">
                <a16:creationId xmlns:a16="http://schemas.microsoft.com/office/drawing/2014/main" id="{2FA64FD0-64E3-7CDA-624A-2B4E615A4343}"/>
              </a:ext>
            </a:extLst>
          </p:cNvPr>
          <p:cNvSpPr txBox="1"/>
          <p:nvPr/>
        </p:nvSpPr>
        <p:spPr>
          <a:xfrm>
            <a:off x="8182379" y="9623746"/>
            <a:ext cx="7392844" cy="276999"/>
          </a:xfrm>
          <a:prstGeom prst="rect">
            <a:avLst/>
          </a:prstGeom>
          <a:noFill/>
        </p:spPr>
        <p:txBody>
          <a:bodyPr wrap="square">
            <a:spAutoFit/>
          </a:bodyPr>
          <a:lstStyle/>
          <a:p>
            <a:r>
              <a:rPr lang="en-US" sz="1200" dirty="0">
                <a:latin typeface="Montserrat Classic" panose="020B0604020202020204" charset="0"/>
                <a:cs typeface="Montserrat Classic" panose="020B0604020202020204" charset="0"/>
              </a:rPr>
              <a:t>Source: https://en.wikipedia.org/wiki/Asian_Canadians#/media/File:Asian_ancestry_in_Canada.png</a:t>
            </a:r>
          </a:p>
        </p:txBody>
      </p:sp>
      <p:pic>
        <p:nvPicPr>
          <p:cNvPr id="5" name="Picture 4">
            <a:extLst>
              <a:ext uri="{FF2B5EF4-FFF2-40B4-BE49-F238E27FC236}">
                <a16:creationId xmlns:a16="http://schemas.microsoft.com/office/drawing/2014/main" id="{0B8E8842-883F-2D9C-0416-2E174AEBDAA3}"/>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8608381" y="1866900"/>
            <a:ext cx="8685584" cy="7203366"/>
          </a:xfrm>
          <a:prstGeom prst="rect">
            <a:avLst/>
          </a:prstGeom>
        </p:spPr>
      </p:pic>
      <p:grpSp>
        <p:nvGrpSpPr>
          <p:cNvPr id="11" name="Group 10">
            <a:extLst>
              <a:ext uri="{FF2B5EF4-FFF2-40B4-BE49-F238E27FC236}">
                <a16:creationId xmlns:a16="http://schemas.microsoft.com/office/drawing/2014/main" id="{64362F1B-235E-871E-9D6C-76A33991AC47}"/>
              </a:ext>
            </a:extLst>
          </p:cNvPr>
          <p:cNvGrpSpPr/>
          <p:nvPr/>
        </p:nvGrpSpPr>
        <p:grpSpPr>
          <a:xfrm>
            <a:off x="15316200" y="1562100"/>
            <a:ext cx="1549517" cy="2764067"/>
            <a:chOff x="15316200" y="1562100"/>
            <a:chExt cx="1549517" cy="2764067"/>
          </a:xfrm>
        </p:grpSpPr>
        <p:sp>
          <p:nvSpPr>
            <p:cNvPr id="6" name="Rectangle 5">
              <a:extLst>
                <a:ext uri="{FF2B5EF4-FFF2-40B4-BE49-F238E27FC236}">
                  <a16:creationId xmlns:a16="http://schemas.microsoft.com/office/drawing/2014/main" id="{7A6E35E6-2F5D-387C-5EC7-1CC613EB2CCB}"/>
                </a:ext>
              </a:extLst>
            </p:cNvPr>
            <p:cNvSpPr/>
            <p:nvPr/>
          </p:nvSpPr>
          <p:spPr>
            <a:xfrm>
              <a:off x="15316200" y="1811566"/>
              <a:ext cx="310999" cy="310999"/>
            </a:xfrm>
            <a:prstGeom prst="rect">
              <a:avLst/>
            </a:prstGeom>
            <a:solidFill>
              <a:srgbClr val="AA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22B71577-7375-490D-2A96-A97360FDDE02}"/>
                </a:ext>
              </a:extLst>
            </p:cNvPr>
            <p:cNvSpPr/>
            <p:nvPr/>
          </p:nvSpPr>
          <p:spPr>
            <a:xfrm>
              <a:off x="15316200" y="2362466"/>
              <a:ext cx="310999" cy="310999"/>
            </a:xfrm>
            <a:prstGeom prst="rect">
              <a:avLst/>
            </a:prstGeom>
            <a:solidFill>
              <a:srgbClr val="4F5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3B0AF4B8-50F6-A8C8-AAC3-F22182BB357B}"/>
                </a:ext>
              </a:extLst>
            </p:cNvPr>
            <p:cNvSpPr/>
            <p:nvPr/>
          </p:nvSpPr>
          <p:spPr>
            <a:xfrm>
              <a:off x="15316200" y="2913366"/>
              <a:ext cx="310999" cy="310999"/>
            </a:xfrm>
            <a:prstGeom prst="rect">
              <a:avLst/>
            </a:prstGeom>
            <a:solidFill>
              <a:srgbClr val="003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Rectangle 13">
              <a:extLst>
                <a:ext uri="{FF2B5EF4-FFF2-40B4-BE49-F238E27FC236}">
                  <a16:creationId xmlns:a16="http://schemas.microsoft.com/office/drawing/2014/main" id="{8A18C284-4A9E-4006-A1D9-4781D98C0093}"/>
                </a:ext>
              </a:extLst>
            </p:cNvPr>
            <p:cNvSpPr/>
            <p:nvPr/>
          </p:nvSpPr>
          <p:spPr>
            <a:xfrm>
              <a:off x="15316200" y="3464267"/>
              <a:ext cx="310999" cy="310999"/>
            </a:xfrm>
            <a:prstGeom prst="rect">
              <a:avLst/>
            </a:prstGeom>
            <a:solidFill>
              <a:srgbClr val="00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Rectangle 14">
              <a:extLst>
                <a:ext uri="{FF2B5EF4-FFF2-40B4-BE49-F238E27FC236}">
                  <a16:creationId xmlns:a16="http://schemas.microsoft.com/office/drawing/2014/main" id="{948CD48B-A86D-EF0A-0A76-1E636CC9D535}"/>
                </a:ext>
              </a:extLst>
            </p:cNvPr>
            <p:cNvSpPr/>
            <p:nvPr/>
          </p:nvSpPr>
          <p:spPr>
            <a:xfrm>
              <a:off x="15316200" y="4015168"/>
              <a:ext cx="310999" cy="310999"/>
            </a:xfrm>
            <a:prstGeom prst="rect">
              <a:avLst/>
            </a:prstGeom>
            <a:solidFill>
              <a:srgbClr val="000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TextBox 15">
              <a:extLst>
                <a:ext uri="{FF2B5EF4-FFF2-40B4-BE49-F238E27FC236}">
                  <a16:creationId xmlns:a16="http://schemas.microsoft.com/office/drawing/2014/main" id="{25734E11-8874-5A0C-F995-7201FF323F91}"/>
                </a:ext>
              </a:extLst>
            </p:cNvPr>
            <p:cNvSpPr txBox="1"/>
            <p:nvPr/>
          </p:nvSpPr>
          <p:spPr>
            <a:xfrm>
              <a:off x="15671396" y="1562100"/>
              <a:ext cx="1194321" cy="2758898"/>
            </a:xfrm>
            <a:prstGeom prst="rect">
              <a:avLst/>
            </a:prstGeom>
            <a:noFill/>
          </p:spPr>
          <p:txBody>
            <a:bodyPr wrap="square">
              <a:spAutoFit/>
            </a:bodyPr>
            <a:lstStyle/>
            <a:p>
              <a:pPr>
                <a:lnSpc>
                  <a:spcPct val="300000"/>
                </a:lnSpc>
              </a:pPr>
              <a:r>
                <a:rPr lang="en-US" sz="1200" dirty="0">
                  <a:latin typeface="Montserrat Classic" panose="020B0604020202020204" charset="0"/>
                  <a:cs typeface="Montserrat Classic" panose="020B0604020202020204" charset="0"/>
                </a:rPr>
                <a:t>&lt; 1.9%</a:t>
              </a:r>
            </a:p>
            <a:p>
              <a:pPr>
                <a:lnSpc>
                  <a:spcPct val="300000"/>
                </a:lnSpc>
              </a:pPr>
              <a:r>
                <a:rPr lang="en-US" sz="1200" dirty="0">
                  <a:latin typeface="Montserrat Classic" panose="020B0604020202020204" charset="0"/>
                  <a:cs typeface="Montserrat Classic" panose="020B0604020202020204" charset="0"/>
                </a:rPr>
                <a:t>2.0 - 4.9%</a:t>
              </a:r>
            </a:p>
            <a:p>
              <a:pPr>
                <a:lnSpc>
                  <a:spcPct val="300000"/>
                </a:lnSpc>
              </a:pPr>
              <a:r>
                <a:rPr lang="en-US" sz="1200" dirty="0">
                  <a:latin typeface="Montserrat Classic" panose="020B0604020202020204" charset="0"/>
                  <a:cs typeface="Montserrat Classic" panose="020B0604020202020204" charset="0"/>
                </a:rPr>
                <a:t>5.0 - 9.9%</a:t>
              </a:r>
            </a:p>
            <a:p>
              <a:pPr>
                <a:lnSpc>
                  <a:spcPct val="300000"/>
                </a:lnSpc>
              </a:pPr>
              <a:r>
                <a:rPr lang="en-US" sz="1200" dirty="0">
                  <a:latin typeface="Montserrat Classic" panose="020B0604020202020204" charset="0"/>
                  <a:cs typeface="Montserrat Classic" panose="020B0604020202020204" charset="0"/>
                </a:rPr>
                <a:t>10.0 - 24.9%</a:t>
              </a:r>
            </a:p>
            <a:p>
              <a:pPr>
                <a:lnSpc>
                  <a:spcPct val="300000"/>
                </a:lnSpc>
              </a:pPr>
              <a:r>
                <a:rPr lang="en-US" sz="1200" dirty="0">
                  <a:latin typeface="Montserrat Classic" panose="020B0604020202020204" charset="0"/>
                  <a:cs typeface="Montserrat Classic" panose="020B0604020202020204" charset="0"/>
                </a:rPr>
                <a:t>&gt; 25.0% </a:t>
              </a:r>
            </a:p>
          </p:txBody>
        </p:sp>
      </p:grpSp>
      <p:grpSp>
        <p:nvGrpSpPr>
          <p:cNvPr id="27" name="Group 26">
            <a:extLst>
              <a:ext uri="{FF2B5EF4-FFF2-40B4-BE49-F238E27FC236}">
                <a16:creationId xmlns:a16="http://schemas.microsoft.com/office/drawing/2014/main" id="{59CC4348-ECC8-99A3-28B2-64744B0A38C1}"/>
              </a:ext>
            </a:extLst>
          </p:cNvPr>
          <p:cNvGrpSpPr/>
          <p:nvPr/>
        </p:nvGrpSpPr>
        <p:grpSpPr>
          <a:xfrm>
            <a:off x="1371600" y="2549021"/>
            <a:ext cx="5863944" cy="6709279"/>
            <a:chOff x="1451256" y="2396621"/>
            <a:chExt cx="5863944" cy="6709279"/>
          </a:xfrm>
        </p:grpSpPr>
        <p:sp>
          <p:nvSpPr>
            <p:cNvPr id="23" name="Rectangle: Rounded Corners 22">
              <a:extLst>
                <a:ext uri="{FF2B5EF4-FFF2-40B4-BE49-F238E27FC236}">
                  <a16:creationId xmlns:a16="http://schemas.microsoft.com/office/drawing/2014/main" id="{949BA387-28C9-C191-CEDF-41814A675609}"/>
                </a:ext>
              </a:extLst>
            </p:cNvPr>
            <p:cNvSpPr/>
            <p:nvPr/>
          </p:nvSpPr>
          <p:spPr>
            <a:xfrm>
              <a:off x="1451256" y="2496647"/>
              <a:ext cx="5863944" cy="660925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ontserrat Classic" panose="020B0604020202020204" charset="0"/>
                <a:cs typeface="Montserrat Classic" panose="020B0604020202020204" charset="0"/>
              </a:endParaRPr>
            </a:p>
          </p:txBody>
        </p:sp>
        <p:sp>
          <p:nvSpPr>
            <p:cNvPr id="26" name="Rectangle 25">
              <a:extLst>
                <a:ext uri="{FF2B5EF4-FFF2-40B4-BE49-F238E27FC236}">
                  <a16:creationId xmlns:a16="http://schemas.microsoft.com/office/drawing/2014/main" id="{821C00D3-CC86-3FF7-4DAE-B6591619677A}"/>
                </a:ext>
              </a:extLst>
            </p:cNvPr>
            <p:cNvSpPr/>
            <p:nvPr/>
          </p:nvSpPr>
          <p:spPr>
            <a:xfrm>
              <a:off x="1451256" y="2396621"/>
              <a:ext cx="5863944" cy="33854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a:extLst>
                <a:ext uri="{FF2B5EF4-FFF2-40B4-BE49-F238E27FC236}">
                  <a16:creationId xmlns:a16="http://schemas.microsoft.com/office/drawing/2014/main" id="{CC32A700-D174-F4A7-1981-BC98D4B4A543}"/>
                </a:ext>
              </a:extLst>
            </p:cNvPr>
            <p:cNvSpPr txBox="1"/>
            <p:nvPr/>
          </p:nvSpPr>
          <p:spPr>
            <a:xfrm>
              <a:off x="1883391" y="6474500"/>
              <a:ext cx="4999674" cy="1938992"/>
            </a:xfrm>
            <a:prstGeom prst="rect">
              <a:avLst/>
            </a:prstGeom>
            <a:noFill/>
          </p:spPr>
          <p:txBody>
            <a:bodyPr wrap="square">
              <a:spAutoFit/>
            </a:bodyPr>
            <a:lstStyle/>
            <a:p>
              <a:pPr algn="ctr"/>
              <a:r>
                <a:rPr lang="en-US" sz="2400" dirty="0">
                  <a:solidFill>
                    <a:schemeClr val="bg1"/>
                  </a:solidFill>
                  <a:latin typeface="Montserrat Classic" panose="020B0604020202020204" charset="0"/>
                  <a:cs typeface="Montserrat Classic" panose="020B0604020202020204" charset="0"/>
                </a:rPr>
                <a:t>Most Asian Canadians are concentrated in the urban areas of Southern Ontario, Southwestern British Columbia, Central Alberta, and other large Canadian cities.</a:t>
              </a:r>
            </a:p>
          </p:txBody>
        </p:sp>
        <p:pic>
          <p:nvPicPr>
            <p:cNvPr id="25" name="Picture 24" descr="A group of people walking&#10;&#10;Description automatically generated with low confidence">
              <a:extLst>
                <a:ext uri="{FF2B5EF4-FFF2-40B4-BE49-F238E27FC236}">
                  <a16:creationId xmlns:a16="http://schemas.microsoft.com/office/drawing/2014/main" id="{9308EEB9-D5E1-ED1A-4819-AA2748A38001}"/>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l="2112" t="630" r="1955"/>
            <a:stretch/>
          </p:blipFill>
          <p:spPr>
            <a:xfrm>
              <a:off x="1568455" y="2496646"/>
              <a:ext cx="5638800" cy="3285449"/>
            </a:xfrm>
            <a:prstGeom prst="rect">
              <a:avLst/>
            </a:prstGeom>
          </p:spPr>
        </p:pic>
      </p:grpSp>
    </p:spTree>
    <p:extLst>
      <p:ext uri="{BB962C8B-B14F-4D97-AF65-F5344CB8AC3E}">
        <p14:creationId xmlns:p14="http://schemas.microsoft.com/office/powerpoint/2010/main" val="3828813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0014"/>
          <a:stretch>
            <a:fillRect/>
          </a:stretch>
        </p:blipFill>
        <p:spPr>
          <a:xfrm>
            <a:off x="-1" y="0"/>
            <a:ext cx="6705597" cy="10287000"/>
          </a:xfrm>
          <a:prstGeom prst="rect">
            <a:avLst/>
          </a:prstGeom>
        </p:spPr>
      </p:pic>
      <p:sp>
        <p:nvSpPr>
          <p:cNvPr id="7" name="Freeform 6">
            <a:extLst>
              <a:ext uri="{FF2B5EF4-FFF2-40B4-BE49-F238E27FC236}">
                <a16:creationId xmlns:a16="http://schemas.microsoft.com/office/drawing/2014/main" id="{349DE09E-CA8A-0946-CF34-DEFEB95B50E8}"/>
              </a:ext>
            </a:extLst>
          </p:cNvPr>
          <p:cNvSpPr/>
          <p:nvPr/>
        </p:nvSpPr>
        <p:spPr>
          <a:xfrm>
            <a:off x="4343400" y="1811203"/>
            <a:ext cx="1194612" cy="1198697"/>
          </a:xfrm>
          <a:custGeom>
            <a:avLst/>
            <a:gdLst/>
            <a:ahLst/>
            <a:cxnLst/>
            <a:rect l="l" t="t" r="r" b="b"/>
            <a:pathLst>
              <a:path w="241891" h="242718">
                <a:moveTo>
                  <a:pt x="0" y="0"/>
                </a:moveTo>
                <a:lnTo>
                  <a:pt x="241891" y="0"/>
                </a:lnTo>
                <a:lnTo>
                  <a:pt x="241891" y="242718"/>
                </a:lnTo>
                <a:lnTo>
                  <a:pt x="0" y="242718"/>
                </a:lnTo>
                <a:close/>
              </a:path>
            </a:pathLst>
          </a:custGeom>
          <a:solidFill>
            <a:schemeClr val="tx1"/>
          </a:solidFill>
        </p:spPr>
      </p:sp>
      <p:pic>
        <p:nvPicPr>
          <p:cNvPr id="4" name="Picture 4"/>
          <p:cNvPicPr>
            <a:picLocks noChangeAspect="1"/>
          </p:cNvPicPr>
          <p:nvPr/>
        </p:nvPicPr>
        <p:blipFill rotWithShape="1">
          <a:blip r:embed="rId5"/>
          <a:srcRect l="40915" t="-406" r="12717" b="406"/>
          <a:stretch/>
        </p:blipFill>
        <p:spPr>
          <a:xfrm>
            <a:off x="0" y="1902413"/>
            <a:ext cx="5410200" cy="778151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AFADD99-E1F2-72BE-F77C-A2594348020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4" name="TextBox 12">
            <a:extLst>
              <a:ext uri="{FF2B5EF4-FFF2-40B4-BE49-F238E27FC236}">
                <a16:creationId xmlns:a16="http://schemas.microsoft.com/office/drawing/2014/main" id="{7CDCBC19-5C43-4829-1C50-91D9B9BEBCB0}"/>
              </a:ext>
            </a:extLst>
          </p:cNvPr>
          <p:cNvSpPr txBox="1"/>
          <p:nvPr/>
        </p:nvSpPr>
        <p:spPr>
          <a:xfrm>
            <a:off x="7924800" y="426812"/>
            <a:ext cx="9448800" cy="1538883"/>
          </a:xfrm>
          <a:prstGeom prst="rect">
            <a:avLst/>
          </a:prstGeom>
        </p:spPr>
        <p:txBody>
          <a:bodyPr wrap="square" lIns="0" tIns="0" rIns="0" bIns="0" rtlCol="0" anchor="t">
            <a:spAutoFit/>
          </a:bodyPr>
          <a:lstStyle/>
          <a:p>
            <a:r>
              <a:rPr lang="en-US" sz="5000" dirty="0">
                <a:latin typeface="Montserrat Classic Bold"/>
              </a:rPr>
              <a:t>Opportunity - </a:t>
            </a:r>
            <a:r>
              <a:rPr lang="en-US" sz="5000" dirty="0">
                <a:solidFill>
                  <a:srgbClr val="C00000"/>
                </a:solidFill>
                <a:latin typeface="Montserrat Classic Bold"/>
              </a:rPr>
              <a:t>Educated, Young &amp; Leaders</a:t>
            </a:r>
            <a:r>
              <a:rPr lang="en-US" sz="5000" dirty="0">
                <a:latin typeface="Montserrat Classic Bold"/>
              </a:rPr>
              <a:t> </a:t>
            </a:r>
            <a:r>
              <a:rPr lang="en-US" sz="5000" dirty="0">
                <a:solidFill>
                  <a:srgbClr val="C00000"/>
                </a:solidFill>
                <a:latin typeface="Montserrat Classic Bold"/>
              </a:rPr>
              <a:t>Of Tomorrow.</a:t>
            </a:r>
          </a:p>
        </p:txBody>
      </p:sp>
      <p:sp>
        <p:nvSpPr>
          <p:cNvPr id="15" name="AutoShape 4">
            <a:extLst>
              <a:ext uri="{FF2B5EF4-FFF2-40B4-BE49-F238E27FC236}">
                <a16:creationId xmlns:a16="http://schemas.microsoft.com/office/drawing/2014/main" id="{7F40CC20-19C0-AA97-5AB3-A841304A2B44}"/>
              </a:ext>
            </a:extLst>
          </p:cNvPr>
          <p:cNvSpPr/>
          <p:nvPr/>
        </p:nvSpPr>
        <p:spPr>
          <a:xfrm rot="16200000">
            <a:off x="7088572" y="811532"/>
            <a:ext cx="784864" cy="0"/>
          </a:xfrm>
          <a:prstGeom prst="line">
            <a:avLst/>
          </a:prstGeom>
          <a:ln w="127000" cap="flat">
            <a:solidFill>
              <a:srgbClr val="5271FF"/>
            </a:solidFill>
            <a:prstDash val="solid"/>
            <a:miter lim="800000"/>
            <a:headEnd type="none" w="sm" len="sm"/>
            <a:tailEnd type="none" w="sm" len="sm"/>
          </a:ln>
        </p:spPr>
      </p:sp>
      <p:pic>
        <p:nvPicPr>
          <p:cNvPr id="23" name="Picture 18">
            <a:extLst>
              <a:ext uri="{FF2B5EF4-FFF2-40B4-BE49-F238E27FC236}">
                <a16:creationId xmlns:a16="http://schemas.microsoft.com/office/drawing/2014/main" id="{D1B3A04D-DC75-9D1D-2567-918D510E5BA0}"/>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328352" y="347935"/>
            <a:ext cx="1028700" cy="1198697"/>
          </a:xfrm>
          <a:prstGeom prst="rect">
            <a:avLst/>
          </a:prstGeom>
        </p:spPr>
      </p:pic>
      <p:grpSp>
        <p:nvGrpSpPr>
          <p:cNvPr id="20" name="Group 19">
            <a:extLst>
              <a:ext uri="{FF2B5EF4-FFF2-40B4-BE49-F238E27FC236}">
                <a16:creationId xmlns:a16="http://schemas.microsoft.com/office/drawing/2014/main" id="{125DFC9E-F780-6075-E944-A41B48507BF0}"/>
              </a:ext>
            </a:extLst>
          </p:cNvPr>
          <p:cNvGrpSpPr/>
          <p:nvPr/>
        </p:nvGrpSpPr>
        <p:grpSpPr>
          <a:xfrm>
            <a:off x="5785169" y="4667009"/>
            <a:ext cx="7993068" cy="1696027"/>
            <a:chOff x="5785169" y="5099895"/>
            <a:chExt cx="7993068" cy="1696027"/>
          </a:xfrm>
        </p:grpSpPr>
        <p:grpSp>
          <p:nvGrpSpPr>
            <p:cNvPr id="9" name="Group 8">
              <a:extLst>
                <a:ext uri="{FF2B5EF4-FFF2-40B4-BE49-F238E27FC236}">
                  <a16:creationId xmlns:a16="http://schemas.microsoft.com/office/drawing/2014/main" id="{FBBBFB26-B1EB-EF20-75B2-57E76E52954C}"/>
                </a:ext>
              </a:extLst>
            </p:cNvPr>
            <p:cNvGrpSpPr/>
            <p:nvPr/>
          </p:nvGrpSpPr>
          <p:grpSpPr>
            <a:xfrm>
              <a:off x="5785169" y="5099895"/>
              <a:ext cx="1688458" cy="1696027"/>
              <a:chOff x="8910780" y="6863374"/>
              <a:chExt cx="1857304" cy="1865630"/>
            </a:xfrm>
          </p:grpSpPr>
          <p:sp>
            <p:nvSpPr>
              <p:cNvPr id="10" name="Freeform 12">
                <a:extLst>
                  <a:ext uri="{FF2B5EF4-FFF2-40B4-BE49-F238E27FC236}">
                    <a16:creationId xmlns:a16="http://schemas.microsoft.com/office/drawing/2014/main" id="{A8D03F1D-AF1C-ED40-45B3-D5AB425B5368}"/>
                  </a:ext>
                </a:extLst>
              </p:cNvPr>
              <p:cNvSpPr/>
              <p:nvPr/>
            </p:nvSpPr>
            <p:spPr>
              <a:xfrm>
                <a:off x="8910780" y="6863374"/>
                <a:ext cx="1857304" cy="186563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pic>
            <p:nvPicPr>
              <p:cNvPr id="11" name="Picture 13">
                <a:extLst>
                  <a:ext uri="{FF2B5EF4-FFF2-40B4-BE49-F238E27FC236}">
                    <a16:creationId xmlns:a16="http://schemas.microsoft.com/office/drawing/2014/main" id="{E60F6244-A73B-C9AA-15B7-CF2E8F8CFD59}"/>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035696" y="6992454"/>
                <a:ext cx="1607472" cy="1607472"/>
              </a:xfrm>
              <a:prstGeom prst="rect">
                <a:avLst/>
              </a:prstGeom>
            </p:spPr>
          </p:pic>
        </p:grpSp>
        <p:sp>
          <p:nvSpPr>
            <p:cNvPr id="21" name="TextBox 20">
              <a:extLst>
                <a:ext uri="{FF2B5EF4-FFF2-40B4-BE49-F238E27FC236}">
                  <a16:creationId xmlns:a16="http://schemas.microsoft.com/office/drawing/2014/main" id="{82E111B0-6496-DBB3-8919-00A38509B759}"/>
                </a:ext>
              </a:extLst>
            </p:cNvPr>
            <p:cNvSpPr txBox="1"/>
            <p:nvPr/>
          </p:nvSpPr>
          <p:spPr>
            <a:xfrm>
              <a:off x="7926977" y="5517021"/>
              <a:ext cx="5851260" cy="861774"/>
            </a:xfrm>
            <a:prstGeom prst="rect">
              <a:avLst/>
            </a:prstGeom>
            <a:noFill/>
          </p:spPr>
          <p:txBody>
            <a:bodyPr wrap="square">
              <a:spAutoFit/>
            </a:bodyPr>
            <a:lstStyle/>
            <a:p>
              <a:r>
                <a:rPr lang="en-US" sz="2500" dirty="0">
                  <a:latin typeface="Montserrat Classic" panose="020B0604020202020204" charset="0"/>
                  <a:cs typeface="Montserrat Classic" panose="020B0604020202020204" charset="0"/>
                </a:rPr>
                <a:t>1 in 10 recent Asian immigrants were youth and </a:t>
              </a:r>
              <a:r>
                <a:rPr lang="en-US" sz="2500" dirty="0">
                  <a:solidFill>
                    <a:srgbClr val="C00000"/>
                  </a:solidFill>
                  <a:latin typeface="Montserrat Classic" panose="020B0604020202020204" charset="0"/>
                  <a:cs typeface="Montserrat Classic" panose="020B0604020202020204" charset="0"/>
                </a:rPr>
                <a:t>young adults aged 15 to 24.</a:t>
              </a:r>
            </a:p>
          </p:txBody>
        </p:sp>
        <p:pic>
          <p:nvPicPr>
            <p:cNvPr id="26" name="Picture 25" descr="Shape&#10;&#10;Description automatically generated with low confidence">
              <a:extLst>
                <a:ext uri="{FF2B5EF4-FFF2-40B4-BE49-F238E27FC236}">
                  <a16:creationId xmlns:a16="http://schemas.microsoft.com/office/drawing/2014/main" id="{7756B05F-604E-52E1-F082-D08D00EB4B69}"/>
                </a:ext>
              </a:extLst>
            </p:cNvPr>
            <p:cNvPicPr>
              <a:picLocks noChangeAspect="1"/>
            </p:cNvPicPr>
            <p:nvPr/>
          </p:nvPicPr>
          <p:blipFill>
            <a:blip r:embed="rId11" cstate="email">
              <a:extLst>
                <a:ext uri="{BEBA8EAE-BF5A-486C-A8C5-ECC9F3942E4B}">
                  <a14:imgProps xmlns:a14="http://schemas.microsoft.com/office/drawing/2010/main">
                    <a14:imgLayer r:embed="rId12">
                      <a14:imgEffect>
                        <a14:artisticPhotocopy trans="0" detail="0"/>
                      </a14:imgEffect>
                    </a14:imgLayer>
                  </a14:imgProps>
                </a:ext>
                <a:ext uri="{28A0092B-C50C-407E-A947-70E740481C1C}">
                  <a14:useLocalDpi xmlns:a14="http://schemas.microsoft.com/office/drawing/2010/main" val="0"/>
                </a:ext>
              </a:extLst>
            </a:blip>
            <a:stretch>
              <a:fillRect/>
            </a:stretch>
          </p:blipFill>
          <p:spPr>
            <a:xfrm>
              <a:off x="6096000" y="5448300"/>
              <a:ext cx="964729" cy="964729"/>
            </a:xfrm>
            <a:prstGeom prst="rect">
              <a:avLst/>
            </a:prstGeom>
          </p:spPr>
        </p:pic>
      </p:grpSp>
      <p:grpSp>
        <p:nvGrpSpPr>
          <p:cNvPr id="19" name="Group 18">
            <a:extLst>
              <a:ext uri="{FF2B5EF4-FFF2-40B4-BE49-F238E27FC236}">
                <a16:creationId xmlns:a16="http://schemas.microsoft.com/office/drawing/2014/main" id="{9452F060-79C2-BE75-CD2E-F0FCE47B8FF4}"/>
              </a:ext>
            </a:extLst>
          </p:cNvPr>
          <p:cNvGrpSpPr/>
          <p:nvPr/>
        </p:nvGrpSpPr>
        <p:grpSpPr>
          <a:xfrm>
            <a:off x="5785169" y="6800542"/>
            <a:ext cx="8692831" cy="1696027"/>
            <a:chOff x="5785169" y="7353300"/>
            <a:chExt cx="8692831" cy="1696027"/>
          </a:xfrm>
        </p:grpSpPr>
        <p:grpSp>
          <p:nvGrpSpPr>
            <p:cNvPr id="25" name="Group 24">
              <a:extLst>
                <a:ext uri="{FF2B5EF4-FFF2-40B4-BE49-F238E27FC236}">
                  <a16:creationId xmlns:a16="http://schemas.microsoft.com/office/drawing/2014/main" id="{7C98178A-D208-ED3E-0D43-6FC0CDE5B7A0}"/>
                </a:ext>
              </a:extLst>
            </p:cNvPr>
            <p:cNvGrpSpPr/>
            <p:nvPr/>
          </p:nvGrpSpPr>
          <p:grpSpPr>
            <a:xfrm>
              <a:off x="5785169" y="7353300"/>
              <a:ext cx="1688458" cy="1696027"/>
              <a:chOff x="8910780" y="6863374"/>
              <a:chExt cx="1857304" cy="1865630"/>
            </a:xfrm>
          </p:grpSpPr>
          <p:sp>
            <p:nvSpPr>
              <p:cNvPr id="12" name="Freeform 12"/>
              <p:cNvSpPr/>
              <p:nvPr/>
            </p:nvSpPr>
            <p:spPr>
              <a:xfrm>
                <a:off x="8910780" y="6863374"/>
                <a:ext cx="1857304" cy="186563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pic>
            <p:nvPicPr>
              <p:cNvPr id="13" name="Picture 13"/>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035696" y="6992453"/>
                <a:ext cx="1607472" cy="1607472"/>
              </a:xfrm>
              <a:prstGeom prst="rect">
                <a:avLst/>
              </a:prstGeom>
            </p:spPr>
          </p:pic>
        </p:grpSp>
        <p:sp>
          <p:nvSpPr>
            <p:cNvPr id="22" name="TextBox 21">
              <a:extLst>
                <a:ext uri="{FF2B5EF4-FFF2-40B4-BE49-F238E27FC236}">
                  <a16:creationId xmlns:a16="http://schemas.microsoft.com/office/drawing/2014/main" id="{1629446C-CDDC-C4F4-10B5-27A801C380C6}"/>
                </a:ext>
              </a:extLst>
            </p:cNvPr>
            <p:cNvSpPr txBox="1"/>
            <p:nvPr/>
          </p:nvSpPr>
          <p:spPr>
            <a:xfrm>
              <a:off x="7926977" y="7770426"/>
              <a:ext cx="6551023" cy="861774"/>
            </a:xfrm>
            <a:prstGeom prst="rect">
              <a:avLst/>
            </a:prstGeom>
            <a:noFill/>
          </p:spPr>
          <p:txBody>
            <a:bodyPr wrap="square">
              <a:spAutoFit/>
            </a:bodyPr>
            <a:lstStyle/>
            <a:p>
              <a:r>
                <a:rPr lang="en-US" sz="2500" dirty="0">
                  <a:latin typeface="Montserrat Classic" panose="020B0604020202020204" charset="0"/>
                  <a:cs typeface="Montserrat Classic" panose="020B0604020202020204" charset="0"/>
                </a:rPr>
                <a:t>Nearly </a:t>
              </a:r>
              <a:r>
                <a:rPr lang="en-US" sz="2500" dirty="0">
                  <a:solidFill>
                    <a:srgbClr val="C00000"/>
                  </a:solidFill>
                  <a:latin typeface="Montserrat Classic" panose="020B0604020202020204" charset="0"/>
                  <a:cs typeface="Montserrat Classic" panose="020B0604020202020204" charset="0"/>
                </a:rPr>
                <a:t>60% of working-age </a:t>
              </a:r>
              <a:r>
                <a:rPr lang="en-US" sz="2500" dirty="0">
                  <a:latin typeface="Montserrat Classic" panose="020B0604020202020204" charset="0"/>
                  <a:cs typeface="Montserrat Classic" panose="020B0604020202020204" charset="0"/>
                </a:rPr>
                <a:t>Asian immigrants hold a bachelor's degree or higher.</a:t>
              </a:r>
            </a:p>
          </p:txBody>
        </p:sp>
        <p:pic>
          <p:nvPicPr>
            <p:cNvPr id="28" name="Picture 27" descr="Shape&#10;&#10;Description automatically generated with low confidence">
              <a:extLst>
                <a:ext uri="{FF2B5EF4-FFF2-40B4-BE49-F238E27FC236}">
                  <a16:creationId xmlns:a16="http://schemas.microsoft.com/office/drawing/2014/main" id="{938B440A-D6A7-FEA1-02AB-395CCE77FA6D}"/>
                </a:ext>
              </a:extLst>
            </p:cNvPr>
            <p:cNvPicPr>
              <a:picLocks noChangeAspect="1"/>
            </p:cNvPicPr>
            <p:nvPr/>
          </p:nvPicPr>
          <p:blipFill>
            <a:blip r:embed="rId13" cstate="email">
              <a:extLst>
                <a:ext uri="{BEBA8EAE-BF5A-486C-A8C5-ECC9F3942E4B}">
                  <a14:imgProps xmlns:a14="http://schemas.microsoft.com/office/drawing/2010/main">
                    <a14:imgLayer r:embed="rId14">
                      <a14:imgEffect>
                        <a14:artisticPhotocopy trans="0" detail="0"/>
                      </a14:imgEffect>
                    </a14:imgLayer>
                  </a14:imgProps>
                </a:ext>
                <a:ext uri="{28A0092B-C50C-407E-A947-70E740481C1C}">
                  <a14:useLocalDpi xmlns:a14="http://schemas.microsoft.com/office/drawing/2010/main" val="0"/>
                </a:ext>
              </a:extLst>
            </a:blip>
            <a:stretch>
              <a:fillRect/>
            </a:stretch>
          </p:blipFill>
          <p:spPr>
            <a:xfrm>
              <a:off x="6147034" y="7718948"/>
              <a:ext cx="964729" cy="964729"/>
            </a:xfrm>
            <a:prstGeom prst="rect">
              <a:avLst/>
            </a:prstGeom>
          </p:spPr>
        </p:pic>
      </p:grpSp>
      <p:grpSp>
        <p:nvGrpSpPr>
          <p:cNvPr id="24" name="Group 23">
            <a:extLst>
              <a:ext uri="{FF2B5EF4-FFF2-40B4-BE49-F238E27FC236}">
                <a16:creationId xmlns:a16="http://schemas.microsoft.com/office/drawing/2014/main" id="{B9D1150D-BA92-58DE-DF4E-0DC98B0563E6}"/>
              </a:ext>
            </a:extLst>
          </p:cNvPr>
          <p:cNvGrpSpPr/>
          <p:nvPr/>
        </p:nvGrpSpPr>
        <p:grpSpPr>
          <a:xfrm>
            <a:off x="5785169" y="2533476"/>
            <a:ext cx="7993068" cy="1696027"/>
            <a:chOff x="5785169" y="2846490"/>
            <a:chExt cx="7993068" cy="1696027"/>
          </a:xfrm>
        </p:grpSpPr>
        <p:grpSp>
          <p:nvGrpSpPr>
            <p:cNvPr id="3" name="Group 2">
              <a:extLst>
                <a:ext uri="{FF2B5EF4-FFF2-40B4-BE49-F238E27FC236}">
                  <a16:creationId xmlns:a16="http://schemas.microsoft.com/office/drawing/2014/main" id="{F3E44EBA-AE92-34A3-C010-D0B3772EFD5F}"/>
                </a:ext>
              </a:extLst>
            </p:cNvPr>
            <p:cNvGrpSpPr/>
            <p:nvPr/>
          </p:nvGrpSpPr>
          <p:grpSpPr>
            <a:xfrm>
              <a:off x="5785169" y="2846490"/>
              <a:ext cx="1688458" cy="1696027"/>
              <a:chOff x="8910780" y="6863374"/>
              <a:chExt cx="1857304" cy="1865630"/>
            </a:xfrm>
          </p:grpSpPr>
          <p:sp>
            <p:nvSpPr>
              <p:cNvPr id="5" name="Freeform 12">
                <a:extLst>
                  <a:ext uri="{FF2B5EF4-FFF2-40B4-BE49-F238E27FC236}">
                    <a16:creationId xmlns:a16="http://schemas.microsoft.com/office/drawing/2014/main" id="{F523D76E-D200-3550-94EB-296E2F063807}"/>
                  </a:ext>
                </a:extLst>
              </p:cNvPr>
              <p:cNvSpPr/>
              <p:nvPr/>
            </p:nvSpPr>
            <p:spPr>
              <a:xfrm>
                <a:off x="8910780" y="6863374"/>
                <a:ext cx="1857304" cy="186563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pic>
            <p:nvPicPr>
              <p:cNvPr id="6" name="Picture 13">
                <a:extLst>
                  <a:ext uri="{FF2B5EF4-FFF2-40B4-BE49-F238E27FC236}">
                    <a16:creationId xmlns:a16="http://schemas.microsoft.com/office/drawing/2014/main" id="{14E60162-8597-A017-7342-F93281DF2DB8}"/>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035696" y="6992453"/>
                <a:ext cx="1607472" cy="1607472"/>
              </a:xfrm>
              <a:prstGeom prst="rect">
                <a:avLst/>
              </a:prstGeom>
            </p:spPr>
          </p:pic>
        </p:grpSp>
        <p:sp>
          <p:nvSpPr>
            <p:cNvPr id="16" name="TextBox 15">
              <a:extLst>
                <a:ext uri="{FF2B5EF4-FFF2-40B4-BE49-F238E27FC236}">
                  <a16:creationId xmlns:a16="http://schemas.microsoft.com/office/drawing/2014/main" id="{1C66E512-14EA-21B7-27ED-70596B257A2D}"/>
                </a:ext>
              </a:extLst>
            </p:cNvPr>
            <p:cNvSpPr txBox="1"/>
            <p:nvPr/>
          </p:nvSpPr>
          <p:spPr>
            <a:xfrm>
              <a:off x="7926977" y="3263616"/>
              <a:ext cx="5851260" cy="861774"/>
            </a:xfrm>
            <a:prstGeom prst="rect">
              <a:avLst/>
            </a:prstGeom>
            <a:noFill/>
          </p:spPr>
          <p:txBody>
            <a:bodyPr wrap="square">
              <a:spAutoFit/>
            </a:bodyPr>
            <a:lstStyle/>
            <a:p>
              <a:r>
                <a:rPr lang="en-US" sz="2500" dirty="0">
                  <a:latin typeface="Montserrat Classic" panose="020B0604020202020204" charset="0"/>
                  <a:cs typeface="Montserrat Classic" panose="020B0604020202020204" charset="0"/>
                </a:rPr>
                <a:t>By 2041, Asian immigrants will make up </a:t>
              </a:r>
              <a:r>
                <a:rPr lang="en-US" sz="2500" dirty="0">
                  <a:solidFill>
                    <a:srgbClr val="C00000"/>
                  </a:solidFill>
                  <a:latin typeface="Montserrat Classic" panose="020B0604020202020204" charset="0"/>
                  <a:cs typeface="Montserrat Classic" panose="020B0604020202020204" charset="0"/>
                </a:rPr>
                <a:t>more than a third </a:t>
              </a:r>
              <a:r>
                <a:rPr lang="en-US" sz="2500" dirty="0">
                  <a:latin typeface="Montserrat Classic" panose="020B0604020202020204" charset="0"/>
                  <a:cs typeface="Montserrat Classic" panose="020B0604020202020204" charset="0"/>
                </a:rPr>
                <a:t>of all Canadians.</a:t>
              </a:r>
            </a:p>
          </p:txBody>
        </p:sp>
        <p:pic>
          <p:nvPicPr>
            <p:cNvPr id="30" name="Picture 29">
              <a:extLst>
                <a:ext uri="{FF2B5EF4-FFF2-40B4-BE49-F238E27FC236}">
                  <a16:creationId xmlns:a16="http://schemas.microsoft.com/office/drawing/2014/main" id="{C4B0FCA0-D898-7EFD-E66D-071DCBA27B28}"/>
                </a:ext>
              </a:extLst>
            </p:cNvPr>
            <p:cNvPicPr>
              <a:picLocks noChangeAspect="1"/>
            </p:cNvPicPr>
            <p:nvPr/>
          </p:nvPicPr>
          <p:blipFill>
            <a:blip r:embed="rId15" cstate="email">
              <a:extLst>
                <a:ext uri="{BEBA8EAE-BF5A-486C-A8C5-ECC9F3942E4B}">
                  <a14:imgProps xmlns:a14="http://schemas.microsoft.com/office/drawing/2010/main">
                    <a14:imgLayer r:embed="rId16">
                      <a14:imgEffect>
                        <a14:artisticPhotocopy trans="0" detail="0"/>
                      </a14:imgEffect>
                    </a14:imgLayer>
                  </a14:imgProps>
                </a:ext>
                <a:ext uri="{28A0092B-C50C-407E-A947-70E740481C1C}">
                  <a14:useLocalDpi xmlns:a14="http://schemas.microsoft.com/office/drawing/2010/main" val="0"/>
                </a:ext>
              </a:extLst>
            </a:blip>
            <a:stretch>
              <a:fillRect/>
            </a:stretch>
          </p:blipFill>
          <p:spPr>
            <a:xfrm>
              <a:off x="6047679" y="3190179"/>
              <a:ext cx="1063062" cy="1063062"/>
            </a:xfrm>
            <a:prstGeom prst="rect">
              <a:avLst/>
            </a:prstGeom>
          </p:spPr>
        </p:pic>
      </p:grpSp>
      <p:sp>
        <p:nvSpPr>
          <p:cNvPr id="17" name="TextBox 16">
            <a:extLst>
              <a:ext uri="{FF2B5EF4-FFF2-40B4-BE49-F238E27FC236}">
                <a16:creationId xmlns:a16="http://schemas.microsoft.com/office/drawing/2014/main" id="{839D67AE-9C10-170E-E7E9-459953477088}"/>
              </a:ext>
            </a:extLst>
          </p:cNvPr>
          <p:cNvSpPr txBox="1"/>
          <p:nvPr/>
        </p:nvSpPr>
        <p:spPr>
          <a:xfrm>
            <a:off x="7924800" y="9258300"/>
            <a:ext cx="7392844" cy="276999"/>
          </a:xfrm>
          <a:prstGeom prst="rect">
            <a:avLst/>
          </a:prstGeom>
          <a:noFill/>
        </p:spPr>
        <p:txBody>
          <a:bodyPr wrap="square">
            <a:spAutoFit/>
          </a:bodyPr>
          <a:lstStyle/>
          <a:p>
            <a:r>
              <a:rPr lang="en-US" sz="1200" dirty="0">
                <a:latin typeface="Montserrat Classic" panose="020B0604020202020204" charset="0"/>
                <a:cs typeface="Montserrat Classic" panose="020B0604020202020204" charset="0"/>
              </a:rPr>
              <a:t>Source: https://www150.statcan.gc.ca/n1/daily-quotidien/221026/dq221026a-eng.htm</a:t>
            </a:r>
          </a:p>
        </p:txBody>
      </p:sp>
      <p:sp>
        <p:nvSpPr>
          <p:cNvPr id="18" name="TextBox 17">
            <a:extLst>
              <a:ext uri="{FF2B5EF4-FFF2-40B4-BE49-F238E27FC236}">
                <a16:creationId xmlns:a16="http://schemas.microsoft.com/office/drawing/2014/main" id="{E03566BE-7532-5235-A739-2823B55C8CA1}"/>
              </a:ext>
            </a:extLst>
          </p:cNvPr>
          <p:cNvSpPr txBox="1"/>
          <p:nvPr/>
        </p:nvSpPr>
        <p:spPr>
          <a:xfrm>
            <a:off x="7924800" y="9603074"/>
            <a:ext cx="8077200" cy="276999"/>
          </a:xfrm>
          <a:prstGeom prst="rect">
            <a:avLst/>
          </a:prstGeom>
          <a:noFill/>
        </p:spPr>
        <p:txBody>
          <a:bodyPr wrap="square">
            <a:spAutoFit/>
          </a:bodyPr>
          <a:lstStyle/>
          <a:p>
            <a:r>
              <a:rPr lang="en-US" sz="1200" dirty="0">
                <a:latin typeface="Montserrat Classic" panose="020B0604020202020204" charset="0"/>
                <a:cs typeface="Montserrat Classic" panose="020B0604020202020204" charset="0"/>
              </a:rPr>
              <a:t>Source: https://www.immigration.ca/immigrants-and-their-children-set-to-dominate-canada-population-by-2041/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A64933FA-014E-42E7-E822-9F516E0B28E6}"/>
              </a:ext>
            </a:extLst>
          </p:cNvPr>
          <p:cNvSpPr/>
          <p:nvPr/>
        </p:nvSpPr>
        <p:spPr>
          <a:xfrm rot="16200000">
            <a:off x="7616392" y="1371606"/>
            <a:ext cx="990602" cy="1676400"/>
          </a:xfrm>
          <a:custGeom>
            <a:avLst/>
            <a:gdLst/>
            <a:ahLst/>
            <a:cxnLst/>
            <a:rect l="l" t="t" r="r" b="b"/>
            <a:pathLst>
              <a:path w="241891" h="242718">
                <a:moveTo>
                  <a:pt x="0" y="0"/>
                </a:moveTo>
                <a:lnTo>
                  <a:pt x="241891" y="0"/>
                </a:lnTo>
                <a:lnTo>
                  <a:pt x="241891" y="242718"/>
                </a:lnTo>
                <a:lnTo>
                  <a:pt x="0" y="242718"/>
                </a:lnTo>
                <a:close/>
              </a:path>
            </a:pathLst>
          </a:custGeom>
          <a:solidFill>
            <a:schemeClr val="tx1"/>
          </a:solidFill>
        </p:spPr>
      </p:sp>
      <p:pic>
        <p:nvPicPr>
          <p:cNvPr id="7" name="Picture 12">
            <a:extLst>
              <a:ext uri="{FF2B5EF4-FFF2-40B4-BE49-F238E27FC236}">
                <a16:creationId xmlns:a16="http://schemas.microsoft.com/office/drawing/2014/main" id="{0B333DCD-C578-C138-791C-738019F9C55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1624" y="8709525"/>
            <a:ext cx="1028700" cy="119869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E83E2782-9C74-FAAF-28BA-CECF8FAD3F6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306800" y="9715500"/>
            <a:ext cx="1771989" cy="368205"/>
          </a:xfrm>
          <a:prstGeom prst="rect">
            <a:avLst/>
          </a:prstGeom>
        </p:spPr>
      </p:pic>
      <p:sp>
        <p:nvSpPr>
          <p:cNvPr id="17" name="TextBox 12">
            <a:extLst>
              <a:ext uri="{FF2B5EF4-FFF2-40B4-BE49-F238E27FC236}">
                <a16:creationId xmlns:a16="http://schemas.microsoft.com/office/drawing/2014/main" id="{798D5242-EA7E-D403-15D3-F06E7E46DFA9}"/>
              </a:ext>
            </a:extLst>
          </p:cNvPr>
          <p:cNvSpPr txBox="1"/>
          <p:nvPr/>
        </p:nvSpPr>
        <p:spPr>
          <a:xfrm>
            <a:off x="800745" y="426812"/>
            <a:ext cx="13829655" cy="769441"/>
          </a:xfrm>
          <a:prstGeom prst="rect">
            <a:avLst/>
          </a:prstGeom>
        </p:spPr>
        <p:txBody>
          <a:bodyPr wrap="square" lIns="0" tIns="0" rIns="0" bIns="0" rtlCol="0" anchor="t">
            <a:spAutoFit/>
          </a:bodyPr>
          <a:lstStyle/>
          <a:p>
            <a:r>
              <a:rPr lang="en-US" sz="5000" dirty="0">
                <a:solidFill>
                  <a:srgbClr val="C00000"/>
                </a:solidFill>
                <a:latin typeface="Montserrat Classic Bold"/>
              </a:rPr>
              <a:t>Multicultural</a:t>
            </a:r>
            <a:r>
              <a:rPr lang="en-US" sz="5000" dirty="0">
                <a:latin typeface="Montserrat Classic Bold"/>
              </a:rPr>
              <a:t> Marketing Is </a:t>
            </a:r>
            <a:r>
              <a:rPr lang="en-US" sz="5000" dirty="0">
                <a:solidFill>
                  <a:srgbClr val="C00000"/>
                </a:solidFill>
                <a:latin typeface="Montserrat Classic Bold"/>
              </a:rPr>
              <a:t>Mainstream </a:t>
            </a:r>
            <a:r>
              <a:rPr lang="en-US" sz="5000" dirty="0">
                <a:latin typeface="Montserrat Classic Bold"/>
              </a:rPr>
              <a:t>Marketing</a:t>
            </a:r>
          </a:p>
        </p:txBody>
      </p:sp>
      <p:sp>
        <p:nvSpPr>
          <p:cNvPr id="9" name="AutoShape 4">
            <a:extLst>
              <a:ext uri="{FF2B5EF4-FFF2-40B4-BE49-F238E27FC236}">
                <a16:creationId xmlns:a16="http://schemas.microsoft.com/office/drawing/2014/main" id="{3877A93A-C1ED-6BF6-F51C-3081D3E11633}"/>
              </a:ext>
            </a:extLst>
          </p:cNvPr>
          <p:cNvSpPr/>
          <p:nvPr/>
        </p:nvSpPr>
        <p:spPr>
          <a:xfrm rot="16200000">
            <a:off x="-35481" y="811532"/>
            <a:ext cx="784864" cy="0"/>
          </a:xfrm>
          <a:prstGeom prst="line">
            <a:avLst/>
          </a:prstGeom>
          <a:ln w="127000" cap="flat">
            <a:solidFill>
              <a:srgbClr val="5271FF"/>
            </a:solidFill>
            <a:prstDash val="solid"/>
            <a:miter lim="800000"/>
            <a:headEnd type="none" w="sm" len="sm"/>
            <a:tailEnd type="none" w="sm" len="sm"/>
          </a:ln>
        </p:spPr>
      </p:sp>
      <p:pic>
        <p:nvPicPr>
          <p:cNvPr id="2" name="Picture 1">
            <a:extLst>
              <a:ext uri="{FF2B5EF4-FFF2-40B4-BE49-F238E27FC236}">
                <a16:creationId xmlns:a16="http://schemas.microsoft.com/office/drawing/2014/main" id="{479228C4-4433-9CF6-4925-FED6E83E8D8A}"/>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b="17947"/>
          <a:stretch/>
        </p:blipFill>
        <p:spPr>
          <a:xfrm>
            <a:off x="9787074" y="1751460"/>
            <a:ext cx="6519726" cy="8535540"/>
          </a:xfrm>
          <a:prstGeom prst="rect">
            <a:avLst/>
          </a:prstGeom>
        </p:spPr>
      </p:pic>
      <p:pic>
        <p:nvPicPr>
          <p:cNvPr id="4" name="Picture 3">
            <a:extLst>
              <a:ext uri="{FF2B5EF4-FFF2-40B4-BE49-F238E27FC236}">
                <a16:creationId xmlns:a16="http://schemas.microsoft.com/office/drawing/2014/main" id="{CAF8A44C-2F56-456C-2D8E-DC3DA6A9312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007799" y="6286500"/>
            <a:ext cx="890550" cy="683550"/>
          </a:xfrm>
          <a:prstGeom prst="rect">
            <a:avLst/>
          </a:prstGeom>
        </p:spPr>
      </p:pic>
      <p:sp>
        <p:nvSpPr>
          <p:cNvPr id="5" name="TextBox 4">
            <a:extLst>
              <a:ext uri="{FF2B5EF4-FFF2-40B4-BE49-F238E27FC236}">
                <a16:creationId xmlns:a16="http://schemas.microsoft.com/office/drawing/2014/main" id="{F6B87D24-C354-14A4-5F1D-179F8CABEFA0}"/>
              </a:ext>
            </a:extLst>
          </p:cNvPr>
          <p:cNvSpPr txBox="1"/>
          <p:nvPr/>
        </p:nvSpPr>
        <p:spPr>
          <a:xfrm>
            <a:off x="10134600" y="2505939"/>
            <a:ext cx="5693637" cy="2554545"/>
          </a:xfrm>
          <a:prstGeom prst="rect">
            <a:avLst/>
          </a:prstGeom>
          <a:noFill/>
        </p:spPr>
        <p:txBody>
          <a:bodyPr wrap="square">
            <a:spAutoFit/>
          </a:bodyPr>
          <a:lstStyle/>
          <a:p>
            <a:pPr algn="just"/>
            <a:r>
              <a:rPr lang="en-US" sz="2000" i="1" dirty="0">
                <a:solidFill>
                  <a:schemeClr val="bg1"/>
                </a:solidFill>
                <a:latin typeface="Montserrat Classic" panose="020B0604020202020204" charset="0"/>
                <a:cs typeface="Montserrat Classic" panose="020B0604020202020204" charset="0"/>
              </a:rPr>
              <a:t>We all need to do our part. P&amp;G has committed to be the number one spender in all multiculturally-owned media, AND to take steps to significantly expand the ecosystem. We are investing, and if we all invest, we will make the media market bigger, and it will help us ALL achieve multicultural market growth on our businesses.</a:t>
            </a:r>
          </a:p>
        </p:txBody>
      </p:sp>
      <p:sp>
        <p:nvSpPr>
          <p:cNvPr id="6" name="TextBox 5">
            <a:extLst>
              <a:ext uri="{FF2B5EF4-FFF2-40B4-BE49-F238E27FC236}">
                <a16:creationId xmlns:a16="http://schemas.microsoft.com/office/drawing/2014/main" id="{436F8809-4303-3C18-D97A-3F10456E464A}"/>
              </a:ext>
            </a:extLst>
          </p:cNvPr>
          <p:cNvSpPr txBox="1"/>
          <p:nvPr/>
        </p:nvSpPr>
        <p:spPr>
          <a:xfrm>
            <a:off x="3919674" y="7102945"/>
            <a:ext cx="7586526" cy="1446550"/>
          </a:xfrm>
          <a:prstGeom prst="rect">
            <a:avLst/>
          </a:prstGeom>
          <a:noFill/>
        </p:spPr>
        <p:txBody>
          <a:bodyPr wrap="square">
            <a:spAutoFit/>
          </a:bodyPr>
          <a:lstStyle/>
          <a:p>
            <a:pPr algn="just"/>
            <a:r>
              <a:rPr lang="en-US" sz="2200" i="1" dirty="0">
                <a:latin typeface="Montserrat Classic" panose="020B0604020202020204" charset="0"/>
                <a:cs typeface="Montserrat Classic" panose="020B0604020202020204" charset="0"/>
              </a:rPr>
              <a:t>Today I work in two industries, tech and advertising, that I believe care deeply about diversity but where old habits have held back progress. As Google’s CMO, I know it’s my job to help change this.</a:t>
            </a:r>
          </a:p>
        </p:txBody>
      </p:sp>
      <p:pic>
        <p:nvPicPr>
          <p:cNvPr id="10" name="Picture 9">
            <a:extLst>
              <a:ext uri="{FF2B5EF4-FFF2-40B4-BE49-F238E27FC236}">
                <a16:creationId xmlns:a16="http://schemas.microsoft.com/office/drawing/2014/main" id="{0A77B467-ACC2-AC97-C74E-89495E8658B5}"/>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a:off x="10218262" y="1526256"/>
            <a:ext cx="889800" cy="683550"/>
          </a:xfrm>
          <a:prstGeom prst="rect">
            <a:avLst/>
          </a:prstGeom>
        </p:spPr>
      </p:pic>
      <p:sp>
        <p:nvSpPr>
          <p:cNvPr id="11" name="TextBox 10">
            <a:extLst>
              <a:ext uri="{FF2B5EF4-FFF2-40B4-BE49-F238E27FC236}">
                <a16:creationId xmlns:a16="http://schemas.microsoft.com/office/drawing/2014/main" id="{D93CFBAF-5297-7EFE-F43D-185D96161639}"/>
              </a:ext>
            </a:extLst>
          </p:cNvPr>
          <p:cNvSpPr txBox="1"/>
          <p:nvPr/>
        </p:nvSpPr>
        <p:spPr>
          <a:xfrm>
            <a:off x="10218262" y="5335920"/>
            <a:ext cx="4781666" cy="738664"/>
          </a:xfrm>
          <a:prstGeom prst="rect">
            <a:avLst/>
          </a:prstGeom>
          <a:noFill/>
        </p:spPr>
        <p:txBody>
          <a:bodyPr wrap="square">
            <a:spAutoFit/>
          </a:bodyPr>
          <a:lstStyle/>
          <a:p>
            <a:pPr algn="just"/>
            <a:r>
              <a:rPr lang="en-US" sz="2400" b="1" dirty="0">
                <a:solidFill>
                  <a:schemeClr val="bg1"/>
                </a:solidFill>
                <a:latin typeface="Montserrat Classic" panose="020B0604020202020204" charset="0"/>
                <a:cs typeface="Montserrat Classic" panose="020B0604020202020204" charset="0"/>
              </a:rPr>
              <a:t>Marc S. Pritchard</a:t>
            </a:r>
          </a:p>
          <a:p>
            <a:pPr algn="just"/>
            <a:r>
              <a:rPr lang="en-US" dirty="0">
                <a:solidFill>
                  <a:schemeClr val="bg1"/>
                </a:solidFill>
                <a:latin typeface="Montserrat Classic" panose="020B0604020202020204" charset="0"/>
                <a:cs typeface="Montserrat Classic" panose="020B0604020202020204" charset="0"/>
              </a:rPr>
              <a:t>Chief Brand Officer at Procter &amp; Gamble</a:t>
            </a:r>
          </a:p>
        </p:txBody>
      </p:sp>
      <p:sp>
        <p:nvSpPr>
          <p:cNvPr id="12" name="TextBox 11">
            <a:extLst>
              <a:ext uri="{FF2B5EF4-FFF2-40B4-BE49-F238E27FC236}">
                <a16:creationId xmlns:a16="http://schemas.microsoft.com/office/drawing/2014/main" id="{8338512E-7756-94B3-44CA-6AE58F3B0820}"/>
              </a:ext>
            </a:extLst>
          </p:cNvPr>
          <p:cNvSpPr txBox="1"/>
          <p:nvPr/>
        </p:nvSpPr>
        <p:spPr>
          <a:xfrm>
            <a:off x="3919674" y="8868342"/>
            <a:ext cx="3776526" cy="738664"/>
          </a:xfrm>
          <a:prstGeom prst="rect">
            <a:avLst/>
          </a:prstGeom>
          <a:noFill/>
        </p:spPr>
        <p:txBody>
          <a:bodyPr wrap="square">
            <a:spAutoFit/>
          </a:bodyPr>
          <a:lstStyle/>
          <a:p>
            <a:pPr algn="just"/>
            <a:r>
              <a:rPr lang="en-US" sz="2400" b="1" dirty="0">
                <a:latin typeface="Montserrat Classic" panose="020B0604020202020204" charset="0"/>
                <a:cs typeface="Montserrat Classic" panose="020B0604020202020204" charset="0"/>
              </a:rPr>
              <a:t>Lorraine </a:t>
            </a:r>
            <a:r>
              <a:rPr lang="en-US" sz="2400" b="1" dirty="0" err="1">
                <a:latin typeface="Montserrat Classic" panose="020B0604020202020204" charset="0"/>
                <a:cs typeface="Montserrat Classic" panose="020B0604020202020204" charset="0"/>
              </a:rPr>
              <a:t>Twohill</a:t>
            </a:r>
            <a:r>
              <a:rPr lang="en-US" sz="2400" b="1" dirty="0">
                <a:latin typeface="Montserrat Classic" panose="020B0604020202020204" charset="0"/>
                <a:cs typeface="Montserrat Classic" panose="020B0604020202020204" charset="0"/>
              </a:rPr>
              <a:t> </a:t>
            </a:r>
          </a:p>
          <a:p>
            <a:pPr algn="just"/>
            <a:r>
              <a:rPr lang="en-US" dirty="0">
                <a:latin typeface="Montserrat Classic" panose="020B0604020202020204" charset="0"/>
                <a:cs typeface="Montserrat Classic" panose="020B0604020202020204" charset="0"/>
              </a:rPr>
              <a:t>Chief Marketing Officer at Google</a:t>
            </a:r>
          </a:p>
        </p:txBody>
      </p:sp>
      <p:pic>
        <p:nvPicPr>
          <p:cNvPr id="13" name="Picture 5">
            <a:extLst>
              <a:ext uri="{FF2B5EF4-FFF2-40B4-BE49-F238E27FC236}">
                <a16:creationId xmlns:a16="http://schemas.microsoft.com/office/drawing/2014/main" id="{4DBC9ADB-65BD-2A94-C344-DEFCC25AE8ED}"/>
              </a:ext>
            </a:extLst>
          </p:cNvPr>
          <p:cNvPicPr>
            <a:picLocks noChangeAspect="1"/>
          </p:cNvPicPr>
          <p:nvPr/>
        </p:nvPicPr>
        <p:blipFill>
          <a:blip r:embed="rId10"/>
          <a:srcRect t="10097" b="19373"/>
          <a:stretch>
            <a:fillRect/>
          </a:stretch>
        </p:blipFill>
        <p:spPr>
          <a:xfrm>
            <a:off x="800745" y="1790700"/>
            <a:ext cx="8087956" cy="3787653"/>
          </a:xfrm>
          <a:prstGeom prst="rect">
            <a:avLst/>
          </a:prstGeom>
        </p:spPr>
      </p:pic>
      <p:sp>
        <p:nvSpPr>
          <p:cNvPr id="14" name="AutoShape 8">
            <a:extLst>
              <a:ext uri="{FF2B5EF4-FFF2-40B4-BE49-F238E27FC236}">
                <a16:creationId xmlns:a16="http://schemas.microsoft.com/office/drawing/2014/main" id="{156927ED-369C-7EF3-5FD4-64A5DB16F461}"/>
              </a:ext>
            </a:extLst>
          </p:cNvPr>
          <p:cNvSpPr/>
          <p:nvPr/>
        </p:nvSpPr>
        <p:spPr>
          <a:xfrm rot="5062">
            <a:off x="-1" y="5256419"/>
            <a:ext cx="3505534" cy="0"/>
          </a:xfrm>
          <a:prstGeom prst="line">
            <a:avLst/>
          </a:prstGeom>
          <a:ln w="127000" cap="flat">
            <a:solidFill>
              <a:srgbClr val="5271FF"/>
            </a:solidFill>
            <a:prstDash val="solid"/>
            <a:miter lim="800000"/>
            <a:headEnd type="none" w="sm" len="sm"/>
            <a:tailEnd type="none" w="sm" len="sm"/>
          </a:ln>
        </p:spPr>
      </p:sp>
    </p:spTree>
    <p:extLst>
      <p:ext uri="{BB962C8B-B14F-4D97-AF65-F5344CB8AC3E}">
        <p14:creationId xmlns:p14="http://schemas.microsoft.com/office/powerpoint/2010/main" val="1041878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C9DBF8BCA59E41BA0DF14FB84D96AE" ma:contentTypeVersion="2" ma:contentTypeDescription="Create a new document." ma:contentTypeScope="" ma:versionID="2a3435700fcd49336f4c30d7d07071cd">
  <xsd:schema xmlns:xsd="http://www.w3.org/2001/XMLSchema" xmlns:xs="http://www.w3.org/2001/XMLSchema" xmlns:p="http://schemas.microsoft.com/office/2006/metadata/properties" xmlns:ns3="f963cd45-54c7-48a6-ba87-cd28f8b27818" targetNamespace="http://schemas.microsoft.com/office/2006/metadata/properties" ma:root="true" ma:fieldsID="a1cb9c24733a02ea4d537d0285eff725" ns3:_="">
    <xsd:import namespace="f963cd45-54c7-48a6-ba87-cd28f8b27818"/>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63cd45-54c7-48a6-ba87-cd28f8b278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3A050C-6B07-430E-BA81-4E1033E61A4B}">
  <ds:schemaRefs>
    <ds:schemaRef ds:uri="http://schemas.microsoft.com/sharepoint/v3/contenttype/forms"/>
  </ds:schemaRefs>
</ds:datastoreItem>
</file>

<file path=customXml/itemProps2.xml><?xml version="1.0" encoding="utf-8"?>
<ds:datastoreItem xmlns:ds="http://schemas.openxmlformats.org/officeDocument/2006/customXml" ds:itemID="{CE982EEA-9E84-4946-B12B-A07439789B7D}">
  <ds:schemaRefs>
    <ds:schemaRef ds:uri="http://schemas.microsoft.com/office/2006/documentManagement/types"/>
    <ds:schemaRef ds:uri="http://www.w3.org/XML/1998/namespace"/>
    <ds:schemaRef ds:uri="http://purl.org/dc/elements/1.1/"/>
    <ds:schemaRef ds:uri="http://schemas.openxmlformats.org/package/2006/metadata/core-properties"/>
    <ds:schemaRef ds:uri="http://purl.org/dc/dcmitype/"/>
    <ds:schemaRef ds:uri="http://schemas.microsoft.com/office/infopath/2007/PartnerControls"/>
    <ds:schemaRef ds:uri="f963cd45-54c7-48a6-ba87-cd28f8b27818"/>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0B7992D7-1EF3-45A3-AA40-C3079C1266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63cd45-54c7-48a6-ba87-cd28f8b278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3910</TotalTime>
  <Words>1287</Words>
  <Application>Microsoft Office PowerPoint</Application>
  <PresentationFormat>Custom</PresentationFormat>
  <Paragraphs>254</Paragraphs>
  <Slides>30</Slides>
  <Notes>28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Calibri</vt:lpstr>
      <vt:lpstr>Arial</vt:lpstr>
      <vt:lpstr>Wingdings</vt:lpstr>
      <vt:lpstr>Poppins</vt:lpstr>
      <vt:lpstr>Montserrat Classic</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Best Clean Pitch Deck Presentation Template</dc:title>
  <dc:creator>TR-DT-134</dc:creator>
  <cp:lastModifiedBy>vertoz9</cp:lastModifiedBy>
  <cp:revision>408</cp:revision>
  <dcterms:created xsi:type="dcterms:W3CDTF">2006-08-16T00:00:00Z</dcterms:created>
  <dcterms:modified xsi:type="dcterms:W3CDTF">2023-02-14T06:49:26Z</dcterms:modified>
  <dc:identifier>DAFVXQi4vmk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0x010100CBC9DBF8BCA59E41BA0DF14FB84D96AE</vt:lpwstr>
  </property>
</Properties>
</file>