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1"/>
  </p:notesMasterIdLst>
  <p:sldIdLst>
    <p:sldId id="345" r:id="rId5"/>
    <p:sldId id="346" r:id="rId6"/>
    <p:sldId id="260" r:id="rId7"/>
    <p:sldId id="262" r:id="rId8"/>
    <p:sldId id="351" r:id="rId9"/>
    <p:sldId id="264" r:id="rId10"/>
    <p:sldId id="379" r:id="rId11"/>
    <p:sldId id="311" r:id="rId12"/>
    <p:sldId id="380" r:id="rId13"/>
    <p:sldId id="365" r:id="rId14"/>
    <p:sldId id="382" r:id="rId15"/>
    <p:sldId id="368" r:id="rId16"/>
    <p:sldId id="384" r:id="rId17"/>
    <p:sldId id="367" r:id="rId18"/>
    <p:sldId id="372" r:id="rId19"/>
    <p:sldId id="371" r:id="rId20"/>
    <p:sldId id="375" r:id="rId21"/>
    <p:sldId id="329" r:id="rId22"/>
    <p:sldId id="370" r:id="rId23"/>
    <p:sldId id="265" r:id="rId24"/>
    <p:sldId id="350" r:id="rId25"/>
    <p:sldId id="279" r:id="rId26"/>
    <p:sldId id="386" r:id="rId27"/>
    <p:sldId id="357" r:id="rId28"/>
    <p:sldId id="374" r:id="rId29"/>
    <p:sldId id="26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61FE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89DD5B-EBA0-43F0-A662-AD97E20A415A}" v="126" dt="2023-01-25T12:40:37.48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02" autoAdjust="0"/>
    <p:restoredTop sz="93120" autoAdjust="0"/>
  </p:normalViewPr>
  <p:slideViewPr>
    <p:cSldViewPr snapToGrid="0">
      <p:cViewPr varScale="1">
        <p:scale>
          <a:sx n="80" d="100"/>
          <a:sy n="80" d="100"/>
        </p:scale>
        <p:origin x="7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562762-B918-4977-9B6C-314B4B9712B6}" type="datetimeFigureOut">
              <a:rPr lang="en-IN" smtClean="0"/>
              <a:t>13-02-2023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6FF2B8-D162-4FCC-B2FA-A9A9007B354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61582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OPTION_1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6FF2B8-D162-4FCC-B2FA-A9A9007B354E}" type="slidenum">
              <a:rPr lang="en-IN" smtClean="0"/>
              <a:t>10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206533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12e92fe244_7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7" name="Google Shape;157;g112e92fe244_7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571533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12e92fe244_7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Open Market upto 90%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PMP &amp; PG upto 75%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Brand Solutions - Customized</a:t>
            </a:r>
            <a:endParaRPr dirty="0"/>
          </a:p>
        </p:txBody>
      </p:sp>
      <p:sp>
        <p:nvSpPr>
          <p:cNvPr id="157" name="Google Shape;157;g112e92fe244_7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749898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0174E6-329A-4164-BF13-33386995A64B}" type="slidenum">
              <a:rPr lang="en-IN" smtClean="0"/>
              <a:t>25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612350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6FF2B8-D162-4FCC-B2FA-A9A9007B354E}" type="slidenum">
              <a:rPr lang="en-IN" smtClean="0"/>
              <a:t>11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85477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6FF2B8-D162-4FCC-B2FA-A9A9007B354E}" type="slidenum">
              <a:rPr lang="en-IN" smtClean="0"/>
              <a:t>12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812606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6FF2B8-D162-4FCC-B2FA-A9A9007B354E}" type="slidenum">
              <a:rPr lang="en-IN" smtClean="0"/>
              <a:t>13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280989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sz="4000" b="1">
                <a:solidFill>
                  <a:schemeClr val="tx1"/>
                </a:solidFill>
              </a:rPr>
              <a:t>SLIDE OPTION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0174E6-329A-4164-BF13-33386995A64B}" type="slidenum">
              <a:rPr lang="en-IN" smtClean="0"/>
              <a:t>18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485904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0174E6-329A-4164-BF13-33386995A64B}" type="slidenum">
              <a:rPr lang="en-IN" smtClean="0"/>
              <a:t>19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45690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F0000"/>
                </a:solidFill>
              </a:rPr>
              <a:t>Put some Agency – WPP / IPG / RPA / Mindshare / </a:t>
            </a:r>
            <a:r>
              <a:rPr lang="en-US" dirty="0" err="1">
                <a:solidFill>
                  <a:srgbClr val="FF0000"/>
                </a:solidFill>
              </a:rPr>
              <a:t>Innitiative</a:t>
            </a:r>
            <a:r>
              <a:rPr lang="en-US" dirty="0">
                <a:solidFill>
                  <a:srgbClr val="FF0000"/>
                </a:solidFill>
              </a:rPr>
              <a:t> etc..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6FF2B8-D162-4FCC-B2FA-A9A9007B354E}" type="slidenum">
              <a:rPr lang="en-IN" smtClean="0"/>
              <a:t>20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765347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FF0000"/>
                </a:solidFill>
              </a:rPr>
              <a:t>Update this Image – Show Partners – Handshake type image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6FF2B8-D162-4FCC-B2FA-A9A9007B354E}" type="slidenum">
              <a:rPr lang="en-IN" smtClean="0"/>
              <a:t>21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500288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12e92fe244_7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Open Market upto 90%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PMP &amp; PG upto 75%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Brand Solutions - Customized</a:t>
            </a:r>
            <a:endParaRPr dirty="0"/>
          </a:p>
        </p:txBody>
      </p:sp>
      <p:sp>
        <p:nvSpPr>
          <p:cNvPr id="157" name="Google Shape;157;g112e92fe244_7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5142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295D0-29FE-8223-C787-74237B2342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2CB2E9-AA57-3B59-E2C6-0AFC4312E8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539474-DB31-F32E-07CF-E9761F9C8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19728-EF21-4A7E-AD5A-8B969A817A9A}" type="datetimeFigureOut">
              <a:rPr lang="en-IN" smtClean="0"/>
              <a:t>13-02-2023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19196E-AD69-D1C4-504E-F182F7BE6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5134B8-7083-B7A2-DBC4-63C68E6BC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10593-D1FF-47CF-AC84-E714078A36E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98022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45FF4-0F1D-C842-8E40-508E53E37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162E0B-4CDB-B465-1F0A-9BDF6FA1BD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57D68-3550-E1DC-4725-4DAC3F1A6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19728-EF21-4A7E-AD5A-8B969A817A9A}" type="datetimeFigureOut">
              <a:rPr lang="en-IN" smtClean="0"/>
              <a:t>13-02-2023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ABE7D2-3088-E7FA-3539-1299B44C1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25E15D-5857-06DE-0BAB-7DEE5A567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10593-D1FF-47CF-AC84-E714078A36E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69306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3BF616-8D02-E480-E0D5-E43885513D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E2C5FE-F440-A443-62DA-2710CAD494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37B219-1AA4-803D-EE69-8D59168A7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19728-EF21-4A7E-AD5A-8B969A817A9A}" type="datetimeFigureOut">
              <a:rPr lang="en-IN" smtClean="0"/>
              <a:t>13-02-2023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44D373-B4C4-DE4D-382C-1C7BE50B3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5AA87D-176E-677F-1048-A512EEB51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10593-D1FF-47CF-AC84-E714078A36E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90480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692F1-748B-667E-99A4-8C7D46A16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A6EB8-F917-080C-A1D2-BD4148393B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DB6CEA-AEF8-B164-A0F4-A54B31C12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19728-EF21-4A7E-AD5A-8B969A817A9A}" type="datetimeFigureOut">
              <a:rPr lang="en-IN" smtClean="0"/>
              <a:t>13-02-2023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A51C33-6060-481E-2887-4857023B9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430E8F-5BF3-4369-0A1D-22133E21D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10593-D1FF-47CF-AC84-E714078A36E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12837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49A48-E94C-AA34-D9AA-1F53A9642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7C98B0-7833-43BC-4303-FF0DF848A1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36221F-889C-6ED5-4D80-E774F21A2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19728-EF21-4A7E-AD5A-8B969A817A9A}" type="datetimeFigureOut">
              <a:rPr lang="en-IN" smtClean="0"/>
              <a:t>13-02-2023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805436-7385-04C1-3D83-9AC871086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52F74C-8775-DA14-CFD6-0534D2314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10593-D1FF-47CF-AC84-E714078A36E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68184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AF4C0-554A-F8E6-6104-74BE94060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586238-BEE2-CCAB-5C37-6817AF8FE2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031FFD-4865-0CBB-23D0-17F5F5B7B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B0B44B-75D4-1B03-A16C-A862DE16C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19728-EF21-4A7E-AD5A-8B969A817A9A}" type="datetimeFigureOut">
              <a:rPr lang="en-IN" smtClean="0"/>
              <a:t>13-02-2023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64D846-24BE-38F4-CCF9-5A1948CFE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31A053-E622-D022-73FF-C36FC666B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10593-D1FF-47CF-AC84-E714078A36E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56707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BF042-D9EA-9008-299B-58A942709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4BD664-CCC4-4BDB-06EC-7449D7448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FC0BA5-E6B6-2536-BFF7-4E0724379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E99F6F-28D0-7BDE-900F-A8DA1467ED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C2AE70-3403-8CE1-1020-B0204F6C1C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4838AB-FD67-8040-625A-B723CFB1D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19728-EF21-4A7E-AD5A-8B969A817A9A}" type="datetimeFigureOut">
              <a:rPr lang="en-IN" smtClean="0"/>
              <a:t>13-02-2023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F22C8A0-5620-D54C-5501-C767966A5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F28B54-39ED-CEA3-295F-4A7CCB723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10593-D1FF-47CF-AC84-E714078A36E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04236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12CF0-430A-E4A3-41ED-400101910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48EACB-C66A-6E59-3025-C5720AFF8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19728-EF21-4A7E-AD5A-8B969A817A9A}" type="datetimeFigureOut">
              <a:rPr lang="en-IN" smtClean="0"/>
              <a:t>13-02-2023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D606D8-DE6F-32D6-7BEE-C7C41AB60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6E8A99-1103-A64C-6E1F-EAF199956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10593-D1FF-47CF-AC84-E714078A36E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30037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2C977A-D835-E880-788A-9FB10A732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19728-EF21-4A7E-AD5A-8B969A817A9A}" type="datetimeFigureOut">
              <a:rPr lang="en-IN" smtClean="0"/>
              <a:t>13-02-2023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E3C1A4-660C-D585-3AB0-FF04708CE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5BEFD7-AEA5-8570-38D9-BADEB9262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10593-D1FF-47CF-AC84-E714078A36E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14866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DC4F1-F48D-4D92-297E-D876CB670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1652AA-5D89-8385-E484-27F2401673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069878-E17B-45E0-374D-402D7927C5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A0091B-4D15-4756-02B6-27FE24BAF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19728-EF21-4A7E-AD5A-8B969A817A9A}" type="datetimeFigureOut">
              <a:rPr lang="en-IN" smtClean="0"/>
              <a:t>13-02-2023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BB5F59-E542-AAD9-5699-E85DBD63E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74801C-F605-7FE5-D8FD-5A3DF3A47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10593-D1FF-47CF-AC84-E714078A36E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46282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9022E-2AB0-2C5B-716F-85BE44895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196565-3853-F1EA-E7AE-C417522FD2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D33D99-9D71-0BFE-5FCC-4B3863B1E0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7B3B7C-110E-76E0-8E73-ADBFB89F1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19728-EF21-4A7E-AD5A-8B969A817A9A}" type="datetimeFigureOut">
              <a:rPr lang="en-IN" smtClean="0"/>
              <a:t>13-02-2023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D7BE8A-49DA-FF65-E941-7E42CFF8D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960185-157F-DE0E-FBDC-2C4BDD90B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10593-D1FF-47CF-AC84-E714078A36E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28216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0A40EF-7CF8-76F5-EFCB-969DE4504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D04F2D-4501-9832-DC5F-1217D4A48C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86A3BE-2142-F45B-D691-2C68AF5D90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A19728-EF21-4A7E-AD5A-8B969A817A9A}" type="datetimeFigureOut">
              <a:rPr lang="en-IN" smtClean="0"/>
              <a:t>13-02-2023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A20F29-DCC1-51DE-4A92-FA84525B63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465E2F-B921-2FBC-9426-09BBA511EE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10593-D1FF-47CF-AC84-E714078A36E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5540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10" Type="http://schemas.openxmlformats.org/officeDocument/2006/relationships/image" Target="../media/image74.jpeg"/><Relationship Id="rId4" Type="http://schemas.openxmlformats.org/officeDocument/2006/relationships/image" Target="../media/image68.jpeg"/><Relationship Id="rId9" Type="http://schemas.openxmlformats.org/officeDocument/2006/relationships/image" Target="../media/image73.jpeg"/></Relationships>
</file>

<file path=ppt/slides/_rels/slide1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86.png"/><Relationship Id="rId21" Type="http://schemas.openxmlformats.org/officeDocument/2006/relationships/image" Target="../media/image83.png"/><Relationship Id="rId42" Type="http://schemas.openxmlformats.org/officeDocument/2006/relationships/image" Target="../media/image94.png"/><Relationship Id="rId47" Type="http://schemas.openxmlformats.org/officeDocument/2006/relationships/hyperlink" Target="https://hamariweb.com/" TargetMode="External"/><Relationship Id="rId63" Type="http://schemas.openxmlformats.org/officeDocument/2006/relationships/hyperlink" Target="https://www.tribunnews.com/" TargetMode="External"/><Relationship Id="rId68" Type="http://schemas.openxmlformats.org/officeDocument/2006/relationships/image" Target="../media/image109.png"/><Relationship Id="rId84" Type="http://schemas.openxmlformats.org/officeDocument/2006/relationships/image" Target="../media/image125.png"/><Relationship Id="rId16" Type="http://schemas.openxmlformats.org/officeDocument/2006/relationships/hyperlink" Target="https://www.abplive.com/" TargetMode="External"/><Relationship Id="rId11" Type="http://schemas.openxmlformats.org/officeDocument/2006/relationships/image" Target="../media/image78.png"/><Relationship Id="rId32" Type="http://schemas.openxmlformats.org/officeDocument/2006/relationships/image" Target="../media/image89.png"/><Relationship Id="rId37" Type="http://schemas.openxmlformats.org/officeDocument/2006/relationships/hyperlink" Target="https://www.rediff.com/" TargetMode="External"/><Relationship Id="rId53" Type="http://schemas.openxmlformats.org/officeDocument/2006/relationships/hyperlink" Target="https://www.siasat.pk/" TargetMode="External"/><Relationship Id="rId58" Type="http://schemas.openxmlformats.org/officeDocument/2006/relationships/image" Target="../media/image103.png"/><Relationship Id="rId74" Type="http://schemas.openxmlformats.org/officeDocument/2006/relationships/image" Target="../media/image115.png"/><Relationship Id="rId79" Type="http://schemas.openxmlformats.org/officeDocument/2006/relationships/image" Target="../media/image120.png"/><Relationship Id="rId5" Type="http://schemas.openxmlformats.org/officeDocument/2006/relationships/image" Target="../media/image75.png"/><Relationship Id="rId19" Type="http://schemas.openxmlformats.org/officeDocument/2006/relationships/image" Target="../media/image82.png"/><Relationship Id="rId14" Type="http://schemas.openxmlformats.org/officeDocument/2006/relationships/hyperlink" Target="https://www.hindustantimes.com/" TargetMode="External"/><Relationship Id="rId22" Type="http://schemas.openxmlformats.org/officeDocument/2006/relationships/hyperlink" Target="https://www.indiatoday.in/" TargetMode="External"/><Relationship Id="rId27" Type="http://schemas.openxmlformats.org/officeDocument/2006/relationships/hyperlink" Target="https://zeenews.india.com/" TargetMode="External"/><Relationship Id="rId30" Type="http://schemas.openxmlformats.org/officeDocument/2006/relationships/image" Target="../media/image88.png"/><Relationship Id="rId35" Type="http://schemas.openxmlformats.org/officeDocument/2006/relationships/hyperlink" Target="https://www.momspresso.com/" TargetMode="External"/><Relationship Id="rId43" Type="http://schemas.openxmlformats.org/officeDocument/2006/relationships/hyperlink" Target="https://www.prothomalo.com/" TargetMode="External"/><Relationship Id="rId48" Type="http://schemas.openxmlformats.org/officeDocument/2006/relationships/image" Target="../media/image97.jpeg"/><Relationship Id="rId56" Type="http://schemas.openxmlformats.org/officeDocument/2006/relationships/image" Target="../media/image101.png"/><Relationship Id="rId64" Type="http://schemas.openxmlformats.org/officeDocument/2006/relationships/image" Target="../media/image106.png"/><Relationship Id="rId69" Type="http://schemas.openxmlformats.org/officeDocument/2006/relationships/image" Target="../media/image110.png"/><Relationship Id="rId77" Type="http://schemas.openxmlformats.org/officeDocument/2006/relationships/image" Target="../media/image118.png"/><Relationship Id="rId8" Type="http://schemas.openxmlformats.org/officeDocument/2006/relationships/hyperlink" Target="https://www.sportskeeda.com/" TargetMode="External"/><Relationship Id="rId51" Type="http://schemas.openxmlformats.org/officeDocument/2006/relationships/hyperlink" Target="https://www.urdupoint.com/" TargetMode="External"/><Relationship Id="rId72" Type="http://schemas.openxmlformats.org/officeDocument/2006/relationships/image" Target="../media/image113.png"/><Relationship Id="rId80" Type="http://schemas.openxmlformats.org/officeDocument/2006/relationships/image" Target="../media/image121.png"/><Relationship Id="rId85" Type="http://schemas.openxmlformats.org/officeDocument/2006/relationships/image" Target="../media/image126.png"/><Relationship Id="rId3" Type="http://schemas.openxmlformats.org/officeDocument/2006/relationships/image" Target="../media/image39.png"/><Relationship Id="rId12" Type="http://schemas.openxmlformats.org/officeDocument/2006/relationships/hyperlink" Target="https://www.firstcry.com/" TargetMode="External"/><Relationship Id="rId17" Type="http://schemas.openxmlformats.org/officeDocument/2006/relationships/image" Target="../media/image81.png"/><Relationship Id="rId25" Type="http://schemas.openxmlformats.org/officeDocument/2006/relationships/image" Target="../media/image85.png"/><Relationship Id="rId33" Type="http://schemas.openxmlformats.org/officeDocument/2006/relationships/hyperlink" Target="https://www.thehindu.com/" TargetMode="External"/><Relationship Id="rId38" Type="http://schemas.openxmlformats.org/officeDocument/2006/relationships/image" Target="../media/image92.png"/><Relationship Id="rId46" Type="http://schemas.openxmlformats.org/officeDocument/2006/relationships/image" Target="../media/image96.png"/><Relationship Id="rId59" Type="http://schemas.openxmlformats.org/officeDocument/2006/relationships/hyperlink" Target="https://www.detik.com/" TargetMode="External"/><Relationship Id="rId67" Type="http://schemas.openxmlformats.org/officeDocument/2006/relationships/image" Target="../media/image108.png"/><Relationship Id="rId20" Type="http://schemas.openxmlformats.org/officeDocument/2006/relationships/hyperlink" Target="https://www.republicworld.com/" TargetMode="External"/><Relationship Id="rId41" Type="http://schemas.openxmlformats.org/officeDocument/2006/relationships/hyperlink" Target="https://www.bd-pratidin.com/" TargetMode="External"/><Relationship Id="rId54" Type="http://schemas.openxmlformats.org/officeDocument/2006/relationships/image" Target="../media/image100.png"/><Relationship Id="rId62" Type="http://schemas.openxmlformats.org/officeDocument/2006/relationships/image" Target="../media/image105.png"/><Relationship Id="rId70" Type="http://schemas.openxmlformats.org/officeDocument/2006/relationships/image" Target="../media/image111.png"/><Relationship Id="rId75" Type="http://schemas.openxmlformats.org/officeDocument/2006/relationships/image" Target="../media/image116.png"/><Relationship Id="rId83" Type="http://schemas.openxmlformats.org/officeDocument/2006/relationships/image" Target="../media/image124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greatandhra.com/" TargetMode="External"/><Relationship Id="rId15" Type="http://schemas.openxmlformats.org/officeDocument/2006/relationships/image" Target="../media/image80.png"/><Relationship Id="rId23" Type="http://schemas.openxmlformats.org/officeDocument/2006/relationships/image" Target="../media/image84.png"/><Relationship Id="rId28" Type="http://schemas.openxmlformats.org/officeDocument/2006/relationships/image" Target="../media/image87.png"/><Relationship Id="rId36" Type="http://schemas.openxmlformats.org/officeDocument/2006/relationships/image" Target="../media/image91.png"/><Relationship Id="rId49" Type="http://schemas.openxmlformats.org/officeDocument/2006/relationships/hyperlink" Target="https://southradios.com/" TargetMode="External"/><Relationship Id="rId57" Type="http://schemas.openxmlformats.org/officeDocument/2006/relationships/image" Target="../media/image102.jpeg"/><Relationship Id="rId10" Type="http://schemas.openxmlformats.org/officeDocument/2006/relationships/hyperlink" Target="https://www.deccanherald.com/" TargetMode="External"/><Relationship Id="rId31" Type="http://schemas.openxmlformats.org/officeDocument/2006/relationships/hyperlink" Target="https://www.manoramaonline.com/" TargetMode="External"/><Relationship Id="rId44" Type="http://schemas.openxmlformats.org/officeDocument/2006/relationships/image" Target="../media/image95.png"/><Relationship Id="rId52" Type="http://schemas.openxmlformats.org/officeDocument/2006/relationships/image" Target="../media/image99.png"/><Relationship Id="rId60" Type="http://schemas.openxmlformats.org/officeDocument/2006/relationships/image" Target="../media/image104.png"/><Relationship Id="rId65" Type="http://schemas.openxmlformats.org/officeDocument/2006/relationships/hyperlink" Target="https://www.dinamalar.com/" TargetMode="External"/><Relationship Id="rId73" Type="http://schemas.openxmlformats.org/officeDocument/2006/relationships/image" Target="../media/image114.jpeg"/><Relationship Id="rId78" Type="http://schemas.openxmlformats.org/officeDocument/2006/relationships/image" Target="../media/image119.png"/><Relationship Id="rId81" Type="http://schemas.openxmlformats.org/officeDocument/2006/relationships/image" Target="../media/image122.png"/><Relationship Id="rId4" Type="http://schemas.openxmlformats.org/officeDocument/2006/relationships/hyperlink" Target="https://www.muslimpro.com/" TargetMode="External"/><Relationship Id="rId9" Type="http://schemas.openxmlformats.org/officeDocument/2006/relationships/image" Target="../media/image77.png"/><Relationship Id="rId13" Type="http://schemas.openxmlformats.org/officeDocument/2006/relationships/image" Target="../media/image79.png"/><Relationship Id="rId18" Type="http://schemas.openxmlformats.org/officeDocument/2006/relationships/hyperlink" Target="https://www.oneindia.com/" TargetMode="External"/><Relationship Id="rId39" Type="http://schemas.openxmlformats.org/officeDocument/2006/relationships/hyperlink" Target="https://sandesh.com/" TargetMode="External"/><Relationship Id="rId34" Type="http://schemas.openxmlformats.org/officeDocument/2006/relationships/image" Target="../media/image90.png"/><Relationship Id="rId50" Type="http://schemas.openxmlformats.org/officeDocument/2006/relationships/image" Target="../media/image98.png"/><Relationship Id="rId55" Type="http://schemas.openxmlformats.org/officeDocument/2006/relationships/hyperlink" Target="https://zoombangla.com/" TargetMode="External"/><Relationship Id="rId76" Type="http://schemas.openxmlformats.org/officeDocument/2006/relationships/image" Target="../media/image117.png"/><Relationship Id="rId7" Type="http://schemas.openxmlformats.org/officeDocument/2006/relationships/image" Target="../media/image76.gif"/><Relationship Id="rId71" Type="http://schemas.openxmlformats.org/officeDocument/2006/relationships/image" Target="../media/image112.png"/><Relationship Id="rId2" Type="http://schemas.openxmlformats.org/officeDocument/2006/relationships/notesSlide" Target="../notesSlides/notesSlide6.xml"/><Relationship Id="rId29" Type="http://schemas.openxmlformats.org/officeDocument/2006/relationships/hyperlink" Target="https://www.punjabkesari.in/" TargetMode="External"/><Relationship Id="rId24" Type="http://schemas.openxmlformats.org/officeDocument/2006/relationships/hyperlink" Target="https://www.bhaskar.com/" TargetMode="External"/><Relationship Id="rId40" Type="http://schemas.openxmlformats.org/officeDocument/2006/relationships/image" Target="../media/image93.jpeg"/><Relationship Id="rId45" Type="http://schemas.openxmlformats.org/officeDocument/2006/relationships/hyperlink" Target="https://www.vikatan.com/" TargetMode="External"/><Relationship Id="rId66" Type="http://schemas.openxmlformats.org/officeDocument/2006/relationships/image" Target="../media/image107.png"/><Relationship Id="rId61" Type="http://schemas.openxmlformats.org/officeDocument/2006/relationships/hyperlink" Target="https://www.pikiran-rakyat.com/" TargetMode="External"/><Relationship Id="rId82" Type="http://schemas.openxmlformats.org/officeDocument/2006/relationships/image" Target="../media/image1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13" Type="http://schemas.openxmlformats.org/officeDocument/2006/relationships/image" Target="../media/image137.png"/><Relationship Id="rId18" Type="http://schemas.openxmlformats.org/officeDocument/2006/relationships/image" Target="../media/image142.png"/><Relationship Id="rId26" Type="http://schemas.openxmlformats.org/officeDocument/2006/relationships/image" Target="../media/image150.png"/><Relationship Id="rId3" Type="http://schemas.openxmlformats.org/officeDocument/2006/relationships/image" Target="../media/image127.png"/><Relationship Id="rId21" Type="http://schemas.openxmlformats.org/officeDocument/2006/relationships/image" Target="../media/image145.jpg"/><Relationship Id="rId7" Type="http://schemas.openxmlformats.org/officeDocument/2006/relationships/image" Target="../media/image131.png"/><Relationship Id="rId12" Type="http://schemas.openxmlformats.org/officeDocument/2006/relationships/image" Target="../media/image136.png"/><Relationship Id="rId17" Type="http://schemas.openxmlformats.org/officeDocument/2006/relationships/image" Target="../media/image141.png"/><Relationship Id="rId25" Type="http://schemas.openxmlformats.org/officeDocument/2006/relationships/image" Target="../media/image149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40.png"/><Relationship Id="rId20" Type="http://schemas.openxmlformats.org/officeDocument/2006/relationships/image" Target="../media/image144.png"/><Relationship Id="rId29" Type="http://schemas.openxmlformats.org/officeDocument/2006/relationships/image" Target="../media/image1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png"/><Relationship Id="rId11" Type="http://schemas.openxmlformats.org/officeDocument/2006/relationships/image" Target="../media/image135.png"/><Relationship Id="rId24" Type="http://schemas.openxmlformats.org/officeDocument/2006/relationships/image" Target="../media/image148.png"/><Relationship Id="rId5" Type="http://schemas.openxmlformats.org/officeDocument/2006/relationships/image" Target="../media/image129.png"/><Relationship Id="rId15" Type="http://schemas.openxmlformats.org/officeDocument/2006/relationships/image" Target="../media/image139.png"/><Relationship Id="rId23" Type="http://schemas.openxmlformats.org/officeDocument/2006/relationships/image" Target="../media/image147.svg"/><Relationship Id="rId28" Type="http://schemas.openxmlformats.org/officeDocument/2006/relationships/image" Target="../media/image5.png"/><Relationship Id="rId10" Type="http://schemas.openxmlformats.org/officeDocument/2006/relationships/image" Target="../media/image134.png"/><Relationship Id="rId19" Type="http://schemas.openxmlformats.org/officeDocument/2006/relationships/image" Target="../media/image143.png"/><Relationship Id="rId4" Type="http://schemas.openxmlformats.org/officeDocument/2006/relationships/image" Target="../media/image128.png"/><Relationship Id="rId9" Type="http://schemas.openxmlformats.org/officeDocument/2006/relationships/image" Target="../media/image133.png"/><Relationship Id="rId14" Type="http://schemas.openxmlformats.org/officeDocument/2006/relationships/image" Target="../media/image138.png"/><Relationship Id="rId22" Type="http://schemas.openxmlformats.org/officeDocument/2006/relationships/image" Target="../media/image146.png"/><Relationship Id="rId27" Type="http://schemas.openxmlformats.org/officeDocument/2006/relationships/image" Target="../media/image15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3" Type="http://schemas.openxmlformats.org/officeDocument/2006/relationships/image" Target="../media/image5.png"/><Relationship Id="rId7" Type="http://schemas.openxmlformats.org/officeDocument/2006/relationships/image" Target="../media/image1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5.png"/><Relationship Id="rId11" Type="http://schemas.openxmlformats.org/officeDocument/2006/relationships/image" Target="../media/image160.png"/><Relationship Id="rId5" Type="http://schemas.openxmlformats.org/officeDocument/2006/relationships/image" Target="../media/image154.png"/><Relationship Id="rId10" Type="http://schemas.openxmlformats.org/officeDocument/2006/relationships/image" Target="../media/image159.png"/><Relationship Id="rId4" Type="http://schemas.openxmlformats.org/officeDocument/2006/relationships/image" Target="../media/image153.jpeg"/><Relationship Id="rId9" Type="http://schemas.openxmlformats.org/officeDocument/2006/relationships/image" Target="../media/image1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3" Type="http://schemas.openxmlformats.org/officeDocument/2006/relationships/image" Target="../media/image162.png"/><Relationship Id="rId7" Type="http://schemas.openxmlformats.org/officeDocument/2006/relationships/image" Target="../media/image16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5.png"/><Relationship Id="rId5" Type="http://schemas.openxmlformats.org/officeDocument/2006/relationships/image" Target="../media/image164.png"/><Relationship Id="rId4" Type="http://schemas.openxmlformats.org/officeDocument/2006/relationships/image" Target="../media/image163.png"/><Relationship Id="rId9" Type="http://schemas.openxmlformats.org/officeDocument/2006/relationships/image" Target="../media/image16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2.png"/><Relationship Id="rId4" Type="http://schemas.openxmlformats.org/officeDocument/2006/relationships/image" Target="../media/image171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png"/><Relationship Id="rId7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sv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svg"/><Relationship Id="rId5" Type="http://schemas.openxmlformats.org/officeDocument/2006/relationships/image" Target="../media/image20.sv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svg"/><Relationship Id="rId1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7.png"/><Relationship Id="rId7" Type="http://schemas.openxmlformats.org/officeDocument/2006/relationships/image" Target="../media/image32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7.png"/><Relationship Id="rId9" Type="http://schemas.openxmlformats.org/officeDocument/2006/relationships/image" Target="../media/image3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microsoft.com/office/2007/relationships/hdphoto" Target="../media/hdphoto7.wdp"/><Relationship Id="rId18" Type="http://schemas.openxmlformats.org/officeDocument/2006/relationships/image" Target="../media/image48.png"/><Relationship Id="rId26" Type="http://schemas.openxmlformats.org/officeDocument/2006/relationships/image" Target="../media/image52.png"/><Relationship Id="rId3" Type="http://schemas.openxmlformats.org/officeDocument/2006/relationships/image" Target="../media/image40.png"/><Relationship Id="rId21" Type="http://schemas.microsoft.com/office/2007/relationships/hdphoto" Target="../media/hdphoto11.wdp"/><Relationship Id="rId7" Type="http://schemas.microsoft.com/office/2007/relationships/hdphoto" Target="../media/hdphoto4.wdp"/><Relationship Id="rId12" Type="http://schemas.openxmlformats.org/officeDocument/2006/relationships/image" Target="../media/image45.png"/><Relationship Id="rId17" Type="http://schemas.microsoft.com/office/2007/relationships/hdphoto" Target="../media/hdphoto9.wdp"/><Relationship Id="rId25" Type="http://schemas.microsoft.com/office/2007/relationships/hdphoto" Target="../media/hdphoto13.wdp"/><Relationship Id="rId2" Type="http://schemas.openxmlformats.org/officeDocument/2006/relationships/image" Target="../media/image39.png"/><Relationship Id="rId16" Type="http://schemas.openxmlformats.org/officeDocument/2006/relationships/image" Target="../media/image47.png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microsoft.com/office/2007/relationships/hdphoto" Target="../media/hdphoto6.wdp"/><Relationship Id="rId24" Type="http://schemas.openxmlformats.org/officeDocument/2006/relationships/image" Target="../media/image51.png"/><Relationship Id="rId5" Type="http://schemas.microsoft.com/office/2007/relationships/hdphoto" Target="../media/hdphoto3.wdp"/><Relationship Id="rId15" Type="http://schemas.microsoft.com/office/2007/relationships/hdphoto" Target="../media/hdphoto8.wdp"/><Relationship Id="rId23" Type="http://schemas.microsoft.com/office/2007/relationships/hdphoto" Target="../media/hdphoto12.wdp"/><Relationship Id="rId10" Type="http://schemas.openxmlformats.org/officeDocument/2006/relationships/image" Target="../media/image44.png"/><Relationship Id="rId19" Type="http://schemas.microsoft.com/office/2007/relationships/hdphoto" Target="../media/hdphoto10.wdp"/><Relationship Id="rId4" Type="http://schemas.openxmlformats.org/officeDocument/2006/relationships/image" Target="../media/image41.png"/><Relationship Id="rId9" Type="http://schemas.microsoft.com/office/2007/relationships/hdphoto" Target="../media/hdphoto5.wdp"/><Relationship Id="rId14" Type="http://schemas.openxmlformats.org/officeDocument/2006/relationships/image" Target="../media/image46.png"/><Relationship Id="rId22" Type="http://schemas.openxmlformats.org/officeDocument/2006/relationships/image" Target="../media/image50.png"/><Relationship Id="rId27" Type="http://schemas.microsoft.com/office/2007/relationships/hdphoto" Target="../media/hdphoto1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0">
            <a:extLst>
              <a:ext uri="{FF2B5EF4-FFF2-40B4-BE49-F238E27FC236}">
                <a16:creationId xmlns:a16="http://schemas.microsoft.com/office/drawing/2014/main" id="{C66CFCCF-2E93-282A-EA33-BF43008AD99C}"/>
              </a:ext>
            </a:extLst>
          </p:cNvPr>
          <p:cNvSpPr/>
          <p:nvPr/>
        </p:nvSpPr>
        <p:spPr>
          <a:xfrm>
            <a:off x="447255" y="2079702"/>
            <a:ext cx="8659675" cy="2698595"/>
          </a:xfrm>
          <a:custGeom>
            <a:avLst/>
            <a:gdLst/>
            <a:ahLst/>
            <a:cxnLst/>
            <a:rect l="l" t="t" r="r" b="b"/>
            <a:pathLst>
              <a:path w="1967273" h="2002108">
                <a:moveTo>
                  <a:pt x="0" y="0"/>
                </a:moveTo>
                <a:lnTo>
                  <a:pt x="1967273" y="0"/>
                </a:lnTo>
                <a:lnTo>
                  <a:pt x="1967273" y="2002108"/>
                </a:lnTo>
                <a:lnTo>
                  <a:pt x="0" y="2002108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effectLst>
            <a:outerShdw blurRad="177800" sx="102000" sy="102000" algn="ctr" rotWithShape="0">
              <a:prstClr val="black">
                <a:alpha val="58000"/>
              </a:prstClr>
            </a:outerShdw>
          </a:effectLst>
        </p:spPr>
      </p:sp>
      <p:sp>
        <p:nvSpPr>
          <p:cNvPr id="12" name="Google Shape;86;p13">
            <a:extLst>
              <a:ext uri="{FF2B5EF4-FFF2-40B4-BE49-F238E27FC236}">
                <a16:creationId xmlns:a16="http://schemas.microsoft.com/office/drawing/2014/main" id="{86DCA032-AAF4-FA49-75C5-FAD9E82AF4D4}"/>
              </a:ext>
            </a:extLst>
          </p:cNvPr>
          <p:cNvSpPr txBox="1"/>
          <p:nvPr/>
        </p:nvSpPr>
        <p:spPr>
          <a:xfrm>
            <a:off x="791717" y="3553260"/>
            <a:ext cx="8044891" cy="633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</a:pPr>
            <a:r>
              <a:rPr lang="en-US" sz="5000" b="1" i="0" u="none" strike="noStrike" cap="none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  <a:sym typeface="Roboto"/>
              </a:rPr>
              <a:t>MEDIA REPRESENTATION</a:t>
            </a:r>
            <a:endParaRPr lang="en-US" sz="5000" b="1" dirty="0">
              <a:solidFill>
                <a:schemeClr val="dk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3A75784-9998-D4EE-CB1F-C281E156D6D9}"/>
              </a:ext>
            </a:extLst>
          </p:cNvPr>
          <p:cNvSpPr/>
          <p:nvPr/>
        </p:nvSpPr>
        <p:spPr>
          <a:xfrm>
            <a:off x="447255" y="345989"/>
            <a:ext cx="11297490" cy="6252519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3FECFA61-D363-A94A-CF8F-50FAA28F2C6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145" y="2566882"/>
            <a:ext cx="3287927" cy="98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403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>
            <a:extLst>
              <a:ext uri="{FF2B5EF4-FFF2-40B4-BE49-F238E27FC236}">
                <a16:creationId xmlns:a16="http://schemas.microsoft.com/office/drawing/2014/main" id="{13B2333B-D767-73C5-874F-F43289266596}"/>
              </a:ext>
            </a:extLst>
          </p:cNvPr>
          <p:cNvSpPr/>
          <p:nvPr/>
        </p:nvSpPr>
        <p:spPr>
          <a:xfrm rot="16200000" flipH="1" flipV="1">
            <a:off x="9311020" y="-1916688"/>
            <a:ext cx="11339" cy="5750623"/>
          </a:xfrm>
          <a:prstGeom prst="line">
            <a:avLst/>
          </a:prstGeom>
          <a:ln w="127000" cap="flat">
            <a:solidFill>
              <a:srgbClr val="4C61FE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202EE3AC-C3CE-E7CB-E49F-DFAC80E886C6}"/>
              </a:ext>
            </a:extLst>
          </p:cNvPr>
          <p:cNvSpPr/>
          <p:nvPr/>
        </p:nvSpPr>
        <p:spPr>
          <a:xfrm rot="16200000">
            <a:off x="706444" y="309951"/>
            <a:ext cx="632508" cy="0"/>
          </a:xfrm>
          <a:prstGeom prst="line">
            <a:avLst/>
          </a:prstGeom>
          <a:ln w="127000" cap="flat">
            <a:solidFill>
              <a:srgbClr val="4C61FE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47E9F3A2-17C9-15F5-4DCC-05D764C0FE12}"/>
              </a:ext>
            </a:extLst>
          </p:cNvPr>
          <p:cNvSpPr txBox="1"/>
          <p:nvPr/>
        </p:nvSpPr>
        <p:spPr>
          <a:xfrm>
            <a:off x="988408" y="712402"/>
            <a:ext cx="6041067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</a:rPr>
              <a:t>HIGH </a:t>
            </a:r>
            <a:r>
              <a:rPr lang="en-US" sz="3200" b="1" dirty="0">
                <a:latin typeface="Roboto" panose="02000000000000000000" pitchFamily="2" charset="0"/>
                <a:ea typeface="Roboto" panose="02000000000000000000" pitchFamily="2" charset="0"/>
              </a:rPr>
              <a:t>SHARE OF VOICE </a:t>
            </a:r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</a:rPr>
              <a:t>ADS</a:t>
            </a:r>
          </a:p>
        </p:txBody>
      </p:sp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088E53A1-096C-4DB6-101E-4E337AF210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824" y="6438333"/>
            <a:ext cx="1170108" cy="3510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14C35A-39EA-D073-7BD2-E6A1D8CF4651}"/>
              </a:ext>
            </a:extLst>
          </p:cNvPr>
          <p:cNvSpPr txBox="1"/>
          <p:nvPr/>
        </p:nvSpPr>
        <p:spPr>
          <a:xfrm>
            <a:off x="988408" y="1204733"/>
            <a:ext cx="21034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Full Page Interstitials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5015EA-B35F-613C-6695-EE5056EE8573}"/>
              </a:ext>
            </a:extLst>
          </p:cNvPr>
          <p:cNvSpPr txBox="1"/>
          <p:nvPr/>
        </p:nvSpPr>
        <p:spPr>
          <a:xfrm>
            <a:off x="3797909" y="6118358"/>
            <a:ext cx="17579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Desktop View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E397968-8A04-83A4-45AE-791EC91639D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" t="5039" r="862"/>
          <a:stretch/>
        </p:blipFill>
        <p:spPr>
          <a:xfrm>
            <a:off x="1022698" y="2072408"/>
            <a:ext cx="7308367" cy="3897420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00C352CE-5510-C45D-B56B-9494AE7A0B8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71"/>
          <a:stretch/>
        </p:blipFill>
        <p:spPr>
          <a:xfrm>
            <a:off x="8801126" y="1807763"/>
            <a:ext cx="2199923" cy="4162065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C300D35-510C-486C-E905-8B81FEED3116}"/>
              </a:ext>
            </a:extLst>
          </p:cNvPr>
          <p:cNvSpPr txBox="1"/>
          <p:nvPr/>
        </p:nvSpPr>
        <p:spPr>
          <a:xfrm>
            <a:off x="9182801" y="6118358"/>
            <a:ext cx="17579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Mobile View</a:t>
            </a:r>
          </a:p>
        </p:txBody>
      </p:sp>
    </p:spTree>
    <p:extLst>
      <p:ext uri="{BB962C8B-B14F-4D97-AF65-F5344CB8AC3E}">
        <p14:creationId xmlns:p14="http://schemas.microsoft.com/office/powerpoint/2010/main" val="8284340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>
            <a:extLst>
              <a:ext uri="{FF2B5EF4-FFF2-40B4-BE49-F238E27FC236}">
                <a16:creationId xmlns:a16="http://schemas.microsoft.com/office/drawing/2014/main" id="{13B2333B-D767-73C5-874F-F43289266596}"/>
              </a:ext>
            </a:extLst>
          </p:cNvPr>
          <p:cNvSpPr/>
          <p:nvPr/>
        </p:nvSpPr>
        <p:spPr>
          <a:xfrm rot="16200000" flipH="1" flipV="1">
            <a:off x="9311020" y="-1916688"/>
            <a:ext cx="11339" cy="5750623"/>
          </a:xfrm>
          <a:prstGeom prst="line">
            <a:avLst/>
          </a:prstGeom>
          <a:ln w="127000" cap="flat">
            <a:solidFill>
              <a:srgbClr val="4C61FE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202EE3AC-C3CE-E7CB-E49F-DFAC80E886C6}"/>
              </a:ext>
            </a:extLst>
          </p:cNvPr>
          <p:cNvSpPr/>
          <p:nvPr/>
        </p:nvSpPr>
        <p:spPr>
          <a:xfrm rot="16200000">
            <a:off x="706444" y="309951"/>
            <a:ext cx="632508" cy="0"/>
          </a:xfrm>
          <a:prstGeom prst="line">
            <a:avLst/>
          </a:prstGeom>
          <a:ln w="127000" cap="flat">
            <a:solidFill>
              <a:srgbClr val="4C61FE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47E9F3A2-17C9-15F5-4DCC-05D764C0FE12}"/>
              </a:ext>
            </a:extLst>
          </p:cNvPr>
          <p:cNvSpPr txBox="1"/>
          <p:nvPr/>
        </p:nvSpPr>
        <p:spPr>
          <a:xfrm>
            <a:off x="988408" y="712402"/>
            <a:ext cx="6041067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</a:rPr>
              <a:t>HIGH </a:t>
            </a:r>
            <a:r>
              <a:rPr lang="en-US" sz="3200" b="1" dirty="0">
                <a:latin typeface="Roboto" panose="02000000000000000000" pitchFamily="2" charset="0"/>
                <a:ea typeface="Roboto" panose="02000000000000000000" pitchFamily="2" charset="0"/>
              </a:rPr>
              <a:t>SHARE OF VOICE </a:t>
            </a:r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</a:rPr>
              <a:t>ADS</a:t>
            </a:r>
          </a:p>
        </p:txBody>
      </p:sp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088E53A1-096C-4DB6-101E-4E337AF210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824" y="6438333"/>
            <a:ext cx="1170108" cy="3510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14C35A-39EA-D073-7BD2-E6A1D8CF4651}"/>
              </a:ext>
            </a:extLst>
          </p:cNvPr>
          <p:cNvSpPr txBox="1"/>
          <p:nvPr/>
        </p:nvSpPr>
        <p:spPr>
          <a:xfrm>
            <a:off x="988408" y="1204845"/>
            <a:ext cx="30604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Home Page Take Overs (HPTO)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5015EA-B35F-613C-6695-EE5056EE8573}"/>
              </a:ext>
            </a:extLst>
          </p:cNvPr>
          <p:cNvSpPr txBox="1"/>
          <p:nvPr/>
        </p:nvSpPr>
        <p:spPr>
          <a:xfrm>
            <a:off x="3169888" y="6213739"/>
            <a:ext cx="17579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Desktop View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300D35-510C-486C-E905-8B81FEED3116}"/>
              </a:ext>
            </a:extLst>
          </p:cNvPr>
          <p:cNvSpPr txBox="1"/>
          <p:nvPr/>
        </p:nvSpPr>
        <p:spPr>
          <a:xfrm>
            <a:off x="8940636" y="6270102"/>
            <a:ext cx="17579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Mobile View</a:t>
            </a:r>
          </a:p>
        </p:txBody>
      </p:sp>
      <p:pic>
        <p:nvPicPr>
          <p:cNvPr id="10" name="Picture 9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93769BCA-99FD-D9F1-A496-5BB6F619D1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6"/>
          <a:stretch/>
        </p:blipFill>
        <p:spPr>
          <a:xfrm>
            <a:off x="1022698" y="2763452"/>
            <a:ext cx="6796024" cy="311173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Picture 1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23FA0AF-3130-AF09-3CB8-6CDF24C3D5D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618" y="1374122"/>
            <a:ext cx="2429206" cy="474481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302862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>
            <a:extLst>
              <a:ext uri="{FF2B5EF4-FFF2-40B4-BE49-F238E27FC236}">
                <a16:creationId xmlns:a16="http://schemas.microsoft.com/office/drawing/2014/main" id="{13B2333B-D767-73C5-874F-F43289266596}"/>
              </a:ext>
            </a:extLst>
          </p:cNvPr>
          <p:cNvSpPr/>
          <p:nvPr/>
        </p:nvSpPr>
        <p:spPr>
          <a:xfrm rot="16200000" flipV="1">
            <a:off x="-1740266" y="4086555"/>
            <a:ext cx="5542879" cy="5"/>
          </a:xfrm>
          <a:prstGeom prst="line">
            <a:avLst/>
          </a:prstGeom>
          <a:ln w="127000" cap="flat">
            <a:solidFill>
              <a:srgbClr val="4C61FE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202EE3AC-C3CE-E7CB-E49F-DFAC80E886C6}"/>
              </a:ext>
            </a:extLst>
          </p:cNvPr>
          <p:cNvSpPr/>
          <p:nvPr/>
        </p:nvSpPr>
        <p:spPr>
          <a:xfrm rot="16200000" flipV="1">
            <a:off x="702397" y="328776"/>
            <a:ext cx="657560" cy="3"/>
          </a:xfrm>
          <a:prstGeom prst="line">
            <a:avLst/>
          </a:prstGeom>
          <a:ln w="127000" cap="flat">
            <a:solidFill>
              <a:srgbClr val="4C61FE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47E9F3A2-17C9-15F5-4DCC-05D764C0FE12}"/>
              </a:ext>
            </a:extLst>
          </p:cNvPr>
          <p:cNvSpPr txBox="1"/>
          <p:nvPr/>
        </p:nvSpPr>
        <p:spPr>
          <a:xfrm>
            <a:off x="974020" y="737425"/>
            <a:ext cx="6041067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200" b="1" dirty="0">
                <a:latin typeface="Roboto" panose="02000000000000000000" pitchFamily="2" charset="0"/>
                <a:ea typeface="Roboto" panose="02000000000000000000" pitchFamily="2" charset="0"/>
              </a:rPr>
              <a:t>MICROSITES</a:t>
            </a:r>
          </a:p>
        </p:txBody>
      </p:sp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088E53A1-096C-4DB6-101E-4E337AF210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824" y="6438333"/>
            <a:ext cx="1170108" cy="351032"/>
          </a:xfrm>
          <a:prstGeom prst="rect">
            <a:avLst/>
          </a:prstGeom>
        </p:spPr>
      </p:pic>
      <p:pic>
        <p:nvPicPr>
          <p:cNvPr id="7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C61D5DF-8ED9-4F65-EED1-DC74F19BC0A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423" y="591669"/>
            <a:ext cx="7325557" cy="5674662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48659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>
            <a:extLst>
              <a:ext uri="{FF2B5EF4-FFF2-40B4-BE49-F238E27FC236}">
                <a16:creationId xmlns:a16="http://schemas.microsoft.com/office/drawing/2014/main" id="{13B2333B-D767-73C5-874F-F43289266596}"/>
              </a:ext>
            </a:extLst>
          </p:cNvPr>
          <p:cNvSpPr/>
          <p:nvPr/>
        </p:nvSpPr>
        <p:spPr>
          <a:xfrm rot="16200000" flipV="1">
            <a:off x="-1494044" y="4332777"/>
            <a:ext cx="5050438" cy="0"/>
          </a:xfrm>
          <a:prstGeom prst="line">
            <a:avLst/>
          </a:prstGeom>
          <a:ln w="127000" cap="flat">
            <a:solidFill>
              <a:srgbClr val="4C61FE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202EE3AC-C3CE-E7CB-E49F-DFAC80E886C6}"/>
              </a:ext>
            </a:extLst>
          </p:cNvPr>
          <p:cNvSpPr/>
          <p:nvPr/>
        </p:nvSpPr>
        <p:spPr>
          <a:xfrm rot="16200000" flipV="1">
            <a:off x="702397" y="328776"/>
            <a:ext cx="657560" cy="3"/>
          </a:xfrm>
          <a:prstGeom prst="line">
            <a:avLst/>
          </a:prstGeom>
          <a:ln w="127000" cap="flat">
            <a:solidFill>
              <a:srgbClr val="4C61FE"/>
            </a:solidFill>
            <a:prstDash val="solid"/>
            <a:miter lim="800000"/>
            <a:headEnd type="none" w="sm" len="sm"/>
            <a:tailEnd type="none" w="sm" len="sm"/>
          </a:ln>
        </p:spPr>
      </p:sp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088E53A1-096C-4DB6-101E-4E337AF210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824" y="6438333"/>
            <a:ext cx="1170108" cy="3510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DF302D-623C-3EAD-62E5-0AA5362B7A25}"/>
              </a:ext>
            </a:extLst>
          </p:cNvPr>
          <p:cNvSpPr txBox="1"/>
          <p:nvPr/>
        </p:nvSpPr>
        <p:spPr>
          <a:xfrm>
            <a:off x="928300" y="740115"/>
            <a:ext cx="6041067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200" b="1" dirty="0">
                <a:latin typeface="Roboto" panose="02000000000000000000" pitchFamily="2" charset="0"/>
                <a:ea typeface="Roboto" panose="02000000000000000000" pitchFamily="2" charset="0"/>
              </a:rPr>
              <a:t>SOCIAL</a:t>
            </a:r>
          </a:p>
          <a:p>
            <a:r>
              <a:rPr lang="en-US" sz="3200" b="1" dirty="0">
                <a:latin typeface="Roboto" panose="02000000000000000000" pitchFamily="2" charset="0"/>
                <a:ea typeface="Roboto" panose="02000000000000000000" pitchFamily="2" charset="0"/>
              </a:rPr>
              <a:t>OUTREACH</a:t>
            </a:r>
          </a:p>
        </p:txBody>
      </p:sp>
      <p:pic>
        <p:nvPicPr>
          <p:cNvPr id="12" name="Picture 11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6EF2A94B-2200-04CF-235E-32C953372D0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217" y="734918"/>
            <a:ext cx="3941016" cy="5801774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3945345-20B1-BA38-9F69-6B75F1592E2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165" y="2237206"/>
            <a:ext cx="2974190" cy="3781076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A8079C4-91D5-2D3B-8CBD-903D3168F36F}"/>
              </a:ext>
            </a:extLst>
          </p:cNvPr>
          <p:cNvSpPr/>
          <p:nvPr/>
        </p:nvSpPr>
        <p:spPr>
          <a:xfrm>
            <a:off x="7631202" y="4663440"/>
            <a:ext cx="223044" cy="4165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83B149EE-43C5-0266-334E-C72A04DA3AC5}"/>
              </a:ext>
            </a:extLst>
          </p:cNvPr>
          <p:cNvSpPr/>
          <p:nvPr/>
        </p:nvSpPr>
        <p:spPr>
          <a:xfrm>
            <a:off x="7417528" y="4726940"/>
            <a:ext cx="743874" cy="27935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659639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>
            <a:extLst>
              <a:ext uri="{FF2B5EF4-FFF2-40B4-BE49-F238E27FC236}">
                <a16:creationId xmlns:a16="http://schemas.microsoft.com/office/drawing/2014/main" id="{13B2333B-D767-73C5-874F-F43289266596}"/>
              </a:ext>
            </a:extLst>
          </p:cNvPr>
          <p:cNvSpPr/>
          <p:nvPr/>
        </p:nvSpPr>
        <p:spPr>
          <a:xfrm rot="16200000" flipV="1">
            <a:off x="-1519223" y="4307598"/>
            <a:ext cx="5100799" cy="1"/>
          </a:xfrm>
          <a:prstGeom prst="line">
            <a:avLst/>
          </a:prstGeom>
          <a:ln w="127000" cap="flat">
            <a:solidFill>
              <a:srgbClr val="4C61FE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202EE3AC-C3CE-E7CB-E49F-DFAC80E886C6}"/>
              </a:ext>
            </a:extLst>
          </p:cNvPr>
          <p:cNvSpPr/>
          <p:nvPr/>
        </p:nvSpPr>
        <p:spPr>
          <a:xfrm rot="16200000">
            <a:off x="620980" y="410199"/>
            <a:ext cx="820395" cy="0"/>
          </a:xfrm>
          <a:prstGeom prst="line">
            <a:avLst/>
          </a:prstGeom>
          <a:ln w="127000" cap="flat">
            <a:solidFill>
              <a:srgbClr val="4C61FE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47E9F3A2-17C9-15F5-4DCC-05D764C0FE12}"/>
              </a:ext>
            </a:extLst>
          </p:cNvPr>
          <p:cNvSpPr txBox="1"/>
          <p:nvPr/>
        </p:nvSpPr>
        <p:spPr>
          <a:xfrm>
            <a:off x="955551" y="1042577"/>
            <a:ext cx="6041067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Text </a:t>
            </a:r>
            <a:r>
              <a:rPr lang="en-US" sz="32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Messages &amp; Newsletters </a:t>
            </a:r>
          </a:p>
        </p:txBody>
      </p:sp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088E53A1-096C-4DB6-101E-4E337AF2105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824" y="6438333"/>
            <a:ext cx="1170108" cy="3510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05015EA-B35F-613C-6695-EE5056EE8573}"/>
              </a:ext>
            </a:extLst>
          </p:cNvPr>
          <p:cNvSpPr txBox="1"/>
          <p:nvPr/>
        </p:nvSpPr>
        <p:spPr>
          <a:xfrm>
            <a:off x="2234399" y="4206538"/>
            <a:ext cx="17579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Text Messages</a:t>
            </a:r>
            <a:endParaRPr lang="en-US" sz="16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300D35-510C-486C-E905-8B81FEED3116}"/>
              </a:ext>
            </a:extLst>
          </p:cNvPr>
          <p:cNvSpPr txBox="1"/>
          <p:nvPr/>
        </p:nvSpPr>
        <p:spPr>
          <a:xfrm>
            <a:off x="10488005" y="4125842"/>
            <a:ext cx="17579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Newsletters</a:t>
            </a:r>
            <a:endParaRPr lang="en-US" sz="16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9" name="Picture 8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4798750B-3360-33F4-3C98-5723A3E7441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005" y="1202971"/>
            <a:ext cx="3454000" cy="5359656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80BABCB3-5EC8-E3C7-5D5E-6167744B78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7" r="21328" b="2511"/>
          <a:stretch/>
        </p:blipFill>
        <p:spPr>
          <a:xfrm>
            <a:off x="4095067" y="2068904"/>
            <a:ext cx="2412002" cy="4680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5524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BC9B7709-8E50-EED5-1652-FB061B4CF121}"/>
              </a:ext>
            </a:extLst>
          </p:cNvPr>
          <p:cNvSpPr/>
          <p:nvPr/>
        </p:nvSpPr>
        <p:spPr>
          <a:xfrm>
            <a:off x="491490" y="328777"/>
            <a:ext cx="11235642" cy="6289284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AutoShape 4">
            <a:extLst>
              <a:ext uri="{FF2B5EF4-FFF2-40B4-BE49-F238E27FC236}">
                <a16:creationId xmlns:a16="http://schemas.microsoft.com/office/drawing/2014/main" id="{5438515A-A9F1-2A21-26D4-AB6EB63E4D97}"/>
              </a:ext>
            </a:extLst>
          </p:cNvPr>
          <p:cNvSpPr/>
          <p:nvPr/>
        </p:nvSpPr>
        <p:spPr>
          <a:xfrm rot="16200000" flipV="1">
            <a:off x="702397" y="328776"/>
            <a:ext cx="657560" cy="3"/>
          </a:xfrm>
          <a:prstGeom prst="line">
            <a:avLst/>
          </a:prstGeom>
          <a:ln w="127000" cap="flat">
            <a:solidFill>
              <a:srgbClr val="4C61FE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3D71BC-26B4-1558-F3FC-E86F823E7202}"/>
              </a:ext>
            </a:extLst>
          </p:cNvPr>
          <p:cNvSpPr txBox="1"/>
          <p:nvPr/>
        </p:nvSpPr>
        <p:spPr>
          <a:xfrm>
            <a:off x="928300" y="740115"/>
            <a:ext cx="7358450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</a:rPr>
              <a:t>OUR </a:t>
            </a:r>
            <a:r>
              <a:rPr lang="en-US" sz="3200" b="1" dirty="0">
                <a:latin typeface="Roboto" panose="02000000000000000000" pitchFamily="2" charset="0"/>
                <a:ea typeface="Roboto" panose="02000000000000000000" pitchFamily="2" charset="0"/>
              </a:rPr>
              <a:t>INTEGRATION OPTIONS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F9DFF98-4E23-DA92-49C1-9D8DFB0E79DE}"/>
              </a:ext>
            </a:extLst>
          </p:cNvPr>
          <p:cNvGrpSpPr/>
          <p:nvPr/>
        </p:nvGrpSpPr>
        <p:grpSpPr>
          <a:xfrm>
            <a:off x="5203285" y="1726857"/>
            <a:ext cx="5686461" cy="4128639"/>
            <a:chOff x="1460992" y="1989246"/>
            <a:chExt cx="5686461" cy="4128639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3BC4C7A-73FE-F138-7FD3-2D542F2470CB}"/>
                </a:ext>
              </a:extLst>
            </p:cNvPr>
            <p:cNvSpPr/>
            <p:nvPr/>
          </p:nvSpPr>
          <p:spPr>
            <a:xfrm>
              <a:off x="1706783" y="4468155"/>
              <a:ext cx="5440670" cy="164973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BDD157C-6BCC-9B2B-1D97-4AF607D8CD7A}"/>
                </a:ext>
              </a:extLst>
            </p:cNvPr>
            <p:cNvGrpSpPr/>
            <p:nvPr/>
          </p:nvGrpSpPr>
          <p:grpSpPr>
            <a:xfrm>
              <a:off x="1460992" y="1989246"/>
              <a:ext cx="5686461" cy="3780919"/>
              <a:chOff x="1460992" y="1989246"/>
              <a:chExt cx="5686461" cy="3780919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99B158A-00E4-4060-E9D8-870D052BAAA1}"/>
                  </a:ext>
                </a:extLst>
              </p:cNvPr>
              <p:cNvSpPr/>
              <p:nvPr/>
            </p:nvSpPr>
            <p:spPr>
              <a:xfrm>
                <a:off x="1706783" y="2005464"/>
                <a:ext cx="5440670" cy="233677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15" name="TextBox 66">
                <a:extLst>
                  <a:ext uri="{FF2B5EF4-FFF2-40B4-BE49-F238E27FC236}">
                    <a16:creationId xmlns:a16="http://schemas.microsoft.com/office/drawing/2014/main" id="{10EEA947-C039-B222-0F54-A9BB20B4CF48}"/>
                  </a:ext>
                </a:extLst>
              </p:cNvPr>
              <p:cNvSpPr txBox="1"/>
              <p:nvPr/>
            </p:nvSpPr>
            <p:spPr>
              <a:xfrm>
                <a:off x="1460992" y="2827384"/>
                <a:ext cx="2966126" cy="615553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000" b="1" i="0" strike="noStrike" cap="none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/>
                    <a:sym typeface="Roboto"/>
                  </a:rPr>
                  <a:t>PROGRAMMATIC</a:t>
                </a: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000" i="0" strike="noStrike" cap="none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/>
                    <a:sym typeface="Roboto"/>
                  </a:rPr>
                  <a:t>MONETIZATION</a:t>
                </a:r>
              </a:p>
            </p:txBody>
          </p:sp>
          <p:sp>
            <p:nvSpPr>
              <p:cNvPr id="18" name="TextBox 66">
                <a:extLst>
                  <a:ext uri="{FF2B5EF4-FFF2-40B4-BE49-F238E27FC236}">
                    <a16:creationId xmlns:a16="http://schemas.microsoft.com/office/drawing/2014/main" id="{3561CAD5-9A19-8E39-5BD7-9582D93FA6A5}"/>
                  </a:ext>
                </a:extLst>
              </p:cNvPr>
              <p:cNvSpPr txBox="1"/>
              <p:nvPr/>
            </p:nvSpPr>
            <p:spPr>
              <a:xfrm>
                <a:off x="4267098" y="1989246"/>
                <a:ext cx="2527359" cy="213443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342900" indent="-342900">
                  <a:lnSpc>
                    <a:spcPct val="200000"/>
                  </a:lnSpc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Montserrat Classic" panose="020B0604020202020204" charset="0"/>
                  </a:rPr>
                  <a:t>JS Tags</a:t>
                </a:r>
              </a:p>
              <a:p>
                <a:pPr marL="342900" indent="-342900">
                  <a:lnSpc>
                    <a:spcPct val="200000"/>
                  </a:lnSpc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Montserrat Classic" panose="020B0604020202020204" charset="0"/>
                  </a:rPr>
                  <a:t>Header Bidding</a:t>
                </a:r>
              </a:p>
              <a:p>
                <a:pPr marL="342900" indent="-342900">
                  <a:lnSpc>
                    <a:spcPct val="200000"/>
                  </a:lnSpc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Montserrat Classic" panose="020B0604020202020204" charset="0"/>
                  </a:rPr>
                  <a:t>Video-VAST Tags</a:t>
                </a:r>
              </a:p>
              <a:p>
                <a:pPr marL="342900" indent="-342900">
                  <a:lnSpc>
                    <a:spcPct val="200000"/>
                  </a:lnSpc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Montserrat Classic" panose="020B0604020202020204" charset="0"/>
                  </a:rPr>
                  <a:t>Open RTB</a:t>
                </a:r>
              </a:p>
            </p:txBody>
          </p:sp>
          <p:sp>
            <p:nvSpPr>
              <p:cNvPr id="19" name="TextBox 66">
                <a:extLst>
                  <a:ext uri="{FF2B5EF4-FFF2-40B4-BE49-F238E27FC236}">
                    <a16:creationId xmlns:a16="http://schemas.microsoft.com/office/drawing/2014/main" id="{36DA1886-4BAA-5B9D-AF53-99025DB97D16}"/>
                  </a:ext>
                </a:extLst>
              </p:cNvPr>
              <p:cNvSpPr txBox="1"/>
              <p:nvPr/>
            </p:nvSpPr>
            <p:spPr>
              <a:xfrm>
                <a:off x="1603123" y="5058670"/>
                <a:ext cx="2681864" cy="615553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000" i="0" strike="noStrike" cap="none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/>
                    <a:sym typeface="Roboto"/>
                  </a:rPr>
                  <a:t>BRANDS</a:t>
                </a: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000" b="1" i="0" strike="noStrike" cap="none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/>
                    <a:sym typeface="Roboto"/>
                  </a:rPr>
                  <a:t>SOLUTIONS</a:t>
                </a:r>
              </a:p>
            </p:txBody>
          </p:sp>
          <p:sp>
            <p:nvSpPr>
              <p:cNvPr id="20" name="TextBox 66">
                <a:extLst>
                  <a:ext uri="{FF2B5EF4-FFF2-40B4-BE49-F238E27FC236}">
                    <a16:creationId xmlns:a16="http://schemas.microsoft.com/office/drawing/2014/main" id="{7D0EAB40-A20A-33A7-9229-44CEBA08CE8D}"/>
                  </a:ext>
                </a:extLst>
              </p:cNvPr>
              <p:cNvSpPr txBox="1"/>
              <p:nvPr/>
            </p:nvSpPr>
            <p:spPr>
              <a:xfrm>
                <a:off x="4267098" y="4939168"/>
                <a:ext cx="2681865" cy="83099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Montserrat Classic" panose="020B0604020202020204" charset="0"/>
                  </a:rPr>
                  <a:t>Publisher Served –</a:t>
                </a:r>
              </a:p>
              <a:p>
                <a:r>
                  <a:rPr lang="en-US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Montserrat Classic" panose="020B0604020202020204" charset="0"/>
                  </a:rPr>
                  <a:t>     Custom Creative /</a:t>
                </a:r>
              </a:p>
              <a:p>
                <a:r>
                  <a:rPr lang="en-US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Montserrat Classic" panose="020B0604020202020204" charset="0"/>
                  </a:rPr>
                  <a:t>     Content</a:t>
                </a:r>
              </a:p>
            </p:txBody>
          </p:sp>
        </p:grpSp>
      </p:grpSp>
      <p:sp>
        <p:nvSpPr>
          <p:cNvPr id="32" name="AutoShape 4">
            <a:extLst>
              <a:ext uri="{FF2B5EF4-FFF2-40B4-BE49-F238E27FC236}">
                <a16:creationId xmlns:a16="http://schemas.microsoft.com/office/drawing/2014/main" id="{6485A806-4522-B087-CE3F-EF012ADF8ABC}"/>
              </a:ext>
            </a:extLst>
          </p:cNvPr>
          <p:cNvSpPr/>
          <p:nvPr/>
        </p:nvSpPr>
        <p:spPr>
          <a:xfrm rot="16200000" flipH="1" flipV="1">
            <a:off x="9311020" y="-1916688"/>
            <a:ext cx="11339" cy="5750623"/>
          </a:xfrm>
          <a:prstGeom prst="line">
            <a:avLst/>
          </a:prstGeom>
          <a:ln w="127000" cap="flat">
            <a:solidFill>
              <a:srgbClr val="4C61FE"/>
            </a:solidFill>
            <a:prstDash val="solid"/>
            <a:miter lim="800000"/>
            <a:headEnd type="none" w="sm" len="sm"/>
            <a:tailEnd type="none" w="sm" len="sm"/>
          </a:ln>
        </p:spPr>
      </p:sp>
      <p:pic>
        <p:nvPicPr>
          <p:cNvPr id="34" name="Picture 33" descr="Shape&#10;&#10;Description automatically generated with medium confidence">
            <a:extLst>
              <a:ext uri="{FF2B5EF4-FFF2-40B4-BE49-F238E27FC236}">
                <a16:creationId xmlns:a16="http://schemas.microsoft.com/office/drawing/2014/main" id="{F9494FC2-ACDD-4E0D-8947-C0228235B4C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824" y="6438333"/>
            <a:ext cx="1170108" cy="35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3514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6CE05DEB-1CF6-3932-3486-BC2EB280AFF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824" y="6438333"/>
            <a:ext cx="1170108" cy="35103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68B73FC-3541-AABE-BB97-1C2FDF202D51}"/>
              </a:ext>
            </a:extLst>
          </p:cNvPr>
          <p:cNvCxnSpPr>
            <a:cxnSpLocks/>
          </p:cNvCxnSpPr>
          <p:nvPr/>
        </p:nvCxnSpPr>
        <p:spPr>
          <a:xfrm>
            <a:off x="0" y="704076"/>
            <a:ext cx="4263081" cy="0"/>
          </a:xfrm>
          <a:prstGeom prst="line">
            <a:avLst/>
          </a:prstGeom>
          <a:ln w="127000">
            <a:solidFill>
              <a:srgbClr val="4C61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12">
            <a:extLst>
              <a:ext uri="{FF2B5EF4-FFF2-40B4-BE49-F238E27FC236}">
                <a16:creationId xmlns:a16="http://schemas.microsoft.com/office/drawing/2014/main" id="{ED01D39D-7AC3-567C-C830-9B54CBC4B4AC}"/>
              </a:ext>
            </a:extLst>
          </p:cNvPr>
          <p:cNvSpPr txBox="1"/>
          <p:nvPr/>
        </p:nvSpPr>
        <p:spPr>
          <a:xfrm>
            <a:off x="4003843" y="544981"/>
            <a:ext cx="3522045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200" b="1" dirty="0">
                <a:latin typeface="Roboto" panose="02000000000000000000" pitchFamily="2" charset="0"/>
                <a:ea typeface="Roboto" panose="02000000000000000000" pitchFamily="2" charset="0"/>
              </a:rPr>
              <a:t>PROPRIETARY </a:t>
            </a:r>
          </a:p>
          <a:p>
            <a:pPr algn="ctr"/>
            <a:r>
              <a:rPr lang="en-US" sz="3200" b="1" dirty="0">
                <a:latin typeface="Roboto" panose="02000000000000000000" pitchFamily="2" charset="0"/>
                <a:ea typeface="Roboto" panose="02000000000000000000" pitchFamily="2" charset="0"/>
              </a:rPr>
              <a:t>TECHNOLOGY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7ED0EEA-9B48-7823-14A4-46722CCCC610}"/>
              </a:ext>
            </a:extLst>
          </p:cNvPr>
          <p:cNvCxnSpPr>
            <a:cxnSpLocks/>
          </p:cNvCxnSpPr>
          <p:nvPr/>
        </p:nvCxnSpPr>
        <p:spPr>
          <a:xfrm>
            <a:off x="7253416" y="1332846"/>
            <a:ext cx="4938584" cy="0"/>
          </a:xfrm>
          <a:prstGeom prst="line">
            <a:avLst/>
          </a:prstGeom>
          <a:ln w="127000">
            <a:solidFill>
              <a:srgbClr val="4C61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B660EC32-92E3-115B-F472-0A936206FC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" t="8171" r="1033" b="8217"/>
          <a:stretch/>
        </p:blipFill>
        <p:spPr>
          <a:xfrm>
            <a:off x="1158157" y="1779374"/>
            <a:ext cx="9875685" cy="4487847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31818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6CE05DEB-1CF6-3932-3486-BC2EB280AFF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824" y="6438333"/>
            <a:ext cx="1170108" cy="351032"/>
          </a:xfrm>
          <a:prstGeom prst="rect">
            <a:avLst/>
          </a:prstGeom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906164CD-B965-34FF-E056-ADEA4474C9C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04" y="1386391"/>
            <a:ext cx="7394244" cy="4085217"/>
          </a:xfrm>
          <a:prstGeom prst="rect">
            <a:avLst/>
          </a:prstGeom>
        </p:spPr>
      </p:pic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B101FB6-45B1-709D-D426-070069C2AF2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672" y="3060994"/>
            <a:ext cx="5827260" cy="3219480"/>
          </a:xfrm>
          <a:prstGeom prst="rect">
            <a:avLst/>
          </a:prstGeom>
        </p:spPr>
      </p:pic>
      <p:sp>
        <p:nvSpPr>
          <p:cNvPr id="11" name="AutoShape 4">
            <a:extLst>
              <a:ext uri="{FF2B5EF4-FFF2-40B4-BE49-F238E27FC236}">
                <a16:creationId xmlns:a16="http://schemas.microsoft.com/office/drawing/2014/main" id="{AD0A3D65-5118-8970-1601-E05D24D91402}"/>
              </a:ext>
            </a:extLst>
          </p:cNvPr>
          <p:cNvSpPr/>
          <p:nvPr/>
        </p:nvSpPr>
        <p:spPr>
          <a:xfrm rot="16200000" flipV="1">
            <a:off x="702397" y="328776"/>
            <a:ext cx="657560" cy="3"/>
          </a:xfrm>
          <a:prstGeom prst="line">
            <a:avLst/>
          </a:prstGeom>
          <a:ln w="127000" cap="flat">
            <a:solidFill>
              <a:srgbClr val="4C61FE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D53E31-2C9A-7641-FBC0-69B7C62581CA}"/>
              </a:ext>
            </a:extLst>
          </p:cNvPr>
          <p:cNvSpPr txBox="1"/>
          <p:nvPr/>
        </p:nvSpPr>
        <p:spPr>
          <a:xfrm>
            <a:off x="928300" y="740115"/>
            <a:ext cx="2830824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200" b="1" dirty="0">
                <a:latin typeface="Roboto" panose="02000000000000000000" pitchFamily="2" charset="0"/>
                <a:ea typeface="Roboto" panose="02000000000000000000" pitchFamily="2" charset="0"/>
              </a:rPr>
              <a:t>OUR CONSOLE</a:t>
            </a:r>
          </a:p>
        </p:txBody>
      </p:sp>
      <p:sp>
        <p:nvSpPr>
          <p:cNvPr id="13" name="AutoShape 4">
            <a:extLst>
              <a:ext uri="{FF2B5EF4-FFF2-40B4-BE49-F238E27FC236}">
                <a16:creationId xmlns:a16="http://schemas.microsoft.com/office/drawing/2014/main" id="{9B934628-848C-B1E6-F51B-BCE22EAA8DDB}"/>
              </a:ext>
            </a:extLst>
          </p:cNvPr>
          <p:cNvSpPr/>
          <p:nvPr/>
        </p:nvSpPr>
        <p:spPr>
          <a:xfrm rot="16200000" flipH="1" flipV="1">
            <a:off x="8032115" y="-3160853"/>
            <a:ext cx="25399" cy="8294377"/>
          </a:xfrm>
          <a:prstGeom prst="line">
            <a:avLst/>
          </a:prstGeom>
          <a:ln w="127000" cap="flat">
            <a:solidFill>
              <a:srgbClr val="4C61FE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0B4414-41C0-3146-92DC-2E65C22C3C56}"/>
              </a:ext>
            </a:extLst>
          </p:cNvPr>
          <p:cNvSpPr txBox="1"/>
          <p:nvPr/>
        </p:nvSpPr>
        <p:spPr>
          <a:xfrm>
            <a:off x="1813294" y="5706137"/>
            <a:ext cx="17579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Dashboard</a:t>
            </a:r>
            <a:endParaRPr lang="en-US" sz="16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D57E0D-E692-DD0F-2224-BB7CB8E2D95C}"/>
              </a:ext>
            </a:extLst>
          </p:cNvPr>
          <p:cNvSpPr txBox="1"/>
          <p:nvPr/>
        </p:nvSpPr>
        <p:spPr>
          <a:xfrm>
            <a:off x="10066900" y="5625441"/>
            <a:ext cx="17579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Reports</a:t>
            </a:r>
            <a:endParaRPr lang="en-US" sz="16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08801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Special report on state of the game: Counties fear they may not be playing  Championship cricket in 10 years time">
            <a:extLst>
              <a:ext uri="{FF2B5EF4-FFF2-40B4-BE49-F238E27FC236}">
                <a16:creationId xmlns:a16="http://schemas.microsoft.com/office/drawing/2014/main" id="{EAA7491C-875B-4F39-F318-B5B324CFFC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824"/>
          <a:stretch/>
        </p:blipFill>
        <p:spPr bwMode="auto">
          <a:xfrm>
            <a:off x="0" y="3453187"/>
            <a:ext cx="3000375" cy="2750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B145C8B-3732-6ECB-956F-84CF7CBCC14F}"/>
              </a:ext>
            </a:extLst>
          </p:cNvPr>
          <p:cNvGrpSpPr/>
          <p:nvPr/>
        </p:nvGrpSpPr>
        <p:grpSpPr>
          <a:xfrm>
            <a:off x="0" y="228601"/>
            <a:ext cx="12192001" cy="6400799"/>
            <a:chOff x="0" y="342900"/>
            <a:chExt cx="18288001" cy="960119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195FC61-7A00-93BD-910F-8DF91FE579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159" r="22704" b="732"/>
            <a:stretch>
              <a:fillRect/>
            </a:stretch>
          </p:blipFill>
          <p:spPr>
            <a:xfrm>
              <a:off x="0" y="969625"/>
              <a:ext cx="4500563" cy="412625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3B4E44A-A7C7-E124-CC39-CCB88AF8DF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2061" r="23802" b="11741"/>
            <a:stretch>
              <a:fillRect/>
            </a:stretch>
          </p:blipFill>
          <p:spPr>
            <a:xfrm>
              <a:off x="4595813" y="969625"/>
              <a:ext cx="4500563" cy="412625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316B4DC-C5ED-362A-125F-9CB02B9D1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1670" r="39339" b="18823"/>
            <a:stretch>
              <a:fillRect/>
            </a:stretch>
          </p:blipFill>
          <p:spPr>
            <a:xfrm>
              <a:off x="9191625" y="969625"/>
              <a:ext cx="4500563" cy="412625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FE5D6FC-6BC9-0B86-9CAB-EF1476E8978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12485" r="16421" b="2168"/>
            <a:stretch>
              <a:fillRect/>
            </a:stretch>
          </p:blipFill>
          <p:spPr>
            <a:xfrm>
              <a:off x="13787438" y="969625"/>
              <a:ext cx="4500563" cy="412625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F23C57D-44C9-9234-5E0D-375ED0F0F50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59339" t="1014" b="13287"/>
            <a:stretch>
              <a:fillRect/>
            </a:stretch>
          </p:blipFill>
          <p:spPr>
            <a:xfrm>
              <a:off x="4595813" y="5191126"/>
              <a:ext cx="4500563" cy="412625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6837782-EA3B-0E10-03EE-782E07BA779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29438" b="3081"/>
            <a:stretch>
              <a:fillRect/>
            </a:stretch>
          </p:blipFill>
          <p:spPr>
            <a:xfrm>
              <a:off x="9191625" y="5191126"/>
              <a:ext cx="4500563" cy="412625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EF8F2CA-9BBC-EEF7-196E-164B5E7ADD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l="41009" t="20519" r="1124"/>
            <a:stretch>
              <a:fillRect/>
            </a:stretch>
          </p:blipFill>
          <p:spPr>
            <a:xfrm>
              <a:off x="13787438" y="5191126"/>
              <a:ext cx="4500563" cy="4126250"/>
            </a:xfrm>
            <a:prstGeom prst="rect">
              <a:avLst/>
            </a:prstGeom>
          </p:spPr>
        </p:pic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B01BE7CC-79FC-86DE-3B1C-2C053DA2CD10}"/>
                </a:ext>
              </a:extLst>
            </p:cNvPr>
            <p:cNvSpPr/>
            <p:nvPr/>
          </p:nvSpPr>
          <p:spPr>
            <a:xfrm>
              <a:off x="4114800" y="4393917"/>
              <a:ext cx="10058400" cy="1573308"/>
            </a:xfrm>
            <a:custGeom>
              <a:avLst/>
              <a:gdLst/>
              <a:ahLst/>
              <a:cxnLst/>
              <a:rect l="l" t="t" r="r" b="b"/>
              <a:pathLst>
                <a:path w="1828800" h="361244">
                  <a:moveTo>
                    <a:pt x="0" y="0"/>
                  </a:moveTo>
                  <a:lnTo>
                    <a:pt x="1828800" y="0"/>
                  </a:lnTo>
                  <a:lnTo>
                    <a:pt x="1828800" y="361244"/>
                  </a:lnTo>
                  <a:lnTo>
                    <a:pt x="0" y="361244"/>
                  </a:lnTo>
                  <a:close/>
                </a:path>
              </a:pathLst>
            </a:custGeom>
            <a:solidFill>
              <a:schemeClr val="tx1"/>
            </a:solidFill>
            <a:ln w="57150">
              <a:solidFill>
                <a:schemeClr val="bg1"/>
              </a:solidFill>
              <a:miter lim="800000"/>
            </a:ln>
          </p:spPr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73EA0F0-E3CE-151D-14E9-4AC61798EDF4}"/>
                </a:ext>
              </a:extLst>
            </p:cNvPr>
            <p:cNvSpPr txBox="1"/>
            <p:nvPr/>
          </p:nvSpPr>
          <p:spPr>
            <a:xfrm>
              <a:off x="5950156" y="4628819"/>
              <a:ext cx="6387688" cy="7089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3733"/>
                </a:lnSpc>
                <a:spcBef>
                  <a:spcPct val="0"/>
                </a:spcBef>
              </a:pPr>
              <a:r>
                <a:rPr lang="en-US" sz="32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AUDIENCE SEGMENTS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4D035CF-C973-792C-4433-7308F5EF432E}"/>
                </a:ext>
              </a:extLst>
            </p:cNvPr>
            <p:cNvSpPr/>
            <p:nvPr/>
          </p:nvSpPr>
          <p:spPr>
            <a:xfrm>
              <a:off x="611981" y="342900"/>
              <a:ext cx="3276600" cy="626724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Lifestyle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6C97741-A918-F06A-E4A2-753C0DBDAE9A}"/>
                </a:ext>
              </a:extLst>
            </p:cNvPr>
            <p:cNvSpPr/>
            <p:nvPr/>
          </p:nvSpPr>
          <p:spPr>
            <a:xfrm>
              <a:off x="5207794" y="342900"/>
              <a:ext cx="3276600" cy="626724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Entertainment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CB09B81-5C16-B5F9-1123-557DBBE19196}"/>
                </a:ext>
              </a:extLst>
            </p:cNvPr>
            <p:cNvSpPr/>
            <p:nvPr/>
          </p:nvSpPr>
          <p:spPr>
            <a:xfrm>
              <a:off x="9803607" y="342900"/>
              <a:ext cx="3276600" cy="626724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Personal Finance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E98AC52-E555-F05C-ABA1-10911579635F}"/>
                </a:ext>
              </a:extLst>
            </p:cNvPr>
            <p:cNvSpPr/>
            <p:nvPr/>
          </p:nvSpPr>
          <p:spPr>
            <a:xfrm>
              <a:off x="14399419" y="342900"/>
              <a:ext cx="3276600" cy="626724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Culture</a:t>
              </a:r>
              <a:endParaRPr lang="en-IN"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3FDECE4-1B6C-C483-221B-4906BFFFDFFC}"/>
                </a:ext>
              </a:extLst>
            </p:cNvPr>
            <p:cNvSpPr/>
            <p:nvPr/>
          </p:nvSpPr>
          <p:spPr>
            <a:xfrm>
              <a:off x="611981" y="9317375"/>
              <a:ext cx="3276600" cy="626724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Sports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6A81495-F147-8B6B-8EF8-F86818533841}"/>
                </a:ext>
              </a:extLst>
            </p:cNvPr>
            <p:cNvSpPr/>
            <p:nvPr/>
          </p:nvSpPr>
          <p:spPr>
            <a:xfrm>
              <a:off x="5207794" y="9317375"/>
              <a:ext cx="3276600" cy="626724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High Net Worth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AF01D9D-8A65-D65A-795B-A4753CE581E8}"/>
                </a:ext>
              </a:extLst>
            </p:cNvPr>
            <p:cNvSpPr/>
            <p:nvPr/>
          </p:nvSpPr>
          <p:spPr>
            <a:xfrm>
              <a:off x="9803607" y="9317375"/>
              <a:ext cx="3276600" cy="626724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News</a:t>
              </a:r>
              <a:endParaRPr lang="en-IN"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AD7E9F2-B43E-EDFF-B87B-BB9EB451A83C}"/>
                </a:ext>
              </a:extLst>
            </p:cNvPr>
            <p:cNvSpPr/>
            <p:nvPr/>
          </p:nvSpPr>
          <p:spPr>
            <a:xfrm>
              <a:off x="14399419" y="9317375"/>
              <a:ext cx="3276600" cy="626724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Education</a:t>
              </a:r>
              <a:endParaRPr lang="en-IN"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1C13454-05E3-449D-23BC-D0DC8D228C24}"/>
              </a:ext>
            </a:extLst>
          </p:cNvPr>
          <p:cNvSpPr txBox="1"/>
          <p:nvPr/>
        </p:nvSpPr>
        <p:spPr>
          <a:xfrm>
            <a:off x="4372350" y="3521693"/>
            <a:ext cx="34762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+200 Sub-audience segments</a:t>
            </a:r>
          </a:p>
        </p:txBody>
      </p:sp>
    </p:spTree>
    <p:extLst>
      <p:ext uri="{BB962C8B-B14F-4D97-AF65-F5344CB8AC3E}">
        <p14:creationId xmlns:p14="http://schemas.microsoft.com/office/powerpoint/2010/main" val="10392857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E83E2782-9C74-FAAF-28BA-CECF8FAD3F6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1200" y="6477000"/>
            <a:ext cx="1181326" cy="245470"/>
          </a:xfrm>
          <a:prstGeom prst="rect">
            <a:avLst/>
          </a:prstGeom>
        </p:spPr>
      </p:pic>
      <p:sp>
        <p:nvSpPr>
          <p:cNvPr id="17" name="TextBox 12">
            <a:extLst>
              <a:ext uri="{FF2B5EF4-FFF2-40B4-BE49-F238E27FC236}">
                <a16:creationId xmlns:a16="http://schemas.microsoft.com/office/drawing/2014/main" id="{798D5242-EA7E-D403-15D3-F06E7E46DFA9}"/>
              </a:ext>
            </a:extLst>
          </p:cNvPr>
          <p:cNvSpPr txBox="1"/>
          <p:nvPr/>
        </p:nvSpPr>
        <p:spPr>
          <a:xfrm>
            <a:off x="504922" y="246366"/>
            <a:ext cx="9209266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PUBLISHERS </a:t>
            </a:r>
            <a:r>
              <a:rPr lang="en-US" sz="32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WHO TRUST US</a:t>
            </a:r>
          </a:p>
        </p:txBody>
      </p:sp>
      <p:graphicFrame>
        <p:nvGraphicFramePr>
          <p:cNvPr id="16" name="Table 5">
            <a:extLst>
              <a:ext uri="{FF2B5EF4-FFF2-40B4-BE49-F238E27FC236}">
                <a16:creationId xmlns:a16="http://schemas.microsoft.com/office/drawing/2014/main" id="{4FA32547-2B7E-6CAF-55A4-DC6CA76727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2050710"/>
              </p:ext>
            </p:extLst>
          </p:nvPr>
        </p:nvGraphicFramePr>
        <p:xfrm>
          <a:off x="380425" y="1322189"/>
          <a:ext cx="11431151" cy="51040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15575">
                  <a:extLst>
                    <a:ext uri="{9D8B030D-6E8A-4147-A177-3AD203B41FA5}">
                      <a16:colId xmlns:a16="http://schemas.microsoft.com/office/drawing/2014/main" val="3706295617"/>
                    </a:ext>
                  </a:extLst>
                </a:gridCol>
                <a:gridCol w="5715576">
                  <a:extLst>
                    <a:ext uri="{9D8B030D-6E8A-4147-A177-3AD203B41FA5}">
                      <a16:colId xmlns:a16="http://schemas.microsoft.com/office/drawing/2014/main" val="2703557077"/>
                    </a:ext>
                  </a:extLst>
                </a:gridCol>
              </a:tblGrid>
              <a:tr h="674534">
                <a:tc>
                  <a:txBody>
                    <a:bodyPr/>
                    <a:lstStyle/>
                    <a:p>
                      <a:endParaRPr lang="en-IN" sz="1200" dirty="0"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271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200"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27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172709"/>
                  </a:ext>
                </a:extLst>
              </a:tr>
              <a:tr h="4429477">
                <a:tc>
                  <a:txBody>
                    <a:bodyPr/>
                    <a:lstStyle/>
                    <a:p>
                      <a:endParaRPr lang="en-IN" sz="1200" dirty="0"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IN" sz="1200" dirty="0"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4249864"/>
                  </a:ext>
                </a:extLst>
              </a:tr>
            </a:tbl>
          </a:graphicData>
        </a:graphic>
      </p:graphicFrame>
      <p:sp>
        <p:nvSpPr>
          <p:cNvPr id="38" name="TextBox 37">
            <a:extLst>
              <a:ext uri="{FF2B5EF4-FFF2-40B4-BE49-F238E27FC236}">
                <a16:creationId xmlns:a16="http://schemas.microsoft.com/office/drawing/2014/main" id="{2FCA6ED2-DA8A-F764-C8FC-C599978E2E84}"/>
              </a:ext>
            </a:extLst>
          </p:cNvPr>
          <p:cNvSpPr txBox="1"/>
          <p:nvPr/>
        </p:nvSpPr>
        <p:spPr>
          <a:xfrm>
            <a:off x="598374" y="1366341"/>
            <a:ext cx="53126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South Asian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(India, Pakistan, Bangladesh, Nepal, Shri Lanka)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16BC8678-D48B-03D8-8E93-11EE3E40DD33}"/>
              </a:ext>
            </a:extLst>
          </p:cNvPr>
          <p:cNvSpPr txBox="1"/>
          <p:nvPr/>
        </p:nvSpPr>
        <p:spPr>
          <a:xfrm>
            <a:off x="6075646" y="1377661"/>
            <a:ext cx="57597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Southeast &amp; East Asian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(China, Japan, Vietnam, Philippines, South Korea, Indonesia 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9BB635D-F160-2016-EDFA-D1425A8D46E4}"/>
              </a:ext>
            </a:extLst>
          </p:cNvPr>
          <p:cNvGrpSpPr/>
          <p:nvPr/>
        </p:nvGrpSpPr>
        <p:grpSpPr>
          <a:xfrm>
            <a:off x="523652" y="2009938"/>
            <a:ext cx="5145329" cy="4359363"/>
            <a:chOff x="523652" y="1752600"/>
            <a:chExt cx="5449063" cy="4616701"/>
          </a:xfrm>
        </p:grpSpPr>
        <p:pic>
          <p:nvPicPr>
            <p:cNvPr id="113" name="Google Shape;356;p22" descr="Logo&#10;&#10;Description automatically generated">
              <a:hlinkClick r:id="rId4"/>
              <a:extLst>
                <a:ext uri="{FF2B5EF4-FFF2-40B4-BE49-F238E27FC236}">
                  <a16:creationId xmlns:a16="http://schemas.microsoft.com/office/drawing/2014/main" id="{77A553AB-58E7-45E9-5E37-74585656E1F6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722843" y="6000612"/>
              <a:ext cx="1249872" cy="3686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Google Shape;342;p22">
              <a:hlinkClick r:id="rId6"/>
              <a:extLst>
                <a:ext uri="{FF2B5EF4-FFF2-40B4-BE49-F238E27FC236}">
                  <a16:creationId xmlns:a16="http://schemas.microsoft.com/office/drawing/2014/main" id="{F9B3A6C7-2EDE-C946-02B0-80A742007BA1}"/>
                </a:ext>
              </a:extLst>
            </p:cNvPr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4347371" y="4492334"/>
              <a:ext cx="1543247" cy="5425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" name="Google Shape;367;p22" descr="Logo&#10;&#10;Description automatically generated">
              <a:hlinkClick r:id="rId8"/>
              <a:extLst>
                <a:ext uri="{FF2B5EF4-FFF2-40B4-BE49-F238E27FC236}">
                  <a16:creationId xmlns:a16="http://schemas.microsoft.com/office/drawing/2014/main" id="{49A35242-A417-8BFD-AD63-AE4556E2F455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40586" y="3693946"/>
              <a:ext cx="1577099" cy="2536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" name="Google Shape;340;p22" descr="Logo&#10;&#10;Description automatically generated with low confidence">
              <a:hlinkClick r:id="rId10"/>
              <a:extLst>
                <a:ext uri="{FF2B5EF4-FFF2-40B4-BE49-F238E27FC236}">
                  <a16:creationId xmlns:a16="http://schemas.microsoft.com/office/drawing/2014/main" id="{2875BF0C-7E48-D0E7-90C9-A1E18FF127A4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717304" y="2364982"/>
              <a:ext cx="1423661" cy="3349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Google Shape;341;p22">
              <a:hlinkClick r:id="rId12"/>
              <a:extLst>
                <a:ext uri="{FF2B5EF4-FFF2-40B4-BE49-F238E27FC236}">
                  <a16:creationId xmlns:a16="http://schemas.microsoft.com/office/drawing/2014/main" id="{F98FCC2C-DD45-E5DA-4529-A14B9298EF37}"/>
                </a:ext>
              </a:extLst>
            </p:cNvPr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3313548" y="5330569"/>
              <a:ext cx="994113" cy="3713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343;p22">
              <a:hlinkClick r:id="rId14"/>
              <a:extLst>
                <a:ext uri="{FF2B5EF4-FFF2-40B4-BE49-F238E27FC236}">
                  <a16:creationId xmlns:a16="http://schemas.microsoft.com/office/drawing/2014/main" id="{0940C880-2FF7-9BAB-9B4C-6623D4830196}"/>
                </a:ext>
              </a:extLst>
            </p:cNvPr>
            <p:cNvPicPr preferRelativeResize="0"/>
            <p:nvPr/>
          </p:nvPicPr>
          <p:blipFill>
            <a:blip r:embed="rId15">
              <a:alphaModFix/>
            </a:blip>
            <a:stretch>
              <a:fillRect/>
            </a:stretch>
          </p:blipFill>
          <p:spPr>
            <a:xfrm>
              <a:off x="631898" y="1956439"/>
              <a:ext cx="1524713" cy="2040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" name="Google Shape;345;p22" descr="Logo&#10;&#10;Description automatically generated">
              <a:hlinkClick r:id="rId16"/>
              <a:extLst>
                <a:ext uri="{FF2B5EF4-FFF2-40B4-BE49-F238E27FC236}">
                  <a16:creationId xmlns:a16="http://schemas.microsoft.com/office/drawing/2014/main" id="{A9E18693-404D-6A98-D931-3319354B3D2C}"/>
                </a:ext>
              </a:extLst>
            </p:cNvPr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2408355" y="2401241"/>
              <a:ext cx="1244239" cy="3085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" name="Google Shape;347;p22" descr="A picture containing text, clipart&#10;&#10;Description automatically generated">
              <a:hlinkClick r:id="rId18"/>
              <a:extLst>
                <a:ext uri="{FF2B5EF4-FFF2-40B4-BE49-F238E27FC236}">
                  <a16:creationId xmlns:a16="http://schemas.microsoft.com/office/drawing/2014/main" id="{7D4E3490-138A-F170-3DBF-8AE1A541F0D7}"/>
                </a:ext>
              </a:extLst>
            </p:cNvPr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3842631" y="2322868"/>
              <a:ext cx="1206531" cy="3675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" name="Google Shape;337;p22">
              <a:hlinkClick r:id="rId20"/>
              <a:extLst>
                <a:ext uri="{FF2B5EF4-FFF2-40B4-BE49-F238E27FC236}">
                  <a16:creationId xmlns:a16="http://schemas.microsoft.com/office/drawing/2014/main" id="{58AEFFB7-2125-AC74-74E4-36AA4D7F3839}"/>
                </a:ext>
              </a:extLst>
            </p:cNvPr>
            <p:cNvPicPr preferRelativeResize="0"/>
            <p:nvPr/>
          </p:nvPicPr>
          <p:blipFill>
            <a:blip r:embed="rId21">
              <a:alphaModFix/>
            </a:blip>
            <a:stretch>
              <a:fillRect/>
            </a:stretch>
          </p:blipFill>
          <p:spPr>
            <a:xfrm>
              <a:off x="2044106" y="4533342"/>
              <a:ext cx="483686" cy="4605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" name="Google Shape;352;p22">
              <a:hlinkClick r:id="rId22"/>
              <a:extLst>
                <a:ext uri="{FF2B5EF4-FFF2-40B4-BE49-F238E27FC236}">
                  <a16:creationId xmlns:a16="http://schemas.microsoft.com/office/drawing/2014/main" id="{C1620CD3-AEDE-A80D-6B01-5EF46DDC27F2}"/>
                </a:ext>
              </a:extLst>
            </p:cNvPr>
            <p:cNvPicPr preferRelativeResize="0"/>
            <p:nvPr/>
          </p:nvPicPr>
          <p:blipFill>
            <a:blip r:embed="rId23">
              <a:alphaModFix/>
            </a:blip>
            <a:stretch>
              <a:fillRect/>
            </a:stretch>
          </p:blipFill>
          <p:spPr>
            <a:xfrm>
              <a:off x="5290799" y="2328389"/>
              <a:ext cx="553204" cy="52751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F9F6BCDC-D849-BF80-707A-19B45CE53F4E}"/>
                </a:ext>
              </a:extLst>
            </p:cNvPr>
            <p:cNvGrpSpPr/>
            <p:nvPr/>
          </p:nvGrpSpPr>
          <p:grpSpPr>
            <a:xfrm>
              <a:off x="3935654" y="2893430"/>
              <a:ext cx="1123569" cy="773296"/>
              <a:chOff x="5940014" y="4975481"/>
              <a:chExt cx="1685353" cy="1159943"/>
            </a:xfrm>
          </p:grpSpPr>
          <p:pic>
            <p:nvPicPr>
              <p:cNvPr id="79" name="Google Shape;336;p22" descr="Logo&#10;&#10;Description automatically generated">
                <a:hlinkClick r:id="rId24"/>
                <a:extLst>
                  <a:ext uri="{FF2B5EF4-FFF2-40B4-BE49-F238E27FC236}">
                    <a16:creationId xmlns:a16="http://schemas.microsoft.com/office/drawing/2014/main" id="{B853D534-51DA-9287-C663-B6A1E81CAA06}"/>
                  </a:ext>
                </a:extLst>
              </p:cNvPr>
              <p:cNvPicPr preferRelativeResize="0"/>
              <p:nvPr/>
            </p:nvPicPr>
            <p:blipFill rotWithShape="1">
              <a:blip r:embed="rId25">
                <a:alphaModFix/>
              </a:blip>
              <a:srcRect/>
              <a:stretch/>
            </p:blipFill>
            <p:spPr>
              <a:xfrm>
                <a:off x="5940014" y="4975481"/>
                <a:ext cx="1685353" cy="77342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87" name="Google Shape;382;p22">
                <a:extLst>
                  <a:ext uri="{FF2B5EF4-FFF2-40B4-BE49-F238E27FC236}">
                    <a16:creationId xmlns:a16="http://schemas.microsoft.com/office/drawing/2014/main" id="{81020DAA-3D61-71C1-C148-D0A99307567E}"/>
                  </a:ext>
                </a:extLst>
              </p:cNvPr>
              <p:cNvSpPr txBox="1"/>
              <p:nvPr/>
            </p:nvSpPr>
            <p:spPr>
              <a:xfrm>
                <a:off x="6166506" y="5873949"/>
                <a:ext cx="1232368" cy="2614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0950" tIns="30467" rIns="60950" bIns="30467" anchor="t" anchorCtr="0">
                <a:spAutoFit/>
              </a:bodyPr>
              <a:lstStyle/>
              <a:p>
                <a:pPr algn="ctr"/>
                <a:r>
                  <a:rPr lang="en-IN" sz="733" err="1">
                    <a:solidFill>
                      <a:schemeClr val="dk1"/>
                    </a:solidFill>
                    <a:latin typeface="Poppins" panose="00000500000000000000" pitchFamily="2" charset="0"/>
                    <a:ea typeface="Roboto"/>
                    <a:cs typeface="Poppins" panose="00000500000000000000" pitchFamily="2" charset="0"/>
                    <a:sym typeface="Roboto"/>
                  </a:rPr>
                  <a:t>Dainik</a:t>
                </a:r>
                <a:r>
                  <a:rPr lang="en-IN" sz="733">
                    <a:solidFill>
                      <a:schemeClr val="dk1"/>
                    </a:solidFill>
                    <a:latin typeface="Poppins" panose="00000500000000000000" pitchFamily="2" charset="0"/>
                    <a:ea typeface="Roboto"/>
                    <a:cs typeface="Poppins" panose="00000500000000000000" pitchFamily="2" charset="0"/>
                    <a:sym typeface="Roboto"/>
                  </a:rPr>
                  <a:t> Bhaskar</a:t>
                </a:r>
                <a:endParaRPr sz="733">
                  <a:solidFill>
                    <a:schemeClr val="dk1"/>
                  </a:solidFill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</p:grpSp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9C113F85-0C48-193D-52C4-4C1854A269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2697" y="1983690"/>
              <a:ext cx="1647512" cy="162822"/>
            </a:xfrm>
            <a:prstGeom prst="rect">
              <a:avLst/>
            </a:prstGeom>
          </p:spPr>
        </p:pic>
        <p:pic>
          <p:nvPicPr>
            <p:cNvPr id="90" name="Google Shape;353;p22" descr="Icon&#10;&#10;Description automatically generated">
              <a:hlinkClick r:id="rId27"/>
              <a:extLst>
                <a:ext uri="{FF2B5EF4-FFF2-40B4-BE49-F238E27FC236}">
                  <a16:creationId xmlns:a16="http://schemas.microsoft.com/office/drawing/2014/main" id="{5BAB9CF5-A994-B0D6-2FBF-EEB6A45E4E70}"/>
                </a:ext>
              </a:extLst>
            </p:cNvPr>
            <p:cNvPicPr preferRelativeResize="0"/>
            <p:nvPr/>
          </p:nvPicPr>
          <p:blipFill rotWithShape="1">
            <a:blip r:embed="rId28">
              <a:alphaModFix/>
            </a:blip>
            <a:srcRect/>
            <a:stretch/>
          </p:blipFill>
          <p:spPr>
            <a:xfrm>
              <a:off x="2731071" y="4508431"/>
              <a:ext cx="527503" cy="527503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B3E00443-F42F-71D6-8F74-E85FC4874FB6}"/>
                </a:ext>
              </a:extLst>
            </p:cNvPr>
            <p:cNvGrpSpPr/>
            <p:nvPr/>
          </p:nvGrpSpPr>
          <p:grpSpPr>
            <a:xfrm>
              <a:off x="5156433" y="2994577"/>
              <a:ext cx="754633" cy="862348"/>
              <a:chOff x="923393" y="5853849"/>
              <a:chExt cx="1131950" cy="1293522"/>
            </a:xfrm>
          </p:grpSpPr>
          <p:pic>
            <p:nvPicPr>
              <p:cNvPr id="92" name="Google Shape;349;p22">
                <a:hlinkClick r:id="rId29"/>
                <a:extLst>
                  <a:ext uri="{FF2B5EF4-FFF2-40B4-BE49-F238E27FC236}">
                    <a16:creationId xmlns:a16="http://schemas.microsoft.com/office/drawing/2014/main" id="{A017186D-2510-56DB-0D85-CC51AB6F1727}"/>
                  </a:ext>
                </a:extLst>
              </p:cNvPr>
              <p:cNvPicPr preferRelativeResize="0"/>
              <p:nvPr/>
            </p:nvPicPr>
            <p:blipFill>
              <a:blip r:embed="rId30">
                <a:alphaModFix/>
              </a:blip>
              <a:stretch>
                <a:fillRect/>
              </a:stretch>
            </p:blipFill>
            <p:spPr>
              <a:xfrm>
                <a:off x="1106889" y="5853849"/>
                <a:ext cx="764957" cy="76495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93" name="Google Shape;382;p22">
                <a:extLst>
                  <a:ext uri="{FF2B5EF4-FFF2-40B4-BE49-F238E27FC236}">
                    <a16:creationId xmlns:a16="http://schemas.microsoft.com/office/drawing/2014/main" id="{6CFB1D34-2DD9-DB39-31CC-750021576701}"/>
                  </a:ext>
                </a:extLst>
              </p:cNvPr>
              <p:cNvSpPr txBox="1"/>
              <p:nvPr/>
            </p:nvSpPr>
            <p:spPr>
              <a:xfrm>
                <a:off x="923393" y="6716715"/>
                <a:ext cx="1131950" cy="4306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0950" tIns="30467" rIns="60950" bIns="30467" anchor="t" anchorCtr="0">
                <a:spAutoFit/>
              </a:bodyPr>
              <a:lstStyle/>
              <a:p>
                <a:pPr algn="ctr"/>
                <a:r>
                  <a:rPr lang="en-IN" sz="733">
                    <a:solidFill>
                      <a:schemeClr val="dk1"/>
                    </a:solidFill>
                    <a:latin typeface="Poppins" panose="00000500000000000000" pitchFamily="2" charset="0"/>
                    <a:ea typeface="Roboto"/>
                    <a:cs typeface="Poppins" panose="00000500000000000000" pitchFamily="2" charset="0"/>
                    <a:sym typeface="Roboto"/>
                  </a:rPr>
                  <a:t>Punjab </a:t>
                </a:r>
                <a:r>
                  <a:rPr lang="en-IN" sz="733" err="1">
                    <a:solidFill>
                      <a:schemeClr val="dk1"/>
                    </a:solidFill>
                    <a:latin typeface="Poppins" panose="00000500000000000000" pitchFamily="2" charset="0"/>
                    <a:ea typeface="Roboto"/>
                    <a:cs typeface="Poppins" panose="00000500000000000000" pitchFamily="2" charset="0"/>
                    <a:sym typeface="Roboto"/>
                  </a:rPr>
                  <a:t>Kesari</a:t>
                </a:r>
                <a:endParaRPr sz="733">
                  <a:solidFill>
                    <a:schemeClr val="dk1"/>
                  </a:solidFill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</p:grpSp>
        <p:pic>
          <p:nvPicPr>
            <p:cNvPr id="94" name="Google Shape;346;p22">
              <a:hlinkClick r:id="rId31"/>
              <a:extLst>
                <a:ext uri="{FF2B5EF4-FFF2-40B4-BE49-F238E27FC236}">
                  <a16:creationId xmlns:a16="http://schemas.microsoft.com/office/drawing/2014/main" id="{6428634A-EEDB-8C08-BDF0-3D9344CFFCF1}"/>
                </a:ext>
              </a:extLst>
            </p:cNvPr>
            <p:cNvPicPr preferRelativeResize="0"/>
            <p:nvPr/>
          </p:nvPicPr>
          <p:blipFill>
            <a:blip r:embed="rId32">
              <a:alphaModFix/>
            </a:blip>
            <a:stretch>
              <a:fillRect/>
            </a:stretch>
          </p:blipFill>
          <p:spPr>
            <a:xfrm>
              <a:off x="2589870" y="6042221"/>
              <a:ext cx="1930791" cy="2298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" name="Google Shape;335;p22">
              <a:hlinkClick r:id="rId33"/>
              <a:extLst>
                <a:ext uri="{FF2B5EF4-FFF2-40B4-BE49-F238E27FC236}">
                  <a16:creationId xmlns:a16="http://schemas.microsoft.com/office/drawing/2014/main" id="{F7097BE1-0668-DBE6-38DD-F04346975C87}"/>
                </a:ext>
              </a:extLst>
            </p:cNvPr>
            <p:cNvPicPr preferRelativeResize="0"/>
            <p:nvPr/>
          </p:nvPicPr>
          <p:blipFill>
            <a:blip r:embed="rId34">
              <a:alphaModFix/>
            </a:blip>
            <a:stretch>
              <a:fillRect/>
            </a:stretch>
          </p:blipFill>
          <p:spPr>
            <a:xfrm>
              <a:off x="563318" y="6012831"/>
              <a:ext cx="1731633" cy="28861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6" name="Google Shape;339;p22" descr="Logo, company name&#10;&#10;Description automatically generated">
              <a:hlinkClick r:id="rId35"/>
              <a:extLst>
                <a:ext uri="{FF2B5EF4-FFF2-40B4-BE49-F238E27FC236}">
                  <a16:creationId xmlns:a16="http://schemas.microsoft.com/office/drawing/2014/main" id="{F59A3A42-F8A2-CCAB-9BB3-39A17F836CA8}"/>
                </a:ext>
              </a:extLst>
            </p:cNvPr>
            <p:cNvPicPr preferRelativeResize="0"/>
            <p:nvPr/>
          </p:nvPicPr>
          <p:blipFill rotWithShape="1">
            <a:blip r:embed="rId36">
              <a:alphaModFix/>
            </a:blip>
            <a:srcRect/>
            <a:stretch/>
          </p:blipFill>
          <p:spPr>
            <a:xfrm>
              <a:off x="2459447" y="3826221"/>
              <a:ext cx="1731404" cy="3746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" name="Google Shape;351;p22" descr="Logo&#10;&#10;Description automatically generated with medium confidence">
              <a:hlinkClick r:id="rId37"/>
              <a:extLst>
                <a:ext uri="{FF2B5EF4-FFF2-40B4-BE49-F238E27FC236}">
                  <a16:creationId xmlns:a16="http://schemas.microsoft.com/office/drawing/2014/main" id="{E231DEB8-B57F-09EE-1874-5179AD8E055B}"/>
                </a:ext>
              </a:extLst>
            </p:cNvPr>
            <p:cNvPicPr preferRelativeResize="0"/>
            <p:nvPr/>
          </p:nvPicPr>
          <p:blipFill rotWithShape="1">
            <a:blip r:embed="rId38">
              <a:alphaModFix/>
            </a:blip>
            <a:srcRect/>
            <a:stretch/>
          </p:blipFill>
          <p:spPr>
            <a:xfrm>
              <a:off x="2397508" y="1752600"/>
              <a:ext cx="1560751" cy="53935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AC8258A4-2C00-D120-C475-3415F64C9C61}"/>
                </a:ext>
              </a:extLst>
            </p:cNvPr>
            <p:cNvGrpSpPr/>
            <p:nvPr/>
          </p:nvGrpSpPr>
          <p:grpSpPr>
            <a:xfrm>
              <a:off x="523652" y="5323594"/>
              <a:ext cx="1249357" cy="570621"/>
              <a:chOff x="2714322" y="8097474"/>
              <a:chExt cx="1874036" cy="855932"/>
            </a:xfrm>
          </p:grpSpPr>
          <p:pic>
            <p:nvPicPr>
              <p:cNvPr id="99" name="Google Shape;350;p22">
                <a:hlinkClick r:id="rId39"/>
                <a:extLst>
                  <a:ext uri="{FF2B5EF4-FFF2-40B4-BE49-F238E27FC236}">
                    <a16:creationId xmlns:a16="http://schemas.microsoft.com/office/drawing/2014/main" id="{A8ACCDC9-C6CA-C970-BE09-8FE20AF5B550}"/>
                  </a:ext>
                </a:extLst>
              </p:cNvPr>
              <p:cNvPicPr preferRelativeResize="0"/>
              <p:nvPr/>
            </p:nvPicPr>
            <p:blipFill>
              <a:blip r:embed="rId40">
                <a:alphaModFix/>
              </a:blip>
              <a:stretch>
                <a:fillRect/>
              </a:stretch>
            </p:blipFill>
            <p:spPr>
              <a:xfrm>
                <a:off x="2832076" y="8097474"/>
                <a:ext cx="1638528" cy="49156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00" name="Google Shape;380;p22">
                <a:extLst>
                  <a:ext uri="{FF2B5EF4-FFF2-40B4-BE49-F238E27FC236}">
                    <a16:creationId xmlns:a16="http://schemas.microsoft.com/office/drawing/2014/main" id="{D4E8EB46-7EB2-FFEC-1736-F852648E2B67}"/>
                  </a:ext>
                </a:extLst>
              </p:cNvPr>
              <p:cNvSpPr txBox="1"/>
              <p:nvPr/>
            </p:nvSpPr>
            <p:spPr>
              <a:xfrm>
                <a:off x="2714322" y="8691930"/>
                <a:ext cx="1874036" cy="2614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0950" tIns="30467" rIns="60950" bIns="30467" anchor="t" anchorCtr="0">
                <a:spAutoFit/>
              </a:bodyPr>
              <a:lstStyle/>
              <a:p>
                <a:pPr algn="ctr"/>
                <a:r>
                  <a:rPr lang="en-IN" sz="733">
                    <a:solidFill>
                      <a:schemeClr val="dk1"/>
                    </a:solidFill>
                    <a:latin typeface="Poppins" panose="00000500000000000000" pitchFamily="2" charset="0"/>
                    <a:ea typeface="Roboto"/>
                    <a:cs typeface="Poppins" panose="00000500000000000000" pitchFamily="2" charset="0"/>
                    <a:sym typeface="Roboto"/>
                  </a:rPr>
                  <a:t>Sandesh</a:t>
                </a:r>
                <a:endParaRPr sz="733">
                  <a:solidFill>
                    <a:schemeClr val="dk1"/>
                  </a:solidFill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</p:grp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5838F105-CC01-3AE4-5466-9F809F67537F}"/>
                </a:ext>
              </a:extLst>
            </p:cNvPr>
            <p:cNvGrpSpPr/>
            <p:nvPr/>
          </p:nvGrpSpPr>
          <p:grpSpPr>
            <a:xfrm>
              <a:off x="717304" y="3022624"/>
              <a:ext cx="1404247" cy="505872"/>
              <a:chOff x="6732830" y="3086100"/>
              <a:chExt cx="2106370" cy="758807"/>
            </a:xfrm>
          </p:grpSpPr>
          <p:pic>
            <p:nvPicPr>
              <p:cNvPr id="102" name="Google Shape;364;p22">
                <a:hlinkClick r:id="rId41"/>
                <a:extLst>
                  <a:ext uri="{FF2B5EF4-FFF2-40B4-BE49-F238E27FC236}">
                    <a16:creationId xmlns:a16="http://schemas.microsoft.com/office/drawing/2014/main" id="{55B2159E-E782-50E6-D5EF-FF5C703061FB}"/>
                  </a:ext>
                </a:extLst>
              </p:cNvPr>
              <p:cNvPicPr preferRelativeResize="0"/>
              <p:nvPr/>
            </p:nvPicPr>
            <p:blipFill>
              <a:blip r:embed="rId42">
                <a:alphaModFix/>
              </a:blip>
              <a:stretch>
                <a:fillRect/>
              </a:stretch>
            </p:blipFill>
            <p:spPr>
              <a:xfrm>
                <a:off x="6732830" y="3086100"/>
                <a:ext cx="2106370" cy="39395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03" name="Google Shape;373;p22">
                <a:extLst>
                  <a:ext uri="{FF2B5EF4-FFF2-40B4-BE49-F238E27FC236}">
                    <a16:creationId xmlns:a16="http://schemas.microsoft.com/office/drawing/2014/main" id="{1620BD90-FA9D-3D70-1A60-8F25CCA77FC8}"/>
                  </a:ext>
                </a:extLst>
              </p:cNvPr>
              <p:cNvSpPr txBox="1"/>
              <p:nvPr/>
            </p:nvSpPr>
            <p:spPr>
              <a:xfrm>
                <a:off x="6848997" y="3583432"/>
                <a:ext cx="1874037" cy="2614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0950" tIns="30467" rIns="60950" bIns="30467" anchor="t" anchorCtr="0">
                <a:spAutoFit/>
              </a:bodyPr>
              <a:lstStyle/>
              <a:p>
                <a:pPr algn="ctr"/>
                <a:r>
                  <a:rPr lang="en-IN" sz="733">
                    <a:solidFill>
                      <a:schemeClr val="dk1"/>
                    </a:solidFill>
                    <a:latin typeface="Poppins" panose="00000500000000000000" pitchFamily="2" charset="0"/>
                    <a:ea typeface="Roboto"/>
                    <a:cs typeface="Poppins" panose="00000500000000000000" pitchFamily="2" charset="0"/>
                    <a:sym typeface="Roboto"/>
                  </a:rPr>
                  <a:t>Bangladesh </a:t>
                </a:r>
                <a:r>
                  <a:rPr lang="en-IN" sz="733" err="1">
                    <a:solidFill>
                      <a:schemeClr val="dk1"/>
                    </a:solidFill>
                    <a:latin typeface="Poppins" panose="00000500000000000000" pitchFamily="2" charset="0"/>
                    <a:ea typeface="Roboto"/>
                    <a:cs typeface="Poppins" panose="00000500000000000000" pitchFamily="2" charset="0"/>
                    <a:sym typeface="Roboto"/>
                  </a:rPr>
                  <a:t>Pratidin</a:t>
                </a:r>
                <a:endParaRPr sz="733">
                  <a:solidFill>
                    <a:schemeClr val="dk1"/>
                  </a:solidFill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</p:grp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F48491E5-3952-E601-AD93-E6A6488B21A8}"/>
                </a:ext>
              </a:extLst>
            </p:cNvPr>
            <p:cNvGrpSpPr/>
            <p:nvPr/>
          </p:nvGrpSpPr>
          <p:grpSpPr>
            <a:xfrm>
              <a:off x="4318429" y="3856345"/>
              <a:ext cx="1470306" cy="567419"/>
              <a:chOff x="12288660" y="8621203"/>
              <a:chExt cx="2205459" cy="851129"/>
            </a:xfrm>
          </p:grpSpPr>
          <p:pic>
            <p:nvPicPr>
              <p:cNvPr id="105" name="Google Shape;365;p22">
                <a:hlinkClick r:id="rId43"/>
                <a:extLst>
                  <a:ext uri="{FF2B5EF4-FFF2-40B4-BE49-F238E27FC236}">
                    <a16:creationId xmlns:a16="http://schemas.microsoft.com/office/drawing/2014/main" id="{D111573F-EC0C-1C82-06AA-3906AF8C6AE9}"/>
                  </a:ext>
                </a:extLst>
              </p:cNvPr>
              <p:cNvPicPr preferRelativeResize="0"/>
              <p:nvPr/>
            </p:nvPicPr>
            <p:blipFill>
              <a:blip r:embed="rId44">
                <a:alphaModFix/>
              </a:blip>
              <a:stretch>
                <a:fillRect/>
              </a:stretch>
            </p:blipFill>
            <p:spPr>
              <a:xfrm>
                <a:off x="12288660" y="8621203"/>
                <a:ext cx="2205459" cy="47153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06" name="Google Shape;377;p22">
                <a:extLst>
                  <a:ext uri="{FF2B5EF4-FFF2-40B4-BE49-F238E27FC236}">
                    <a16:creationId xmlns:a16="http://schemas.microsoft.com/office/drawing/2014/main" id="{65B2DF3A-C81F-0B6E-BC4E-1BD4CB01BDEB}"/>
                  </a:ext>
                </a:extLst>
              </p:cNvPr>
              <p:cNvSpPr txBox="1"/>
              <p:nvPr/>
            </p:nvSpPr>
            <p:spPr>
              <a:xfrm>
                <a:off x="12454371" y="9210856"/>
                <a:ext cx="1874036" cy="2614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0950" tIns="30467" rIns="60950" bIns="30467" anchor="t" anchorCtr="0">
                <a:spAutoFit/>
              </a:bodyPr>
              <a:lstStyle/>
              <a:p>
                <a:pPr algn="ctr"/>
                <a:r>
                  <a:rPr lang="en-IN" sz="733" dirty="0">
                    <a:solidFill>
                      <a:schemeClr val="dk1"/>
                    </a:solidFill>
                    <a:latin typeface="Poppins" panose="00000500000000000000" pitchFamily="2" charset="0"/>
                    <a:ea typeface="Roboto"/>
                    <a:cs typeface="Poppins" panose="00000500000000000000" pitchFamily="2" charset="0"/>
                    <a:sym typeface="Roboto"/>
                  </a:rPr>
                  <a:t>Prothom </a:t>
                </a:r>
                <a:r>
                  <a:rPr lang="en-IN" sz="733" dirty="0" err="1">
                    <a:solidFill>
                      <a:schemeClr val="dk1"/>
                    </a:solidFill>
                    <a:latin typeface="Poppins" panose="00000500000000000000" pitchFamily="2" charset="0"/>
                    <a:ea typeface="Roboto"/>
                    <a:cs typeface="Poppins" panose="00000500000000000000" pitchFamily="2" charset="0"/>
                    <a:sym typeface="Roboto"/>
                  </a:rPr>
                  <a:t>Alo</a:t>
                </a:r>
                <a:endParaRPr sz="733" dirty="0">
                  <a:solidFill>
                    <a:schemeClr val="dk1"/>
                  </a:solidFill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</p:grp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6B819654-0D77-5FC1-FB7C-88B6EF5EAB90}"/>
                </a:ext>
              </a:extLst>
            </p:cNvPr>
            <p:cNvGrpSpPr/>
            <p:nvPr/>
          </p:nvGrpSpPr>
          <p:grpSpPr>
            <a:xfrm>
              <a:off x="4657561" y="5242489"/>
              <a:ext cx="1275259" cy="564537"/>
              <a:chOff x="15227377" y="5931307"/>
              <a:chExt cx="1912888" cy="846806"/>
            </a:xfrm>
          </p:grpSpPr>
          <p:pic>
            <p:nvPicPr>
              <p:cNvPr id="110" name="Google Shape;368;p22" descr="Logo&#10;&#10;Description automatically generated">
                <a:hlinkClick r:id="rId45"/>
                <a:extLst>
                  <a:ext uri="{FF2B5EF4-FFF2-40B4-BE49-F238E27FC236}">
                    <a16:creationId xmlns:a16="http://schemas.microsoft.com/office/drawing/2014/main" id="{FAC49CFF-5D07-5A4E-D04C-42B1053304DE}"/>
                  </a:ext>
                </a:extLst>
              </p:cNvPr>
              <p:cNvPicPr preferRelativeResize="0"/>
              <p:nvPr/>
            </p:nvPicPr>
            <p:blipFill rotWithShape="1">
              <a:blip r:embed="rId46">
                <a:alphaModFix/>
              </a:blip>
              <a:srcRect/>
              <a:stretch/>
            </p:blipFill>
            <p:spPr>
              <a:xfrm>
                <a:off x="15227377" y="5931307"/>
                <a:ext cx="1912888" cy="50578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11" name="Google Shape;374;p22">
                <a:extLst>
                  <a:ext uri="{FF2B5EF4-FFF2-40B4-BE49-F238E27FC236}">
                    <a16:creationId xmlns:a16="http://schemas.microsoft.com/office/drawing/2014/main" id="{114E960A-FF50-1D36-29C9-599DEB603BC6}"/>
                  </a:ext>
                </a:extLst>
              </p:cNvPr>
              <p:cNvSpPr txBox="1"/>
              <p:nvPr/>
            </p:nvSpPr>
            <p:spPr>
              <a:xfrm>
                <a:off x="15704743" y="6516637"/>
                <a:ext cx="958156" cy="2614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0950" tIns="30467" rIns="60950" bIns="30467" anchor="t" anchorCtr="0">
                <a:spAutoFit/>
              </a:bodyPr>
              <a:lstStyle/>
              <a:p>
                <a:pPr algn="ctr"/>
                <a:r>
                  <a:rPr lang="en-IN" sz="733" err="1">
                    <a:solidFill>
                      <a:schemeClr val="dk1"/>
                    </a:solidFill>
                    <a:latin typeface="Poppins" panose="00000500000000000000" pitchFamily="2" charset="0"/>
                    <a:ea typeface="Roboto"/>
                    <a:cs typeface="Poppins" panose="00000500000000000000" pitchFamily="2" charset="0"/>
                    <a:sym typeface="Roboto"/>
                  </a:rPr>
                  <a:t>Vikatan</a:t>
                </a:r>
                <a:endParaRPr sz="733">
                  <a:solidFill>
                    <a:schemeClr val="dk1"/>
                  </a:solidFill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</p:grpSp>
        <p:pic>
          <p:nvPicPr>
            <p:cNvPr id="112" name="Google Shape;358;p22">
              <a:hlinkClick r:id="rId47"/>
              <a:extLst>
                <a:ext uri="{FF2B5EF4-FFF2-40B4-BE49-F238E27FC236}">
                  <a16:creationId xmlns:a16="http://schemas.microsoft.com/office/drawing/2014/main" id="{19A858D1-2E37-9B98-8724-6F1384D3A82D}"/>
                </a:ext>
              </a:extLst>
            </p:cNvPr>
            <p:cNvPicPr preferRelativeResize="0"/>
            <p:nvPr/>
          </p:nvPicPr>
          <p:blipFill>
            <a:blip r:embed="rId48">
              <a:alphaModFix/>
            </a:blip>
            <a:stretch>
              <a:fillRect/>
            </a:stretch>
          </p:blipFill>
          <p:spPr>
            <a:xfrm>
              <a:off x="644327" y="4573178"/>
              <a:ext cx="1276987" cy="4422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" name="Google Shape;370;p22">
              <a:hlinkClick r:id="rId49"/>
              <a:extLst>
                <a:ext uri="{FF2B5EF4-FFF2-40B4-BE49-F238E27FC236}">
                  <a16:creationId xmlns:a16="http://schemas.microsoft.com/office/drawing/2014/main" id="{F5F4EED0-B428-61F9-D4F9-4B3519005605}"/>
                </a:ext>
              </a:extLst>
            </p:cNvPr>
            <p:cNvPicPr preferRelativeResize="0"/>
            <p:nvPr/>
          </p:nvPicPr>
          <p:blipFill>
            <a:blip r:embed="rId50">
              <a:alphaModFix/>
            </a:blip>
            <a:stretch>
              <a:fillRect/>
            </a:stretch>
          </p:blipFill>
          <p:spPr>
            <a:xfrm>
              <a:off x="3584995" y="4535399"/>
              <a:ext cx="504801" cy="50480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0AF5C282-E5F5-F0FE-DCC1-6D44C72EF8D1}"/>
                </a:ext>
              </a:extLst>
            </p:cNvPr>
            <p:cNvGrpSpPr/>
            <p:nvPr/>
          </p:nvGrpSpPr>
          <p:grpSpPr>
            <a:xfrm>
              <a:off x="2390501" y="2915141"/>
              <a:ext cx="1249357" cy="782877"/>
              <a:chOff x="9558434" y="5724584"/>
              <a:chExt cx="1874036" cy="1174316"/>
            </a:xfrm>
          </p:grpSpPr>
          <p:pic>
            <p:nvPicPr>
              <p:cNvPr id="120" name="Google Shape;359;p22">
                <a:hlinkClick r:id="rId51"/>
                <a:extLst>
                  <a:ext uri="{FF2B5EF4-FFF2-40B4-BE49-F238E27FC236}">
                    <a16:creationId xmlns:a16="http://schemas.microsoft.com/office/drawing/2014/main" id="{0A71231B-EAB6-32F8-1C30-C0FDFCB0725A}"/>
                  </a:ext>
                </a:extLst>
              </p:cNvPr>
              <p:cNvPicPr preferRelativeResize="0"/>
              <p:nvPr/>
            </p:nvPicPr>
            <p:blipFill>
              <a:blip r:embed="rId52">
                <a:alphaModFix/>
              </a:blip>
              <a:stretch>
                <a:fillRect/>
              </a:stretch>
            </p:blipFill>
            <p:spPr>
              <a:xfrm>
                <a:off x="9719453" y="5724584"/>
                <a:ext cx="1633669" cy="91922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21" name="Google Shape;376;p22">
                <a:extLst>
                  <a:ext uri="{FF2B5EF4-FFF2-40B4-BE49-F238E27FC236}">
                    <a16:creationId xmlns:a16="http://schemas.microsoft.com/office/drawing/2014/main" id="{4BEB827E-3E30-FF0F-2CC8-34553CFE58EB}"/>
                  </a:ext>
                </a:extLst>
              </p:cNvPr>
              <p:cNvSpPr txBox="1"/>
              <p:nvPr/>
            </p:nvSpPr>
            <p:spPr>
              <a:xfrm>
                <a:off x="9558434" y="6621940"/>
                <a:ext cx="1874036" cy="2769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0950" tIns="30467" rIns="60950" bIns="30467" anchor="t" anchorCtr="0">
                <a:spAutoFit/>
              </a:bodyPr>
              <a:lstStyle/>
              <a:p>
                <a:pPr algn="ctr"/>
                <a:r>
                  <a:rPr lang="en-IN" sz="800">
                    <a:solidFill>
                      <a:schemeClr val="dk1"/>
                    </a:solidFill>
                    <a:latin typeface="Poppins" panose="00000500000000000000" pitchFamily="2" charset="0"/>
                    <a:ea typeface="Roboto"/>
                    <a:cs typeface="Poppins" panose="00000500000000000000" pitchFamily="2" charset="0"/>
                    <a:sym typeface="Roboto"/>
                  </a:rPr>
                  <a:t>Urdu Point</a:t>
                </a:r>
                <a:endParaRPr sz="800">
                  <a:solidFill>
                    <a:schemeClr val="dk1"/>
                  </a:solidFill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</p:grpSp>
        <p:pic>
          <p:nvPicPr>
            <p:cNvPr id="149" name="Google Shape;357;p22">
              <a:hlinkClick r:id="rId53"/>
              <a:extLst>
                <a:ext uri="{FF2B5EF4-FFF2-40B4-BE49-F238E27FC236}">
                  <a16:creationId xmlns:a16="http://schemas.microsoft.com/office/drawing/2014/main" id="{6ADA8B1D-FC21-2808-6F06-ED3074C4D6D8}"/>
                </a:ext>
              </a:extLst>
            </p:cNvPr>
            <p:cNvPicPr preferRelativeResize="0"/>
            <p:nvPr/>
          </p:nvPicPr>
          <p:blipFill>
            <a:blip r:embed="rId54">
              <a:alphaModFix/>
            </a:blip>
            <a:stretch>
              <a:fillRect/>
            </a:stretch>
          </p:blipFill>
          <p:spPr>
            <a:xfrm>
              <a:off x="2027693" y="5276058"/>
              <a:ext cx="987487" cy="4095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0" name="Google Shape;363;p22">
              <a:hlinkClick r:id="rId55"/>
              <a:extLst>
                <a:ext uri="{FF2B5EF4-FFF2-40B4-BE49-F238E27FC236}">
                  <a16:creationId xmlns:a16="http://schemas.microsoft.com/office/drawing/2014/main" id="{09F29213-D91A-7B3D-1CF3-474D2F40C486}"/>
                </a:ext>
              </a:extLst>
            </p:cNvPr>
            <p:cNvPicPr preferRelativeResize="0"/>
            <p:nvPr/>
          </p:nvPicPr>
          <p:blipFill>
            <a:blip r:embed="rId56">
              <a:alphaModFix/>
            </a:blip>
            <a:stretch>
              <a:fillRect/>
            </a:stretch>
          </p:blipFill>
          <p:spPr>
            <a:xfrm>
              <a:off x="583671" y="4063944"/>
              <a:ext cx="1600140" cy="26808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923EA88-738C-A111-24F6-1FD5E65578B9}"/>
              </a:ext>
            </a:extLst>
          </p:cNvPr>
          <p:cNvGrpSpPr/>
          <p:nvPr/>
        </p:nvGrpSpPr>
        <p:grpSpPr>
          <a:xfrm>
            <a:off x="6217975" y="2202415"/>
            <a:ext cx="5239934" cy="4218500"/>
            <a:chOff x="6217975" y="1950862"/>
            <a:chExt cx="5552396" cy="4470053"/>
          </a:xfrm>
        </p:grpSpPr>
        <p:pic>
          <p:nvPicPr>
            <p:cNvPr id="4" name="Picture 3" descr="Logo, company name&#10;&#10;Description automatically generated">
              <a:extLst>
                <a:ext uri="{FF2B5EF4-FFF2-40B4-BE49-F238E27FC236}">
                  <a16:creationId xmlns:a16="http://schemas.microsoft.com/office/drawing/2014/main" id="{F21909BF-1795-3C81-C577-0BC91FA81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43" t="29881" r="5589" b="30240"/>
            <a:stretch/>
          </p:blipFill>
          <p:spPr>
            <a:xfrm>
              <a:off x="9036004" y="3477343"/>
              <a:ext cx="999155" cy="450903"/>
            </a:xfrm>
            <a:prstGeom prst="rect">
              <a:avLst/>
            </a:prstGeom>
          </p:spPr>
        </p:pic>
        <p:pic>
          <p:nvPicPr>
            <p:cNvPr id="13" name="Picture 12" descr="Logo, company name&#10;&#10;Description automatically generated">
              <a:extLst>
                <a:ext uri="{FF2B5EF4-FFF2-40B4-BE49-F238E27FC236}">
                  <a16:creationId xmlns:a16="http://schemas.microsoft.com/office/drawing/2014/main" id="{4E8D6BAF-707F-6BAA-FBD0-F7898AF858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30" r="13395"/>
            <a:stretch/>
          </p:blipFill>
          <p:spPr>
            <a:xfrm>
              <a:off x="6217975" y="5125483"/>
              <a:ext cx="1321676" cy="522345"/>
            </a:xfrm>
            <a:prstGeom prst="rect">
              <a:avLst/>
            </a:prstGeom>
          </p:spPr>
        </p:pic>
        <p:pic>
          <p:nvPicPr>
            <p:cNvPr id="114" name="Google Shape;360;p22">
              <a:hlinkClick r:id="rId59"/>
              <a:extLst>
                <a:ext uri="{FF2B5EF4-FFF2-40B4-BE49-F238E27FC236}">
                  <a16:creationId xmlns:a16="http://schemas.microsoft.com/office/drawing/2014/main" id="{C163D254-2BC0-6D95-B011-7F0A27C5F96A}"/>
                </a:ext>
              </a:extLst>
            </p:cNvPr>
            <p:cNvPicPr preferRelativeResize="0"/>
            <p:nvPr/>
          </p:nvPicPr>
          <p:blipFill>
            <a:blip r:embed="rId60">
              <a:alphaModFix/>
            </a:blip>
            <a:stretch>
              <a:fillRect/>
            </a:stretch>
          </p:blipFill>
          <p:spPr>
            <a:xfrm>
              <a:off x="8154555" y="2010437"/>
              <a:ext cx="1180291" cy="2198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5" name="Google Shape;361;p22">
              <a:hlinkClick r:id="rId61"/>
              <a:extLst>
                <a:ext uri="{FF2B5EF4-FFF2-40B4-BE49-F238E27FC236}">
                  <a16:creationId xmlns:a16="http://schemas.microsoft.com/office/drawing/2014/main" id="{AAFBA01A-D13D-0826-C041-0AE46E70E45C}"/>
                </a:ext>
              </a:extLst>
            </p:cNvPr>
            <p:cNvPicPr preferRelativeResize="0"/>
            <p:nvPr/>
          </p:nvPicPr>
          <p:blipFill>
            <a:blip r:embed="rId62">
              <a:alphaModFix/>
            </a:blip>
            <a:stretch>
              <a:fillRect/>
            </a:stretch>
          </p:blipFill>
          <p:spPr>
            <a:xfrm>
              <a:off x="9674413" y="1984664"/>
              <a:ext cx="1885690" cy="2714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" name="Google Shape;362;p22">
              <a:hlinkClick r:id="rId63"/>
              <a:extLst>
                <a:ext uri="{FF2B5EF4-FFF2-40B4-BE49-F238E27FC236}">
                  <a16:creationId xmlns:a16="http://schemas.microsoft.com/office/drawing/2014/main" id="{14A6E909-8361-9245-ECF1-60019D46E090}"/>
                </a:ext>
              </a:extLst>
            </p:cNvPr>
            <p:cNvPicPr preferRelativeResize="0"/>
            <p:nvPr/>
          </p:nvPicPr>
          <p:blipFill>
            <a:blip r:embed="rId64">
              <a:alphaModFix/>
            </a:blip>
            <a:stretch>
              <a:fillRect/>
            </a:stretch>
          </p:blipFill>
          <p:spPr>
            <a:xfrm>
              <a:off x="6327023" y="1950862"/>
              <a:ext cx="1481743" cy="35740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2A64FC1D-3828-64C5-9D49-3F6DE5E09AB2}"/>
                </a:ext>
              </a:extLst>
            </p:cNvPr>
            <p:cNvGrpSpPr/>
            <p:nvPr/>
          </p:nvGrpSpPr>
          <p:grpSpPr>
            <a:xfrm>
              <a:off x="10310746" y="3251412"/>
              <a:ext cx="1249357" cy="696104"/>
              <a:chOff x="9599272" y="4513220"/>
              <a:chExt cx="1874036" cy="1044155"/>
            </a:xfrm>
          </p:grpSpPr>
          <p:pic>
            <p:nvPicPr>
              <p:cNvPr id="138" name="Google Shape;355;p22">
                <a:hlinkClick r:id="rId65"/>
                <a:extLst>
                  <a:ext uri="{FF2B5EF4-FFF2-40B4-BE49-F238E27FC236}">
                    <a16:creationId xmlns:a16="http://schemas.microsoft.com/office/drawing/2014/main" id="{4BB9596B-FEF3-5669-80F5-8B7D8E3CC46F}"/>
                  </a:ext>
                </a:extLst>
              </p:cNvPr>
              <p:cNvPicPr preferRelativeResize="0"/>
              <p:nvPr/>
            </p:nvPicPr>
            <p:blipFill>
              <a:blip r:embed="rId66">
                <a:alphaModFix/>
              </a:blip>
              <a:stretch>
                <a:fillRect/>
              </a:stretch>
            </p:blipFill>
            <p:spPr>
              <a:xfrm>
                <a:off x="9627430" y="4513220"/>
                <a:ext cx="1817718" cy="65177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39" name="Google Shape;378;p22">
                <a:extLst>
                  <a:ext uri="{FF2B5EF4-FFF2-40B4-BE49-F238E27FC236}">
                    <a16:creationId xmlns:a16="http://schemas.microsoft.com/office/drawing/2014/main" id="{0C9BC7C0-E3C8-777B-5C3E-B1323BB12AB8}"/>
                  </a:ext>
                </a:extLst>
              </p:cNvPr>
              <p:cNvSpPr txBox="1"/>
              <p:nvPr/>
            </p:nvSpPr>
            <p:spPr>
              <a:xfrm>
                <a:off x="9599272" y="5295900"/>
                <a:ext cx="1874036" cy="2614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0950" tIns="30467" rIns="60950" bIns="30467" anchor="t" anchorCtr="0">
                <a:spAutoFit/>
              </a:bodyPr>
              <a:lstStyle/>
              <a:p>
                <a:pPr algn="ctr"/>
                <a:r>
                  <a:rPr lang="en-IN" sz="733" err="1">
                    <a:solidFill>
                      <a:schemeClr val="dk1"/>
                    </a:solidFill>
                    <a:latin typeface="Poppins" panose="00000500000000000000" pitchFamily="2" charset="0"/>
                    <a:ea typeface="Roboto"/>
                    <a:cs typeface="Poppins" panose="00000500000000000000" pitchFamily="2" charset="0"/>
                    <a:sym typeface="Roboto"/>
                  </a:rPr>
                  <a:t>Dinamalar</a:t>
                </a:r>
                <a:endParaRPr sz="733">
                  <a:solidFill>
                    <a:schemeClr val="dk1"/>
                  </a:solidFill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</p:grp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E3E657AC-E9AF-7BD5-30D1-57634B75465D}"/>
                </a:ext>
              </a:extLst>
            </p:cNvPr>
            <p:cNvGrpSpPr/>
            <p:nvPr/>
          </p:nvGrpSpPr>
          <p:grpSpPr>
            <a:xfrm>
              <a:off x="7500709" y="4033930"/>
              <a:ext cx="1270000" cy="574012"/>
              <a:chOff x="15231321" y="3155002"/>
              <a:chExt cx="1905000" cy="861017"/>
            </a:xfrm>
          </p:grpSpPr>
          <p:sp>
            <p:nvSpPr>
              <p:cNvPr id="141" name="Google Shape;372;p22">
                <a:extLst>
                  <a:ext uri="{FF2B5EF4-FFF2-40B4-BE49-F238E27FC236}">
                    <a16:creationId xmlns:a16="http://schemas.microsoft.com/office/drawing/2014/main" id="{F235616F-9EDE-79A3-B4E7-58F2C3926EAC}"/>
                  </a:ext>
                </a:extLst>
              </p:cNvPr>
              <p:cNvSpPr txBox="1"/>
              <p:nvPr/>
            </p:nvSpPr>
            <p:spPr>
              <a:xfrm>
                <a:off x="15246786" y="3754544"/>
                <a:ext cx="1874036" cy="2614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0950" tIns="30467" rIns="60950" bIns="30467" anchor="t" anchorCtr="0">
                <a:spAutoFit/>
              </a:bodyPr>
              <a:lstStyle/>
              <a:p>
                <a:pPr algn="ctr"/>
                <a:r>
                  <a:rPr lang="en-IN" sz="733" err="1">
                    <a:solidFill>
                      <a:schemeClr val="dk1"/>
                    </a:solidFill>
                    <a:latin typeface="Poppins" panose="00000500000000000000" pitchFamily="2" charset="0"/>
                    <a:ea typeface="Roboto"/>
                    <a:cs typeface="Poppins" panose="00000500000000000000" pitchFamily="2" charset="0"/>
                    <a:sym typeface="Roboto"/>
                  </a:rPr>
                  <a:t>Missyusa</a:t>
                </a:r>
                <a:endParaRPr sz="733">
                  <a:solidFill>
                    <a:schemeClr val="dk1"/>
                  </a:solidFill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  <p:pic>
            <p:nvPicPr>
              <p:cNvPr id="142" name="Picture 141">
                <a:extLst>
                  <a:ext uri="{FF2B5EF4-FFF2-40B4-BE49-F238E27FC236}">
                    <a16:creationId xmlns:a16="http://schemas.microsoft.com/office/drawing/2014/main" id="{CCA7F765-8352-8473-8FFB-0080983073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15231321" y="3155002"/>
                <a:ext cx="1905000" cy="536864"/>
              </a:xfrm>
              <a:prstGeom prst="rect">
                <a:avLst/>
              </a:prstGeom>
            </p:spPr>
          </p:pic>
        </p:grpSp>
        <p:grpSp>
          <p:nvGrpSpPr>
            <p:cNvPr id="143" name="Group 142">
              <a:extLst>
                <a:ext uri="{FF2B5EF4-FFF2-40B4-BE49-F238E27FC236}">
                  <a16:creationId xmlns:a16="http://schemas.microsoft.com/office/drawing/2014/main" id="{2C26196C-EE7B-C590-DCF0-033028BC7B64}"/>
                </a:ext>
              </a:extLst>
            </p:cNvPr>
            <p:cNvGrpSpPr/>
            <p:nvPr/>
          </p:nvGrpSpPr>
          <p:grpSpPr>
            <a:xfrm>
              <a:off x="6350665" y="2458780"/>
              <a:ext cx="1397000" cy="606574"/>
              <a:chOff x="9591385" y="7247652"/>
              <a:chExt cx="2095500" cy="909860"/>
            </a:xfrm>
          </p:grpSpPr>
          <p:sp>
            <p:nvSpPr>
              <p:cNvPr id="144" name="Google Shape;375;p22">
                <a:extLst>
                  <a:ext uri="{FF2B5EF4-FFF2-40B4-BE49-F238E27FC236}">
                    <a16:creationId xmlns:a16="http://schemas.microsoft.com/office/drawing/2014/main" id="{F69E9FFE-D61A-D241-3837-D93E623CB73E}"/>
                  </a:ext>
                </a:extLst>
              </p:cNvPr>
              <p:cNvSpPr txBox="1"/>
              <p:nvPr/>
            </p:nvSpPr>
            <p:spPr>
              <a:xfrm>
                <a:off x="9686320" y="7896037"/>
                <a:ext cx="1874036" cy="2614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0950" tIns="30467" rIns="60950" bIns="30467" anchor="t" anchorCtr="0">
                <a:spAutoFit/>
              </a:bodyPr>
              <a:lstStyle/>
              <a:p>
                <a:pPr algn="ctr"/>
                <a:r>
                  <a:rPr lang="en-IN" sz="733" err="1">
                    <a:solidFill>
                      <a:schemeClr val="dk1"/>
                    </a:solidFill>
                    <a:latin typeface="Poppins" panose="00000500000000000000" pitchFamily="2" charset="0"/>
                    <a:ea typeface="Roboto"/>
                    <a:cs typeface="Poppins" panose="00000500000000000000" pitchFamily="2" charset="0"/>
                    <a:sym typeface="Roboto"/>
                  </a:rPr>
                  <a:t>Creaders</a:t>
                </a:r>
                <a:endParaRPr sz="733">
                  <a:solidFill>
                    <a:schemeClr val="dk1"/>
                  </a:solidFill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  <p:pic>
            <p:nvPicPr>
              <p:cNvPr id="145" name="Picture 144">
                <a:extLst>
                  <a:ext uri="{FF2B5EF4-FFF2-40B4-BE49-F238E27FC236}">
                    <a16:creationId xmlns:a16="http://schemas.microsoft.com/office/drawing/2014/main" id="{363C096F-A988-BD93-EA1C-B2F5C15D50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9591385" y="7247652"/>
                <a:ext cx="2095500" cy="600075"/>
              </a:xfrm>
              <a:prstGeom prst="rect">
                <a:avLst/>
              </a:prstGeom>
            </p:spPr>
          </p:pic>
        </p:grpSp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8355A52C-1F11-EF8D-986A-830792EEC656}"/>
                </a:ext>
              </a:extLst>
            </p:cNvPr>
            <p:cNvGrpSpPr/>
            <p:nvPr/>
          </p:nvGrpSpPr>
          <p:grpSpPr>
            <a:xfrm>
              <a:off x="10236923" y="2402503"/>
              <a:ext cx="1397000" cy="599110"/>
              <a:chOff x="9478805" y="7684257"/>
              <a:chExt cx="2095500" cy="898665"/>
            </a:xfrm>
          </p:grpSpPr>
          <p:sp>
            <p:nvSpPr>
              <p:cNvPr id="147" name="Google Shape;371;p22">
                <a:extLst>
                  <a:ext uri="{FF2B5EF4-FFF2-40B4-BE49-F238E27FC236}">
                    <a16:creationId xmlns:a16="http://schemas.microsoft.com/office/drawing/2014/main" id="{E89B8354-503A-E3D3-18F1-D092A07B960F}"/>
                  </a:ext>
                </a:extLst>
              </p:cNvPr>
              <p:cNvSpPr txBox="1"/>
              <p:nvPr/>
            </p:nvSpPr>
            <p:spPr>
              <a:xfrm>
                <a:off x="9589537" y="8305962"/>
                <a:ext cx="1874036" cy="2769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0950" tIns="30467" rIns="60950" bIns="30467" anchor="t" anchorCtr="0">
                <a:spAutoFit/>
              </a:bodyPr>
              <a:lstStyle/>
              <a:p>
                <a:pPr algn="ctr"/>
                <a:r>
                  <a:rPr lang="en-IN" sz="800" err="1">
                    <a:solidFill>
                      <a:schemeClr val="dk1"/>
                    </a:solidFill>
                    <a:latin typeface="Poppins" panose="00000500000000000000" pitchFamily="2" charset="0"/>
                    <a:ea typeface="Roboto"/>
                    <a:cs typeface="Poppins" panose="00000500000000000000" pitchFamily="2" charset="0"/>
                    <a:sym typeface="Roboto"/>
                  </a:rPr>
                  <a:t>Radiokorea</a:t>
                </a:r>
                <a:endParaRPr sz="800">
                  <a:solidFill>
                    <a:schemeClr val="dk1"/>
                  </a:solidFill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  <p:pic>
            <p:nvPicPr>
              <p:cNvPr id="148" name="Picture 147">
                <a:extLst>
                  <a:ext uri="{FF2B5EF4-FFF2-40B4-BE49-F238E27FC236}">
                    <a16:creationId xmlns:a16="http://schemas.microsoft.com/office/drawing/2014/main" id="{B9741BAB-65D1-491C-07D3-DAF5D68471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9478805" y="7684257"/>
                <a:ext cx="2095500" cy="571500"/>
              </a:xfrm>
              <a:prstGeom prst="rect">
                <a:avLst/>
              </a:prstGeom>
            </p:spPr>
          </p:pic>
        </p:grpSp>
        <p:pic>
          <p:nvPicPr>
            <p:cNvPr id="151" name="Picture 150" descr="Text&#10;&#10;Description automatically generated">
              <a:extLst>
                <a:ext uri="{FF2B5EF4-FFF2-40B4-BE49-F238E27FC236}">
                  <a16:creationId xmlns:a16="http://schemas.microsoft.com/office/drawing/2014/main" id="{6B28FD7A-D225-8E58-E12E-448358A246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3093" y="4003685"/>
              <a:ext cx="1300483" cy="676103"/>
            </a:xfrm>
            <a:prstGeom prst="rect">
              <a:avLst/>
            </a:prstGeom>
          </p:spPr>
        </p:pic>
        <p:pic>
          <p:nvPicPr>
            <p:cNvPr id="152" name="Picture 151" descr="Logo&#10;&#10;Description automatically generated">
              <a:extLst>
                <a:ext uri="{FF2B5EF4-FFF2-40B4-BE49-F238E27FC236}">
                  <a16:creationId xmlns:a16="http://schemas.microsoft.com/office/drawing/2014/main" id="{41590E44-F743-61E3-5D26-07B31C3B7F8A}"/>
                </a:ext>
              </a:extLst>
            </p:cNvPr>
            <p:cNvPicPr>
              <a:picLocks noChangeAspect="1"/>
            </p:cNvPicPr>
            <p:nvPr/>
          </p:nvPicPr>
          <p:blipFill>
            <a:blip r:embed="rId7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8240" y="3344142"/>
              <a:ext cx="929978" cy="523113"/>
            </a:xfrm>
            <a:prstGeom prst="rect">
              <a:avLst/>
            </a:prstGeom>
          </p:spPr>
        </p:pic>
        <p:pic>
          <p:nvPicPr>
            <p:cNvPr id="153" name="Picture 152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88EBCD6E-F1BB-254E-313C-4D947D7873EB}"/>
                </a:ext>
              </a:extLst>
            </p:cNvPr>
            <p:cNvPicPr>
              <a:picLocks noChangeAspect="1"/>
            </p:cNvPicPr>
            <p:nvPr/>
          </p:nvPicPr>
          <p:blipFill>
            <a:blip r:embed="rId7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9229" y="5801749"/>
              <a:ext cx="1415617" cy="440828"/>
            </a:xfrm>
            <a:prstGeom prst="rect">
              <a:avLst/>
            </a:prstGeom>
          </p:spPr>
        </p:pic>
        <p:pic>
          <p:nvPicPr>
            <p:cNvPr id="154" name="Picture 153" descr="Logo&#10;&#10;Description automatically generated">
              <a:extLst>
                <a:ext uri="{FF2B5EF4-FFF2-40B4-BE49-F238E27FC236}">
                  <a16:creationId xmlns:a16="http://schemas.microsoft.com/office/drawing/2014/main" id="{66EBB0AA-64ED-91F1-69C1-E6DDE76FA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87" t="36225" r="9285" b="28932"/>
            <a:stretch/>
          </p:blipFill>
          <p:spPr>
            <a:xfrm>
              <a:off x="9181672" y="5300555"/>
              <a:ext cx="1279221" cy="360596"/>
            </a:xfrm>
            <a:prstGeom prst="rect">
              <a:avLst/>
            </a:prstGeom>
          </p:spPr>
        </p:pic>
        <p:pic>
          <p:nvPicPr>
            <p:cNvPr id="155" name="Picture 154" descr="A picture containing text, ax, gear&#10;&#10;Description automatically generated">
              <a:extLst>
                <a:ext uri="{FF2B5EF4-FFF2-40B4-BE49-F238E27FC236}">
                  <a16:creationId xmlns:a16="http://schemas.microsoft.com/office/drawing/2014/main" id="{0571DE2B-0934-4B44-3A3B-98934480930B}"/>
                </a:ext>
              </a:extLst>
            </p:cNvPr>
            <p:cNvPicPr>
              <a:picLocks noChangeAspect="1"/>
            </p:cNvPicPr>
            <p:nvPr/>
          </p:nvPicPr>
          <p:blipFill>
            <a:blip r:embed="rId7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74710" y="3033754"/>
              <a:ext cx="907721" cy="260969"/>
            </a:xfrm>
            <a:prstGeom prst="rect">
              <a:avLst/>
            </a:prstGeom>
          </p:spPr>
        </p:pic>
        <p:pic>
          <p:nvPicPr>
            <p:cNvPr id="156" name="Picture 155" descr="Logo&#10;&#10;Description automatically generated">
              <a:extLst>
                <a:ext uri="{FF2B5EF4-FFF2-40B4-BE49-F238E27FC236}">
                  <a16:creationId xmlns:a16="http://schemas.microsoft.com/office/drawing/2014/main" id="{DB7BBB43-95A9-A048-B567-55FA425AE661}"/>
                </a:ext>
              </a:extLst>
            </p:cNvPr>
            <p:cNvPicPr>
              <a:picLocks noChangeAspect="1"/>
            </p:cNvPicPr>
            <p:nvPr/>
          </p:nvPicPr>
          <p:blipFill>
            <a:blip r:embed="rId7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41959" y="4041446"/>
              <a:ext cx="1349183" cy="393217"/>
            </a:xfrm>
            <a:prstGeom prst="rect">
              <a:avLst/>
            </a:prstGeom>
          </p:spPr>
        </p:pic>
        <p:pic>
          <p:nvPicPr>
            <p:cNvPr id="157" name="Picture 156" descr="A black and white sign&#10;&#10;Description automatically generated with low confidence">
              <a:extLst>
                <a:ext uri="{FF2B5EF4-FFF2-40B4-BE49-F238E27FC236}">
                  <a16:creationId xmlns:a16="http://schemas.microsoft.com/office/drawing/2014/main" id="{EF2CD7E2-2CE2-2A7E-E49E-4C7D18FE9371}"/>
                </a:ext>
              </a:extLst>
            </p:cNvPr>
            <p:cNvPicPr>
              <a:picLocks noChangeAspect="1"/>
            </p:cNvPicPr>
            <p:nvPr/>
          </p:nvPicPr>
          <p:blipFill>
            <a:blip r:embed="rId7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74359" y="4776414"/>
              <a:ext cx="1993490" cy="292794"/>
            </a:xfrm>
            <a:prstGeom prst="rect">
              <a:avLst/>
            </a:prstGeom>
          </p:spPr>
        </p:pic>
        <p:pic>
          <p:nvPicPr>
            <p:cNvPr id="158" name="Picture 157">
              <a:extLst>
                <a:ext uri="{FF2B5EF4-FFF2-40B4-BE49-F238E27FC236}">
                  <a16:creationId xmlns:a16="http://schemas.microsoft.com/office/drawing/2014/main" id="{44AE257A-85E7-7906-D679-8AA05B9E7D73}"/>
                </a:ext>
              </a:extLst>
            </p:cNvPr>
            <p:cNvPicPr>
              <a:picLocks noChangeAspect="1"/>
            </p:cNvPicPr>
            <p:nvPr/>
          </p:nvPicPr>
          <p:blipFill>
            <a:blip r:embed="rId7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3139" y="3966271"/>
              <a:ext cx="1031971" cy="418367"/>
            </a:xfrm>
            <a:prstGeom prst="rect">
              <a:avLst/>
            </a:prstGeom>
          </p:spPr>
        </p:pic>
        <p:pic>
          <p:nvPicPr>
            <p:cNvPr id="159" name="Picture 158" descr="Text&#10;&#10;Description automatically generated with low confidence">
              <a:extLst>
                <a:ext uri="{FF2B5EF4-FFF2-40B4-BE49-F238E27FC236}">
                  <a16:creationId xmlns:a16="http://schemas.microsoft.com/office/drawing/2014/main" id="{A8CB4745-F69B-B5F3-29B1-4D362E934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7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6871" y="5259194"/>
              <a:ext cx="1333500" cy="415637"/>
            </a:xfrm>
            <a:prstGeom prst="rect">
              <a:avLst/>
            </a:prstGeom>
          </p:spPr>
        </p:pic>
        <p:pic>
          <p:nvPicPr>
            <p:cNvPr id="160" name="Picture 159" descr="Text, logo&#10;&#10;Description automatically generated">
              <a:extLst>
                <a:ext uri="{FF2B5EF4-FFF2-40B4-BE49-F238E27FC236}">
                  <a16:creationId xmlns:a16="http://schemas.microsoft.com/office/drawing/2014/main" id="{AD9581F3-1C28-E7D6-4305-029DC02DEE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9023" y="2499777"/>
              <a:ext cx="2090791" cy="351357"/>
            </a:xfrm>
            <a:prstGeom prst="rect">
              <a:avLst/>
            </a:prstGeom>
          </p:spPr>
        </p:pic>
        <p:pic>
          <p:nvPicPr>
            <p:cNvPr id="161" name="Picture 160" descr="Logo, company name&#10;&#10;Description automatically generated">
              <a:extLst>
                <a:ext uri="{FF2B5EF4-FFF2-40B4-BE49-F238E27FC236}">
                  <a16:creationId xmlns:a16="http://schemas.microsoft.com/office/drawing/2014/main" id="{2DBD37DA-8590-9722-A443-B9287E0EED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11" t="17277" r="5211" b="17277"/>
            <a:stretch/>
          </p:blipFill>
          <p:spPr>
            <a:xfrm>
              <a:off x="7804757" y="5259849"/>
              <a:ext cx="1086819" cy="372201"/>
            </a:xfrm>
            <a:prstGeom prst="rect">
              <a:avLst/>
            </a:prstGeom>
          </p:spPr>
        </p:pic>
        <p:pic>
          <p:nvPicPr>
            <p:cNvPr id="162" name="Picture 161" descr="A picture containing text, clock&#10;&#10;Description automatically generated">
              <a:extLst>
                <a:ext uri="{FF2B5EF4-FFF2-40B4-BE49-F238E27FC236}">
                  <a16:creationId xmlns:a16="http://schemas.microsoft.com/office/drawing/2014/main" id="{9096CAA7-538C-9271-860A-8449E9093486}"/>
                </a:ext>
              </a:extLst>
            </p:cNvPr>
            <p:cNvPicPr>
              <a:picLocks noChangeAspect="1"/>
            </p:cNvPicPr>
            <p:nvPr/>
          </p:nvPicPr>
          <p:blipFill>
            <a:blip r:embed="rId8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31852" y="5864816"/>
              <a:ext cx="1125273" cy="321318"/>
            </a:xfrm>
            <a:prstGeom prst="rect">
              <a:avLst/>
            </a:prstGeom>
          </p:spPr>
        </p:pic>
        <p:pic>
          <p:nvPicPr>
            <p:cNvPr id="163" name="Picture 162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97075607-00BF-3015-2C37-03564F5E34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696" b="20696"/>
            <a:stretch/>
          </p:blipFill>
          <p:spPr>
            <a:xfrm>
              <a:off x="7816154" y="4738036"/>
              <a:ext cx="1399274" cy="410046"/>
            </a:xfrm>
            <a:prstGeom prst="rect">
              <a:avLst/>
            </a:prstGeom>
          </p:spPr>
        </p:pic>
        <p:grpSp>
          <p:nvGrpSpPr>
            <p:cNvPr id="164" name="Group 163">
              <a:extLst>
                <a:ext uri="{FF2B5EF4-FFF2-40B4-BE49-F238E27FC236}">
                  <a16:creationId xmlns:a16="http://schemas.microsoft.com/office/drawing/2014/main" id="{EE08B179-BA23-D406-28BD-DD751F593E1C}"/>
                </a:ext>
              </a:extLst>
            </p:cNvPr>
            <p:cNvGrpSpPr/>
            <p:nvPr/>
          </p:nvGrpSpPr>
          <p:grpSpPr>
            <a:xfrm>
              <a:off x="6275265" y="4486413"/>
              <a:ext cx="1270000" cy="599873"/>
              <a:chOff x="9509874" y="8646459"/>
              <a:chExt cx="1905000" cy="899810"/>
            </a:xfrm>
          </p:grpSpPr>
          <p:pic>
            <p:nvPicPr>
              <p:cNvPr id="165" name="Picture 164" descr="A picture containing logo&#10;&#10;Description automatically generated">
                <a:extLst>
                  <a:ext uri="{FF2B5EF4-FFF2-40B4-BE49-F238E27FC236}">
                    <a16:creationId xmlns:a16="http://schemas.microsoft.com/office/drawing/2014/main" id="{A6D1E11C-B503-29C0-5FB8-8D6DF3E0B72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2589" b="32589"/>
              <a:stretch/>
            </p:blipFill>
            <p:spPr>
              <a:xfrm>
                <a:off x="9509874" y="8646459"/>
                <a:ext cx="1905000" cy="663368"/>
              </a:xfrm>
              <a:prstGeom prst="rect">
                <a:avLst/>
              </a:prstGeom>
            </p:spPr>
          </p:pic>
          <p:sp>
            <p:nvSpPr>
              <p:cNvPr id="166" name="Google Shape;382;p22">
                <a:extLst>
                  <a:ext uri="{FF2B5EF4-FFF2-40B4-BE49-F238E27FC236}">
                    <a16:creationId xmlns:a16="http://schemas.microsoft.com/office/drawing/2014/main" id="{1E4A6BED-AF53-10B8-871D-7AA3892F2156}"/>
                  </a:ext>
                </a:extLst>
              </p:cNvPr>
              <p:cNvSpPr txBox="1"/>
              <p:nvPr/>
            </p:nvSpPr>
            <p:spPr>
              <a:xfrm>
                <a:off x="9600030" y="9284793"/>
                <a:ext cx="1655159" cy="2614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0950" tIns="30467" rIns="60950" bIns="30467" anchor="t" anchorCtr="0">
                <a:spAutoFit/>
              </a:bodyPr>
              <a:lstStyle/>
              <a:p>
                <a:pPr algn="ctr"/>
                <a:r>
                  <a:rPr lang="en-IN" sz="733">
                    <a:solidFill>
                      <a:schemeClr val="dk1"/>
                    </a:solidFill>
                    <a:latin typeface="Poppins" panose="00000500000000000000" pitchFamily="2" charset="0"/>
                    <a:ea typeface="Roboto"/>
                    <a:cs typeface="Poppins" panose="00000500000000000000" pitchFamily="2" charset="0"/>
                    <a:sym typeface="Roboto"/>
                  </a:rPr>
                  <a:t>The Korea Times</a:t>
                </a:r>
                <a:endParaRPr sz="733">
                  <a:solidFill>
                    <a:schemeClr val="dk1"/>
                  </a:solidFill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</p:grpSp>
        <p:grpSp>
          <p:nvGrpSpPr>
            <p:cNvPr id="167" name="Group 166">
              <a:extLst>
                <a:ext uri="{FF2B5EF4-FFF2-40B4-BE49-F238E27FC236}">
                  <a16:creationId xmlns:a16="http://schemas.microsoft.com/office/drawing/2014/main" id="{6DBFCFD1-FD49-2B00-A0FB-C9C8609836AF}"/>
                </a:ext>
              </a:extLst>
            </p:cNvPr>
            <p:cNvGrpSpPr/>
            <p:nvPr/>
          </p:nvGrpSpPr>
          <p:grpSpPr>
            <a:xfrm>
              <a:off x="6296568" y="5751640"/>
              <a:ext cx="1253479" cy="669275"/>
              <a:chOff x="9444852" y="8755375"/>
              <a:chExt cx="1880218" cy="1003912"/>
            </a:xfrm>
          </p:grpSpPr>
          <p:pic>
            <p:nvPicPr>
              <p:cNvPr id="168" name="Picture 167" descr="Text, icon&#10;&#10;Description automatically generated">
                <a:extLst>
                  <a:ext uri="{FF2B5EF4-FFF2-40B4-BE49-F238E27FC236}">
                    <a16:creationId xmlns:a16="http://schemas.microsoft.com/office/drawing/2014/main" id="{77B3F6EC-DFE0-B3AA-A1DB-5C9638EAD7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166" b="17664"/>
              <a:stretch/>
            </p:blipFill>
            <p:spPr>
              <a:xfrm>
                <a:off x="9444852" y="8755375"/>
                <a:ext cx="1880218" cy="662576"/>
              </a:xfrm>
              <a:prstGeom prst="rect">
                <a:avLst/>
              </a:prstGeom>
            </p:spPr>
          </p:pic>
          <p:sp>
            <p:nvSpPr>
              <p:cNvPr id="169" name="TextBox 168">
                <a:extLst>
                  <a:ext uri="{FF2B5EF4-FFF2-40B4-BE49-F238E27FC236}">
                    <a16:creationId xmlns:a16="http://schemas.microsoft.com/office/drawing/2014/main" id="{51EC28B3-4D62-94B0-0A6D-2E5FE708549D}"/>
                  </a:ext>
                </a:extLst>
              </p:cNvPr>
              <p:cNvSpPr txBox="1"/>
              <p:nvPr/>
            </p:nvSpPr>
            <p:spPr>
              <a:xfrm>
                <a:off x="9906087" y="9451605"/>
                <a:ext cx="919002" cy="3076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N" sz="733">
                    <a:latin typeface="Poppins" panose="00000500000000000000" pitchFamily="2" charset="0"/>
                    <a:cs typeface="Poppins" panose="00000500000000000000" pitchFamily="2" charset="0"/>
                  </a:rPr>
                  <a:t>FM Korea</a:t>
                </a:r>
              </a:p>
            </p:txBody>
          </p:sp>
        </p:grpSp>
        <p:grpSp>
          <p:nvGrpSpPr>
            <p:cNvPr id="170" name="Group 169">
              <a:extLst>
                <a:ext uri="{FF2B5EF4-FFF2-40B4-BE49-F238E27FC236}">
                  <a16:creationId xmlns:a16="http://schemas.microsoft.com/office/drawing/2014/main" id="{A73C065A-DAE6-BBF5-8529-66721295DE93}"/>
                </a:ext>
              </a:extLst>
            </p:cNvPr>
            <p:cNvGrpSpPr/>
            <p:nvPr/>
          </p:nvGrpSpPr>
          <p:grpSpPr>
            <a:xfrm>
              <a:off x="7653993" y="3198952"/>
              <a:ext cx="1098752" cy="646467"/>
              <a:chOff x="13648922" y="8758219"/>
              <a:chExt cx="1648128" cy="969700"/>
            </a:xfrm>
          </p:grpSpPr>
          <p:pic>
            <p:nvPicPr>
              <p:cNvPr id="171" name="Picture 170" descr="A picture containing logo&#10;&#10;Description automatically generated">
                <a:extLst>
                  <a:ext uri="{FF2B5EF4-FFF2-40B4-BE49-F238E27FC236}">
                    <a16:creationId xmlns:a16="http://schemas.microsoft.com/office/drawing/2014/main" id="{77D3B9AC-1605-E3E1-F64E-29A6DAEB6C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5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648922" y="8758219"/>
                <a:ext cx="1648128" cy="565533"/>
              </a:xfrm>
              <a:prstGeom prst="rect">
                <a:avLst/>
              </a:prstGeom>
            </p:spPr>
          </p:pic>
          <p:sp>
            <p:nvSpPr>
              <p:cNvPr id="172" name="TextBox 171">
                <a:extLst>
                  <a:ext uri="{FF2B5EF4-FFF2-40B4-BE49-F238E27FC236}">
                    <a16:creationId xmlns:a16="http://schemas.microsoft.com/office/drawing/2014/main" id="{4F773D59-C79D-1369-6C79-C3B8FF5A1395}"/>
                  </a:ext>
                </a:extLst>
              </p:cNvPr>
              <p:cNvSpPr txBox="1"/>
              <p:nvPr/>
            </p:nvSpPr>
            <p:spPr>
              <a:xfrm>
                <a:off x="13879875" y="9420238"/>
                <a:ext cx="1361432" cy="3076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N" sz="733">
                    <a:latin typeface="Poppins" panose="00000500000000000000" pitchFamily="2" charset="0"/>
                    <a:cs typeface="Poppins" panose="00000500000000000000" pitchFamily="2" charset="0"/>
                  </a:rPr>
                  <a:t>The Korea Daily</a:t>
                </a:r>
              </a:p>
            </p:txBody>
          </p:sp>
        </p:grpSp>
      </p:grp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DBD2C3D-12F3-7F19-C07D-FF511705242A}"/>
              </a:ext>
            </a:extLst>
          </p:cNvPr>
          <p:cNvCxnSpPr>
            <a:cxnSpLocks/>
          </p:cNvCxnSpPr>
          <p:nvPr/>
        </p:nvCxnSpPr>
        <p:spPr>
          <a:xfrm>
            <a:off x="6046289" y="552396"/>
            <a:ext cx="6145711" cy="0"/>
          </a:xfrm>
          <a:prstGeom prst="line">
            <a:avLst/>
          </a:prstGeom>
          <a:ln w="127000">
            <a:solidFill>
              <a:srgbClr val="4C61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B662B6E-A84E-0CAF-2F98-A75B818F187F}"/>
              </a:ext>
            </a:extLst>
          </p:cNvPr>
          <p:cNvSpPr txBox="1"/>
          <p:nvPr/>
        </p:nvSpPr>
        <p:spPr>
          <a:xfrm>
            <a:off x="405816" y="814503"/>
            <a:ext cx="47147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We Represent Over 15 Asian Countries Publishers</a:t>
            </a:r>
          </a:p>
        </p:txBody>
      </p:sp>
    </p:spTree>
    <p:extLst>
      <p:ext uri="{BB962C8B-B14F-4D97-AF65-F5344CB8AC3E}">
        <p14:creationId xmlns:p14="http://schemas.microsoft.com/office/powerpoint/2010/main" val="40340900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2">
            <a:extLst>
              <a:ext uri="{FF2B5EF4-FFF2-40B4-BE49-F238E27FC236}">
                <a16:creationId xmlns:a16="http://schemas.microsoft.com/office/drawing/2014/main" id="{7B474EED-7CCB-D7D1-BC97-8C08BF9ADD22}"/>
              </a:ext>
            </a:extLst>
          </p:cNvPr>
          <p:cNvSpPr txBox="1"/>
          <p:nvPr/>
        </p:nvSpPr>
        <p:spPr>
          <a:xfrm>
            <a:off x="360094" y="1842059"/>
            <a:ext cx="3466813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200" b="1" dirty="0">
                <a:latin typeface="Roboto" panose="02000000000000000000" pitchFamily="2" charset="0"/>
                <a:ea typeface="Roboto" panose="02000000000000000000" pitchFamily="2" charset="0"/>
              </a:rPr>
              <a:t>WHO WE ARE?</a:t>
            </a:r>
          </a:p>
        </p:txBody>
      </p:sp>
      <p:sp>
        <p:nvSpPr>
          <p:cNvPr id="12" name="TextBox 66">
            <a:extLst>
              <a:ext uri="{FF2B5EF4-FFF2-40B4-BE49-F238E27FC236}">
                <a16:creationId xmlns:a16="http://schemas.microsoft.com/office/drawing/2014/main" id="{65F0D802-F640-B079-C211-71D33426FBEB}"/>
              </a:ext>
            </a:extLst>
          </p:cNvPr>
          <p:cNvSpPr txBox="1"/>
          <p:nvPr/>
        </p:nvSpPr>
        <p:spPr>
          <a:xfrm>
            <a:off x="707027" y="2739184"/>
            <a:ext cx="8581827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Montserrat Classic" panose="020B0604020202020204" charset="0"/>
              </a:rPr>
              <a:t>IncrementX is the technology-led Niche audience platform representing Asian Digital Publishers in their unrepresented geography. </a:t>
            </a:r>
          </a:p>
        </p:txBody>
      </p:sp>
      <p:sp>
        <p:nvSpPr>
          <p:cNvPr id="13" name="TextBox 66">
            <a:extLst>
              <a:ext uri="{FF2B5EF4-FFF2-40B4-BE49-F238E27FC236}">
                <a16:creationId xmlns:a16="http://schemas.microsoft.com/office/drawing/2014/main" id="{96BCF23A-3AD1-F2CA-D06A-DCC09EE11802}"/>
              </a:ext>
            </a:extLst>
          </p:cNvPr>
          <p:cNvSpPr txBox="1"/>
          <p:nvPr/>
        </p:nvSpPr>
        <p:spPr>
          <a:xfrm>
            <a:off x="707028" y="4154384"/>
            <a:ext cx="8925859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Montserrat Classic" panose="020B0604020202020204" charset="0"/>
              </a:rPr>
              <a:t>IncrementX is the Programmatic Monetization &amp; Brand Solutions Partner for Publishers worldwide.</a:t>
            </a:r>
          </a:p>
        </p:txBody>
      </p:sp>
      <p:sp>
        <p:nvSpPr>
          <p:cNvPr id="14" name="AutoShape 4">
            <a:extLst>
              <a:ext uri="{FF2B5EF4-FFF2-40B4-BE49-F238E27FC236}">
                <a16:creationId xmlns:a16="http://schemas.microsoft.com/office/drawing/2014/main" id="{8E7C31A2-0368-2A92-2CB6-42C5E0FC0573}"/>
              </a:ext>
            </a:extLst>
          </p:cNvPr>
          <p:cNvSpPr/>
          <p:nvPr/>
        </p:nvSpPr>
        <p:spPr>
          <a:xfrm rot="16200000">
            <a:off x="-409449" y="769545"/>
            <a:ext cx="1539088" cy="0"/>
          </a:xfrm>
          <a:prstGeom prst="line">
            <a:avLst/>
          </a:prstGeom>
          <a:ln w="127000" cap="flat">
            <a:solidFill>
              <a:srgbClr val="4C61FE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6" name="TextBox 66">
            <a:extLst>
              <a:ext uri="{FF2B5EF4-FFF2-40B4-BE49-F238E27FC236}">
                <a16:creationId xmlns:a16="http://schemas.microsoft.com/office/drawing/2014/main" id="{8813E4FE-7339-E044-5833-CB5A75C7F2B1}"/>
              </a:ext>
            </a:extLst>
          </p:cNvPr>
          <p:cNvSpPr txBox="1"/>
          <p:nvPr/>
        </p:nvSpPr>
        <p:spPr>
          <a:xfrm>
            <a:off x="707028" y="3600672"/>
            <a:ext cx="8473186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Montserrat Classic" panose="020B0604020202020204" charset="0"/>
              </a:rPr>
              <a:t>We help Brands and Advertisers in reaching desired Niche Audiences.</a:t>
            </a:r>
          </a:p>
        </p:txBody>
      </p:sp>
      <p:sp>
        <p:nvSpPr>
          <p:cNvPr id="17" name="TextBox 66">
            <a:extLst>
              <a:ext uri="{FF2B5EF4-FFF2-40B4-BE49-F238E27FC236}">
                <a16:creationId xmlns:a16="http://schemas.microsoft.com/office/drawing/2014/main" id="{0A9514BA-D74D-1B36-8808-6847B123E669}"/>
              </a:ext>
            </a:extLst>
          </p:cNvPr>
          <p:cNvSpPr txBox="1"/>
          <p:nvPr/>
        </p:nvSpPr>
        <p:spPr>
          <a:xfrm>
            <a:off x="707028" y="5015872"/>
            <a:ext cx="9713511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Montserrat Classic" panose="020B0604020202020204" charset="0"/>
              </a:rPr>
              <a:t>We provide a global sales force, partnerships &amp; technologies with unique expertise to minimize the surprises publishers face in unrepresented geographies.</a:t>
            </a:r>
          </a:p>
        </p:txBody>
      </p:sp>
      <p:pic>
        <p:nvPicPr>
          <p:cNvPr id="19" name="Picture 18" descr="A picture containing group, people, silhouette&#10;&#10;Description automatically generated">
            <a:extLst>
              <a:ext uri="{FF2B5EF4-FFF2-40B4-BE49-F238E27FC236}">
                <a16:creationId xmlns:a16="http://schemas.microsoft.com/office/drawing/2014/main" id="{2DCDDEC6-AF54-9D5D-6371-D99BB833DB8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7650" y="304223"/>
            <a:ext cx="7761943" cy="2118039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01BE1AD0-853F-2277-BB60-259A437102B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824" y="6438333"/>
            <a:ext cx="1170108" cy="351032"/>
          </a:xfrm>
          <a:prstGeom prst="rect">
            <a:avLst/>
          </a:prstGeom>
        </p:spPr>
      </p:pic>
      <p:sp>
        <p:nvSpPr>
          <p:cNvPr id="2" name="TextBox 66">
            <a:extLst>
              <a:ext uri="{FF2B5EF4-FFF2-40B4-BE49-F238E27FC236}">
                <a16:creationId xmlns:a16="http://schemas.microsoft.com/office/drawing/2014/main" id="{BD7F8A7A-89C5-5C77-F2D8-E60D44EFB896}"/>
              </a:ext>
            </a:extLst>
          </p:cNvPr>
          <p:cNvSpPr txBox="1"/>
          <p:nvPr/>
        </p:nvSpPr>
        <p:spPr>
          <a:xfrm>
            <a:off x="707028" y="5877362"/>
            <a:ext cx="6318461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Montserrat Classic" panose="020B0604020202020204" charset="0"/>
              </a:rPr>
              <a:t>IncrementX is Part of Vertoz Group (NSEI: VERTOZ)</a:t>
            </a:r>
          </a:p>
        </p:txBody>
      </p:sp>
    </p:spTree>
    <p:extLst>
      <p:ext uri="{BB962C8B-B14F-4D97-AF65-F5344CB8AC3E}">
        <p14:creationId xmlns:p14="http://schemas.microsoft.com/office/powerpoint/2010/main" val="1929900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>
            <a:extLst>
              <a:ext uri="{FF2B5EF4-FFF2-40B4-BE49-F238E27FC236}">
                <a16:creationId xmlns:a16="http://schemas.microsoft.com/office/drawing/2014/main" id="{05E9ADA2-DB94-05D6-EAE4-DB5CA8BB5678}"/>
              </a:ext>
            </a:extLst>
          </p:cNvPr>
          <p:cNvSpPr/>
          <p:nvPr/>
        </p:nvSpPr>
        <p:spPr>
          <a:xfrm rot="16200000" flipV="1">
            <a:off x="-1694221" y="4132600"/>
            <a:ext cx="5450795" cy="1"/>
          </a:xfrm>
          <a:prstGeom prst="line">
            <a:avLst/>
          </a:prstGeom>
          <a:ln w="127000" cap="flat">
            <a:solidFill>
              <a:srgbClr val="4C61FE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2" name="AutoShape 4">
            <a:extLst>
              <a:ext uri="{FF2B5EF4-FFF2-40B4-BE49-F238E27FC236}">
                <a16:creationId xmlns:a16="http://schemas.microsoft.com/office/drawing/2014/main" id="{62BA02D4-88C6-D09B-17DF-C0B58A31A890}"/>
              </a:ext>
            </a:extLst>
          </p:cNvPr>
          <p:cNvSpPr/>
          <p:nvPr/>
        </p:nvSpPr>
        <p:spPr>
          <a:xfrm rot="16200000">
            <a:off x="697545" y="333632"/>
            <a:ext cx="667263" cy="2"/>
          </a:xfrm>
          <a:prstGeom prst="line">
            <a:avLst/>
          </a:prstGeom>
          <a:ln w="127000" cap="flat">
            <a:solidFill>
              <a:srgbClr val="4C61FE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1" name="TextBox 12">
            <a:extLst>
              <a:ext uri="{FF2B5EF4-FFF2-40B4-BE49-F238E27FC236}">
                <a16:creationId xmlns:a16="http://schemas.microsoft.com/office/drawing/2014/main" id="{F828C529-D346-ADDE-9743-F48A15C11D83}"/>
              </a:ext>
            </a:extLst>
          </p:cNvPr>
          <p:cNvSpPr txBox="1"/>
          <p:nvPr/>
        </p:nvSpPr>
        <p:spPr>
          <a:xfrm>
            <a:off x="892447" y="791013"/>
            <a:ext cx="10674711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</a:rPr>
              <a:t>WE CONNECT YOU TO </a:t>
            </a:r>
            <a:r>
              <a:rPr lang="en-US" sz="3200" b="1" dirty="0">
                <a:latin typeface="Roboto" panose="02000000000000000000" pitchFamily="2" charset="0"/>
                <a:ea typeface="Roboto" panose="02000000000000000000" pitchFamily="2" charset="0"/>
              </a:rPr>
              <a:t>TOP BRANDS &amp; AGENCY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3ADD7BB3-158D-B636-A1BF-B019DB9F7BDB}"/>
              </a:ext>
            </a:extLst>
          </p:cNvPr>
          <p:cNvGrpSpPr/>
          <p:nvPr/>
        </p:nvGrpSpPr>
        <p:grpSpPr>
          <a:xfrm>
            <a:off x="2499488" y="1590745"/>
            <a:ext cx="8396336" cy="4737500"/>
            <a:chOff x="3103696" y="1757872"/>
            <a:chExt cx="8396336" cy="4737500"/>
          </a:xfrm>
        </p:grpSpPr>
        <p:pic>
          <p:nvPicPr>
            <p:cNvPr id="22" name="Google Shape;225;p19" descr="Logo&#10;&#10;Description automatically generated">
              <a:extLst>
                <a:ext uri="{FF2B5EF4-FFF2-40B4-BE49-F238E27FC236}">
                  <a16:creationId xmlns:a16="http://schemas.microsoft.com/office/drawing/2014/main" id="{60937241-47D6-5FFA-F8FE-1E37E572C9E8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398312" y="1783334"/>
              <a:ext cx="735763" cy="5092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Google Shape;227;p19" descr="Background pattern&#10;&#10;Description automatically generated">
              <a:extLst>
                <a:ext uri="{FF2B5EF4-FFF2-40B4-BE49-F238E27FC236}">
                  <a16:creationId xmlns:a16="http://schemas.microsoft.com/office/drawing/2014/main" id="{48D274A4-29D4-D1F9-43B0-B71DAE811079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303668" y="1783334"/>
              <a:ext cx="462479" cy="5092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Google Shape;228;p19" descr="Icon&#10;&#10;Description automatically generated with medium confidence">
              <a:extLst>
                <a:ext uri="{FF2B5EF4-FFF2-40B4-BE49-F238E27FC236}">
                  <a16:creationId xmlns:a16="http://schemas.microsoft.com/office/drawing/2014/main" id="{24AFDC56-A3BD-DC44-1B18-B5F89D5C51FB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914835" y="1757872"/>
              <a:ext cx="562652" cy="5601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Google Shape;229;p19" descr="Logo&#10;&#10;Description automatically generated">
              <a:extLst>
                <a:ext uri="{FF2B5EF4-FFF2-40B4-BE49-F238E27FC236}">
                  <a16:creationId xmlns:a16="http://schemas.microsoft.com/office/drawing/2014/main" id="{37C97A2F-58DD-4D18-DD58-EA6811026FF3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202729" y="1845746"/>
              <a:ext cx="1210329" cy="3844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" name="Google Shape;231;p19" descr="Icon&#10;&#10;Description automatically generated">
              <a:extLst>
                <a:ext uri="{FF2B5EF4-FFF2-40B4-BE49-F238E27FC236}">
                  <a16:creationId xmlns:a16="http://schemas.microsoft.com/office/drawing/2014/main" id="{B42933B6-3DE7-B507-28DA-7A4967C370A9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216044" y="3019830"/>
              <a:ext cx="1100299" cy="2609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" name="Google Shape;232;p19" descr="Logo&#10;&#10;Description automatically generated">
              <a:extLst>
                <a:ext uri="{FF2B5EF4-FFF2-40B4-BE49-F238E27FC236}">
                  <a16:creationId xmlns:a16="http://schemas.microsoft.com/office/drawing/2014/main" id="{4E79F1A9-120D-F544-D3B6-A0C8B88562F0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6833384" y="2890149"/>
              <a:ext cx="669970" cy="5202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" name="Google Shape;233;p19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0819858E-FF4A-D000-96EB-5AC6B3AF5DF2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8499440" y="2870200"/>
              <a:ext cx="569084" cy="5601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" name="Google Shape;234;p19" descr="Icon&#10;&#10;Description automatically generated">
              <a:extLst>
                <a:ext uri="{FF2B5EF4-FFF2-40B4-BE49-F238E27FC236}">
                  <a16:creationId xmlns:a16="http://schemas.microsoft.com/office/drawing/2014/main" id="{BCEE05DB-8305-3081-32BA-9D8230D65851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5159149" y="3970782"/>
              <a:ext cx="751519" cy="4050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" name="Google Shape;235;p19" descr="A blue logo with white text&#10;&#10;Description automatically generated with low confidence">
              <a:extLst>
                <a:ext uri="{FF2B5EF4-FFF2-40B4-BE49-F238E27FC236}">
                  <a16:creationId xmlns:a16="http://schemas.microsoft.com/office/drawing/2014/main" id="{E57BF979-7E89-BE4C-BB53-18276F59AA7F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6597875" y="3959577"/>
              <a:ext cx="1100299" cy="4274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" name="Google Shape;236;p19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F5F76AF8-6E33-B120-C675-076F3603D059}"/>
                </a:ext>
              </a:extLst>
            </p:cNvPr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8410282" y="3955389"/>
              <a:ext cx="795224" cy="4358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" name="Google Shape;237;p19" descr="Logo&#10;&#10;Description automatically generated">
              <a:extLst>
                <a:ext uri="{FF2B5EF4-FFF2-40B4-BE49-F238E27FC236}">
                  <a16:creationId xmlns:a16="http://schemas.microsoft.com/office/drawing/2014/main" id="{85894C5F-6BE4-D7A3-5F30-E818F59C9DA5}"/>
                </a:ext>
              </a:extLst>
            </p:cNvPr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3103696" y="3981120"/>
              <a:ext cx="1324995" cy="3844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" name="Google Shape;238;p19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EB7B6483-EA01-6F9A-4F69-CCEF0FE2DBE1}"/>
                </a:ext>
              </a:extLst>
            </p:cNvPr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3170838" y="5036619"/>
              <a:ext cx="1190711" cy="2431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" name="Google Shape;239;p19" descr="Shape&#10;&#10;Description automatically generated">
              <a:extLst>
                <a:ext uri="{FF2B5EF4-FFF2-40B4-BE49-F238E27FC236}">
                  <a16:creationId xmlns:a16="http://schemas.microsoft.com/office/drawing/2014/main" id="{184C6BA8-3133-5604-AFB4-3C691F983B18}"/>
                </a:ext>
              </a:extLst>
            </p:cNvPr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6877725" y="4872949"/>
              <a:ext cx="572982" cy="5704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" name="Google Shape;240;p19" descr="Text&#10;&#10;Description automatically generated">
              <a:extLst>
                <a:ext uri="{FF2B5EF4-FFF2-40B4-BE49-F238E27FC236}">
                  <a16:creationId xmlns:a16="http://schemas.microsoft.com/office/drawing/2014/main" id="{014B2DD2-34C2-8745-7591-B43F9BF66C0C}"/>
                </a:ext>
              </a:extLst>
            </p:cNvPr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8188911" y="4982123"/>
              <a:ext cx="1100299" cy="3521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" name="Google Shape;241;p19" descr="Shape&#10;&#10;Description automatically generated">
              <a:extLst>
                <a:ext uri="{FF2B5EF4-FFF2-40B4-BE49-F238E27FC236}">
                  <a16:creationId xmlns:a16="http://schemas.microsoft.com/office/drawing/2014/main" id="{D9B2227E-7AB4-BD3D-E081-11C255B127BE}"/>
                </a:ext>
              </a:extLst>
            </p:cNvPr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4975461" y="4993256"/>
              <a:ext cx="1221211" cy="3298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" name="Google Shape;242;p19" descr="Logo&#10;&#10;Description automatically generated">
              <a:extLst>
                <a:ext uri="{FF2B5EF4-FFF2-40B4-BE49-F238E27FC236}">
                  <a16:creationId xmlns:a16="http://schemas.microsoft.com/office/drawing/2014/main" id="{CFF3943F-84FD-AD23-DC3D-75330F5E95C6}"/>
                </a:ext>
              </a:extLst>
            </p:cNvPr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3297316" y="6032456"/>
              <a:ext cx="937755" cy="3096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" name="Google Shape;243;p19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B98D5706-AF1B-A1E8-B5A2-6523FE3607B0}"/>
                </a:ext>
              </a:extLst>
            </p:cNvPr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4860426" y="6054415"/>
              <a:ext cx="1100299" cy="2657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Google Shape;244;p19" descr="Logo&#10;&#10;Description automatically generated">
              <a:extLst>
                <a:ext uri="{FF2B5EF4-FFF2-40B4-BE49-F238E27FC236}">
                  <a16:creationId xmlns:a16="http://schemas.microsoft.com/office/drawing/2014/main" id="{E17FB25D-0FF8-05B2-5712-069F74CCF736}"/>
                </a:ext>
              </a:extLst>
            </p:cNvPr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6760304" y="5879188"/>
              <a:ext cx="871716" cy="6161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" name="Google Shape;245;p19" descr="Logo, company name&#10;&#10;Description automatically generated">
              <a:extLst>
                <a:ext uri="{FF2B5EF4-FFF2-40B4-BE49-F238E27FC236}">
                  <a16:creationId xmlns:a16="http://schemas.microsoft.com/office/drawing/2014/main" id="{3D352D33-A99A-9B88-4216-21AE5E56F482}"/>
                </a:ext>
              </a:extLst>
            </p:cNvPr>
            <p:cNvPicPr preferRelativeResize="0"/>
            <p:nvPr/>
          </p:nvPicPr>
          <p:blipFill rotWithShape="1">
            <a:blip r:embed="rId21">
              <a:alphaModFix/>
            </a:blip>
            <a:srcRect/>
            <a:stretch/>
          </p:blipFill>
          <p:spPr>
            <a:xfrm>
              <a:off x="8498592" y="5903151"/>
              <a:ext cx="570778" cy="5682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" name="Graphic 56">
              <a:extLst>
                <a:ext uri="{FF2B5EF4-FFF2-40B4-BE49-F238E27FC236}">
                  <a16:creationId xmlns:a16="http://schemas.microsoft.com/office/drawing/2014/main" id="{2515A413-7A8C-1230-B44C-915E0D488C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10173602" y="1872910"/>
              <a:ext cx="1100299" cy="330090"/>
            </a:xfrm>
            <a:prstGeom prst="rect">
              <a:avLst/>
            </a:prstGeom>
          </p:spPr>
        </p:pic>
        <p:pic>
          <p:nvPicPr>
            <p:cNvPr id="59" name="Picture 58" descr="Logo, company name&#10;&#10;Description automatically generated">
              <a:extLst>
                <a:ext uri="{FF2B5EF4-FFF2-40B4-BE49-F238E27FC236}">
                  <a16:creationId xmlns:a16="http://schemas.microsoft.com/office/drawing/2014/main" id="{49CEA713-F70C-B3B9-5CCF-62AD40A03F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58634" y="4978355"/>
              <a:ext cx="730235" cy="359641"/>
            </a:xfrm>
            <a:prstGeom prst="rect">
              <a:avLst/>
            </a:prstGeom>
          </p:spPr>
        </p:pic>
        <p:pic>
          <p:nvPicPr>
            <p:cNvPr id="61" name="Picture 60" descr="Logo&#10;&#10;Description automatically generated">
              <a:extLst>
                <a:ext uri="{FF2B5EF4-FFF2-40B4-BE49-F238E27FC236}">
                  <a16:creationId xmlns:a16="http://schemas.microsoft.com/office/drawing/2014/main" id="{AB3A686F-D1B1-A09A-2262-EF2D44D9F5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58634" y="2788818"/>
              <a:ext cx="722931" cy="722931"/>
            </a:xfrm>
            <a:prstGeom prst="rect">
              <a:avLst/>
            </a:prstGeom>
          </p:spPr>
        </p:pic>
        <p:pic>
          <p:nvPicPr>
            <p:cNvPr id="65" name="Picture 64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665D3CBB-0278-C776-ED02-5A766510A1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79457" y="3946054"/>
              <a:ext cx="1520575" cy="454536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4A0ADAEA-C212-7A68-5AA5-FBED31500F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79456" y="6094145"/>
              <a:ext cx="1520576" cy="186271"/>
            </a:xfrm>
            <a:prstGeom prst="rect">
              <a:avLst/>
            </a:prstGeom>
          </p:spPr>
        </p:pic>
      </p:grpSp>
      <p:pic>
        <p:nvPicPr>
          <p:cNvPr id="69" name="Picture 68" descr="Shape&#10;&#10;Description automatically generated with medium confidence">
            <a:extLst>
              <a:ext uri="{FF2B5EF4-FFF2-40B4-BE49-F238E27FC236}">
                <a16:creationId xmlns:a16="http://schemas.microsoft.com/office/drawing/2014/main" id="{B243F6A3-1D19-72F7-0584-D9B9E5D0E090}"/>
              </a:ext>
            </a:extLst>
          </p:cNvPr>
          <p:cNvPicPr>
            <a:picLocks noChangeAspect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824" y="6438333"/>
            <a:ext cx="1170108" cy="351032"/>
          </a:xfrm>
          <a:prstGeom prst="rect">
            <a:avLst/>
          </a:prstGeom>
        </p:spPr>
      </p:pic>
      <p:pic>
        <p:nvPicPr>
          <p:cNvPr id="2050" name="Picture 2" descr="Honda logo and symbol, meaning, history, PNG, brand">
            <a:extLst>
              <a:ext uri="{FF2B5EF4-FFF2-40B4-BE49-F238E27FC236}">
                <a16:creationId xmlns:a16="http://schemas.microsoft.com/office/drawing/2014/main" id="{D133A22A-2182-CA5D-4A8E-30030CDBE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501" y="2624942"/>
            <a:ext cx="1031130" cy="580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88063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6CE05DEB-1CF6-3932-3486-BC2EB280AFF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824" y="6438333"/>
            <a:ext cx="1170108" cy="35103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8E6CF4F-6CE9-9021-3AD6-687F5D2A186B}"/>
              </a:ext>
            </a:extLst>
          </p:cNvPr>
          <p:cNvSpPr/>
          <p:nvPr/>
        </p:nvSpPr>
        <p:spPr>
          <a:xfrm>
            <a:off x="4546476" y="1713556"/>
            <a:ext cx="6041068" cy="472477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48" name="Picture 47" descr="Men in suits shaking hands&#10;&#10;Description automatically generated with low confidence">
            <a:extLst>
              <a:ext uri="{FF2B5EF4-FFF2-40B4-BE49-F238E27FC236}">
                <a16:creationId xmlns:a16="http://schemas.microsoft.com/office/drawing/2014/main" id="{BF7F1369-C6BB-1528-DCA6-6A0281E529C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23" t="4869" r="2921"/>
          <a:stretch/>
        </p:blipFill>
        <p:spPr>
          <a:xfrm>
            <a:off x="2844682" y="2001498"/>
            <a:ext cx="3420822" cy="4104539"/>
          </a:xfrm>
          <a:prstGeom prst="rect">
            <a:avLst/>
          </a:prstGeom>
          <a:ln>
            <a:noFill/>
          </a:ln>
          <a:effectLst>
            <a:outerShdw blurRad="63500" sx="101000" sy="101000" algn="ctr" rotWithShape="0">
              <a:prstClr val="black">
                <a:alpha val="24000"/>
              </a:prstClr>
            </a:outerShdw>
          </a:effectLst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B44C8764-EAFB-7809-F88C-5D73533756C4}"/>
              </a:ext>
            </a:extLst>
          </p:cNvPr>
          <p:cNvGrpSpPr/>
          <p:nvPr/>
        </p:nvGrpSpPr>
        <p:grpSpPr>
          <a:xfrm>
            <a:off x="6387839" y="2206507"/>
            <a:ext cx="3939292" cy="2837082"/>
            <a:chOff x="5072148" y="2105180"/>
            <a:chExt cx="4351681" cy="3134085"/>
          </a:xfrm>
        </p:grpSpPr>
        <p:pic>
          <p:nvPicPr>
            <p:cNvPr id="13" name="Picture 12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7F1876A4-91CA-7183-19AF-856E7FE454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7527" y="2332076"/>
              <a:ext cx="1499477" cy="458305"/>
            </a:xfrm>
            <a:prstGeom prst="rect">
              <a:avLst/>
            </a:prstGeom>
          </p:spPr>
        </p:pic>
        <p:pic>
          <p:nvPicPr>
            <p:cNvPr id="14" name="Picture 13" descr="Icon&#10;&#10;Description automatically generated">
              <a:extLst>
                <a:ext uri="{FF2B5EF4-FFF2-40B4-BE49-F238E27FC236}">
                  <a16:creationId xmlns:a16="http://schemas.microsoft.com/office/drawing/2014/main" id="{3CCF3F16-BFF1-6FDE-60DF-619E4DC304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4497" y="2429632"/>
              <a:ext cx="1805441" cy="263193"/>
            </a:xfrm>
            <a:prstGeom prst="rect">
              <a:avLst/>
            </a:prstGeom>
          </p:spPr>
        </p:pic>
        <p:pic>
          <p:nvPicPr>
            <p:cNvPr id="15" name="Picture 14" descr="Logo&#10;&#10;Description automatically generated">
              <a:extLst>
                <a:ext uri="{FF2B5EF4-FFF2-40B4-BE49-F238E27FC236}">
                  <a16:creationId xmlns:a16="http://schemas.microsoft.com/office/drawing/2014/main" id="{42AB6A15-E173-6EF0-594F-49EF6BB7B06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4497" y="3427667"/>
              <a:ext cx="1812264" cy="398556"/>
            </a:xfrm>
            <a:prstGeom prst="rect">
              <a:avLst/>
            </a:prstGeom>
          </p:spPr>
        </p:pic>
        <p:pic>
          <p:nvPicPr>
            <p:cNvPr id="16" name="Picture 1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713B82C-787B-DF36-D7F7-6E458D57EA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5668" y="4511015"/>
              <a:ext cx="1754270" cy="440281"/>
            </a:xfrm>
            <a:prstGeom prst="rect">
              <a:avLst/>
            </a:prstGeom>
          </p:spPr>
        </p:pic>
        <p:pic>
          <p:nvPicPr>
            <p:cNvPr id="17" name="Picture 16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79738A47-A22F-2737-3739-547CE56BBF1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5354" y="4511015"/>
              <a:ext cx="1759620" cy="564323"/>
            </a:xfrm>
            <a:prstGeom prst="rect">
              <a:avLst/>
            </a:prstGeom>
          </p:spPr>
        </p:pic>
        <p:pic>
          <p:nvPicPr>
            <p:cNvPr id="19" name="Picture 18" descr="Icon&#10;&#10;Description automatically generated">
              <a:extLst>
                <a:ext uri="{FF2B5EF4-FFF2-40B4-BE49-F238E27FC236}">
                  <a16:creationId xmlns:a16="http://schemas.microsoft.com/office/drawing/2014/main" id="{61A8C53A-E89A-D315-4BA6-3927D45B84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6874" y="3169070"/>
              <a:ext cx="1554365" cy="915750"/>
            </a:xfrm>
            <a:prstGeom prst="rect">
              <a:avLst/>
            </a:prstGeom>
          </p:spPr>
        </p:pic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EBAE307-67E3-44B1-00C3-D35BEB7CE515}"/>
                </a:ext>
              </a:extLst>
            </p:cNvPr>
            <p:cNvCxnSpPr>
              <a:cxnSpLocks/>
            </p:cNvCxnSpPr>
            <p:nvPr/>
          </p:nvCxnSpPr>
          <p:spPr>
            <a:xfrm>
              <a:off x="7280756" y="2105180"/>
              <a:ext cx="0" cy="3134085"/>
            </a:xfrm>
            <a:prstGeom prst="line">
              <a:avLst/>
            </a:prstGeom>
            <a:ln w="19050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39F9350-3A66-0827-A105-E14AF111279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44696" y="3041836"/>
              <a:ext cx="4206585" cy="0"/>
            </a:xfrm>
            <a:prstGeom prst="line">
              <a:avLst/>
            </a:prstGeom>
            <a:ln w="19050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843DC8B7-4795-5592-CE37-0B17D7DDF50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72148" y="4233103"/>
              <a:ext cx="4351681" cy="0"/>
            </a:xfrm>
            <a:prstGeom prst="line">
              <a:avLst/>
            </a:prstGeom>
            <a:ln w="19050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0" name="AutoShape 4">
            <a:extLst>
              <a:ext uri="{FF2B5EF4-FFF2-40B4-BE49-F238E27FC236}">
                <a16:creationId xmlns:a16="http://schemas.microsoft.com/office/drawing/2014/main" id="{16B6A759-6CA5-0B91-3673-A7D39965F3C8}"/>
              </a:ext>
            </a:extLst>
          </p:cNvPr>
          <p:cNvSpPr/>
          <p:nvPr/>
        </p:nvSpPr>
        <p:spPr>
          <a:xfrm rot="16200000" flipV="1">
            <a:off x="-1691092" y="4135730"/>
            <a:ext cx="5444537" cy="0"/>
          </a:xfrm>
          <a:prstGeom prst="line">
            <a:avLst/>
          </a:prstGeom>
          <a:ln w="127000" cap="flat">
            <a:solidFill>
              <a:srgbClr val="4C61FE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4" name="TextBox 12">
            <a:extLst>
              <a:ext uri="{FF2B5EF4-FFF2-40B4-BE49-F238E27FC236}">
                <a16:creationId xmlns:a16="http://schemas.microsoft.com/office/drawing/2014/main" id="{D0813C06-262E-76CD-A43D-0419B9140B77}"/>
              </a:ext>
            </a:extLst>
          </p:cNvPr>
          <p:cNvSpPr txBox="1"/>
          <p:nvPr/>
        </p:nvSpPr>
        <p:spPr>
          <a:xfrm>
            <a:off x="580056" y="870707"/>
            <a:ext cx="6041067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</a:rPr>
              <a:t>SELECT </a:t>
            </a:r>
            <a:r>
              <a:rPr lang="en-US" sz="3200" b="1" dirty="0">
                <a:latin typeface="Roboto" panose="02000000000000000000" pitchFamily="2" charset="0"/>
                <a:ea typeface="Roboto" panose="02000000000000000000" pitchFamily="2" charset="0"/>
              </a:rPr>
              <a:t>DEMAND PARTNERS</a:t>
            </a:r>
          </a:p>
        </p:txBody>
      </p:sp>
      <p:sp>
        <p:nvSpPr>
          <p:cNvPr id="65" name="AutoShape 4">
            <a:extLst>
              <a:ext uri="{FF2B5EF4-FFF2-40B4-BE49-F238E27FC236}">
                <a16:creationId xmlns:a16="http://schemas.microsoft.com/office/drawing/2014/main" id="{C4D064A8-A017-2C37-543F-7B0AB9AB6016}"/>
              </a:ext>
            </a:extLst>
          </p:cNvPr>
          <p:cNvSpPr/>
          <p:nvPr/>
        </p:nvSpPr>
        <p:spPr>
          <a:xfrm rot="16200000">
            <a:off x="620980" y="410199"/>
            <a:ext cx="820395" cy="0"/>
          </a:xfrm>
          <a:prstGeom prst="line">
            <a:avLst/>
          </a:prstGeom>
          <a:ln w="127000" cap="flat">
            <a:solidFill>
              <a:srgbClr val="4C61FE"/>
            </a:solidFill>
            <a:prstDash val="solid"/>
            <a:miter lim="800000"/>
            <a:headEnd type="none" w="sm" len="sm"/>
            <a:tailEnd type="none" w="sm" len="sm"/>
          </a:ln>
        </p:spPr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14B8EFA-5816-6091-37F6-94478861D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211" y="5359526"/>
            <a:ext cx="1449871" cy="27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9695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94ED4AD-C837-574D-F7C1-E1419FBDBAC3}"/>
              </a:ext>
            </a:extLst>
          </p:cNvPr>
          <p:cNvCxnSpPr>
            <a:cxnSpLocks/>
            <a:stCxn id="5" idx="3"/>
          </p:cNvCxnSpPr>
          <p:nvPr/>
        </p:nvCxnSpPr>
        <p:spPr>
          <a:xfrm flipV="1">
            <a:off x="4769706" y="659208"/>
            <a:ext cx="7372866" cy="1"/>
          </a:xfrm>
          <a:prstGeom prst="line">
            <a:avLst/>
          </a:prstGeom>
          <a:ln w="127000">
            <a:solidFill>
              <a:srgbClr val="4C61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12">
            <a:extLst>
              <a:ext uri="{FF2B5EF4-FFF2-40B4-BE49-F238E27FC236}">
                <a16:creationId xmlns:a16="http://schemas.microsoft.com/office/drawing/2014/main" id="{1F7C1BA3-B075-3BEA-AE8B-ACA90D2FAF0C}"/>
              </a:ext>
            </a:extLst>
          </p:cNvPr>
          <p:cNvSpPr txBox="1"/>
          <p:nvPr/>
        </p:nvSpPr>
        <p:spPr>
          <a:xfrm>
            <a:off x="903071" y="351432"/>
            <a:ext cx="3866635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 dirty="0">
                <a:latin typeface="Roboto" panose="02000000000000000000" pitchFamily="2" charset="0"/>
                <a:ea typeface="Roboto" panose="02000000000000000000" pitchFamily="2" charset="0"/>
              </a:rPr>
              <a:t>OUR</a:t>
            </a:r>
            <a:r>
              <a:rPr lang="en-US" sz="4000" b="1" dirty="0">
                <a:latin typeface="Roboto" panose="02000000000000000000" pitchFamily="2" charset="0"/>
                <a:ea typeface="Roboto" panose="02000000000000000000" pitchFamily="2" charset="0"/>
              </a:rPr>
              <a:t> PROPOSAL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0DBE22F-1DFE-A0F7-DBAA-CB50BB1F22DF}"/>
              </a:ext>
            </a:extLst>
          </p:cNvPr>
          <p:cNvCxnSpPr>
            <a:cxnSpLocks/>
          </p:cNvCxnSpPr>
          <p:nvPr/>
        </p:nvCxnSpPr>
        <p:spPr>
          <a:xfrm>
            <a:off x="0" y="659208"/>
            <a:ext cx="672639" cy="0"/>
          </a:xfrm>
          <a:prstGeom prst="line">
            <a:avLst/>
          </a:prstGeom>
          <a:ln w="127000">
            <a:solidFill>
              <a:srgbClr val="4C61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954884D9-2E91-7FD2-AB22-A17D109EDDE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824" y="6438333"/>
            <a:ext cx="1170108" cy="3510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873689E-904C-4934-5567-AF93FEB365ED}"/>
              </a:ext>
            </a:extLst>
          </p:cNvPr>
          <p:cNvSpPr txBox="1"/>
          <p:nvPr/>
        </p:nvSpPr>
        <p:spPr>
          <a:xfrm>
            <a:off x="940143" y="1432999"/>
            <a:ext cx="7087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We are true believers of “the Skin in the Game in partnership model”</a:t>
            </a:r>
          </a:p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and our proposal is structured accordingly.</a:t>
            </a:r>
          </a:p>
        </p:txBody>
      </p:sp>
      <p:graphicFrame>
        <p:nvGraphicFramePr>
          <p:cNvPr id="7" name="Table 8">
            <a:extLst>
              <a:ext uri="{FF2B5EF4-FFF2-40B4-BE49-F238E27FC236}">
                <a16:creationId xmlns:a16="http://schemas.microsoft.com/office/drawing/2014/main" id="{D1802CB2-11D7-4DBF-16E9-7ECC45A200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9898165"/>
              </p:ext>
            </p:extLst>
          </p:nvPr>
        </p:nvGraphicFramePr>
        <p:xfrm>
          <a:off x="2390346" y="2372308"/>
          <a:ext cx="2490573" cy="397245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490573">
                  <a:extLst>
                    <a:ext uri="{9D8B030D-6E8A-4147-A177-3AD203B41FA5}">
                      <a16:colId xmlns:a16="http://schemas.microsoft.com/office/drawing/2014/main" val="1051461148"/>
                    </a:ext>
                  </a:extLst>
                </a:gridCol>
              </a:tblGrid>
              <a:tr h="81603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Revenue Share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14731109"/>
                  </a:ext>
                </a:extLst>
              </a:tr>
              <a:tr h="1099491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Open Market Monetization</a:t>
                      </a:r>
                      <a:br>
                        <a:rPr lang="en-US" sz="16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</a:br>
                      <a:r>
                        <a:rPr lang="en-US" sz="16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(Programmatic)</a:t>
                      </a:r>
                      <a:endParaRPr sz="1600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481037665"/>
                  </a:ext>
                </a:extLst>
              </a:tr>
              <a:tr h="102846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PMPs/PGs</a:t>
                      </a:r>
                      <a:br>
                        <a:rPr lang="en-US" sz="16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</a:br>
                      <a:r>
                        <a:rPr lang="en-US" sz="16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(Programmatic)</a:t>
                      </a:r>
                      <a:endParaRPr sz="1600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2965039460"/>
                  </a:ext>
                </a:extLst>
              </a:tr>
              <a:tr h="102846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Direct Deals</a:t>
                      </a:r>
                      <a:br>
                        <a:rPr lang="en-US" sz="16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</a:br>
                      <a:r>
                        <a:rPr lang="en-US" sz="16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(Brand Solutions)</a:t>
                      </a:r>
                      <a:endParaRPr sz="1600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2740493998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AA0E34F4-3828-BEF0-53E3-6BD921CB78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2470768"/>
              </p:ext>
            </p:extLst>
          </p:nvPr>
        </p:nvGraphicFramePr>
        <p:xfrm>
          <a:off x="4916227" y="2372308"/>
          <a:ext cx="2490573" cy="397245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490573">
                  <a:extLst>
                    <a:ext uri="{9D8B030D-6E8A-4147-A177-3AD203B41FA5}">
                      <a16:colId xmlns:a16="http://schemas.microsoft.com/office/drawing/2014/main" val="1051461148"/>
                    </a:ext>
                  </a:extLst>
                </a:gridCol>
              </a:tblGrid>
              <a:tr h="816035">
                <a:tc>
                  <a:txBody>
                    <a:bodyPr/>
                    <a:lstStyle/>
                    <a:p>
                      <a:pPr marL="0" lvl="1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Revenue Share</a:t>
                      </a:r>
                      <a:endParaRPr sz="1600" b="1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4014731109"/>
                  </a:ext>
                </a:extLst>
              </a:tr>
              <a:tr h="1099491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Up-to 90% </a:t>
                      </a:r>
                      <a:endParaRPr sz="1600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481037665"/>
                  </a:ext>
                </a:extLst>
              </a:tr>
              <a:tr h="102846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Up-to 70%</a:t>
                      </a:r>
                      <a:endParaRPr sz="1600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2965039460"/>
                  </a:ext>
                </a:extLst>
              </a:tr>
              <a:tr h="102846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Up-to 60%</a:t>
                      </a:r>
                      <a:endParaRPr sz="1600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2740493998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75843312-D2ED-1B24-98E2-5E05CC8489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4172115"/>
              </p:ext>
            </p:extLst>
          </p:nvPr>
        </p:nvGraphicFramePr>
        <p:xfrm>
          <a:off x="7442108" y="2372308"/>
          <a:ext cx="2490573" cy="397245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490573">
                  <a:extLst>
                    <a:ext uri="{9D8B030D-6E8A-4147-A177-3AD203B41FA5}">
                      <a16:colId xmlns:a16="http://schemas.microsoft.com/office/drawing/2014/main" val="1051461148"/>
                    </a:ext>
                  </a:extLst>
                </a:gridCol>
              </a:tblGrid>
              <a:tr h="816035">
                <a:tc>
                  <a:txBody>
                    <a:bodyPr/>
                    <a:lstStyle/>
                    <a:p>
                      <a:pPr marL="0" lvl="1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Payment Terms</a:t>
                      </a:r>
                      <a:endParaRPr sz="1600" b="1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4014731109"/>
                  </a:ext>
                </a:extLst>
              </a:tr>
              <a:tr h="1099491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30 to 45 Days</a:t>
                      </a:r>
                      <a:endParaRPr sz="16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481037665"/>
                  </a:ext>
                </a:extLst>
              </a:tr>
              <a:tr h="102846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30 to 45 Days</a:t>
                      </a: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2965039460"/>
                  </a:ext>
                </a:extLst>
              </a:tr>
              <a:tr h="102846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Based on Collection - Generally 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60-90 Days</a:t>
                      </a:r>
                      <a:endParaRPr sz="16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27404939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31701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2">
            <a:extLst>
              <a:ext uri="{FF2B5EF4-FFF2-40B4-BE49-F238E27FC236}">
                <a16:creationId xmlns:a16="http://schemas.microsoft.com/office/drawing/2014/main" id="{1F7C1BA3-B075-3BEA-AE8B-ACA90D2FAF0C}"/>
              </a:ext>
            </a:extLst>
          </p:cNvPr>
          <p:cNvSpPr txBox="1"/>
          <p:nvPr/>
        </p:nvSpPr>
        <p:spPr>
          <a:xfrm>
            <a:off x="882419" y="436523"/>
            <a:ext cx="4000500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</a:rPr>
              <a:t>WHY</a:t>
            </a:r>
            <a:r>
              <a:rPr lang="en-US" sz="3200" b="1" dirty="0">
                <a:latin typeface="Roboto" panose="02000000000000000000" pitchFamily="2" charset="0"/>
                <a:ea typeface="Roboto" panose="02000000000000000000" pitchFamily="2" charset="0"/>
              </a:rPr>
              <a:t> INCREMENTX?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0DBE22F-1DFE-A0F7-DBAA-CB50BB1F22DF}"/>
              </a:ext>
            </a:extLst>
          </p:cNvPr>
          <p:cNvCxnSpPr>
            <a:cxnSpLocks/>
          </p:cNvCxnSpPr>
          <p:nvPr/>
        </p:nvCxnSpPr>
        <p:spPr>
          <a:xfrm>
            <a:off x="0" y="659208"/>
            <a:ext cx="672639" cy="0"/>
          </a:xfrm>
          <a:prstGeom prst="line">
            <a:avLst/>
          </a:prstGeom>
          <a:ln w="127000">
            <a:solidFill>
              <a:srgbClr val="4C61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954884D9-2E91-7FD2-AB22-A17D109EDDE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824" y="6438333"/>
            <a:ext cx="1170108" cy="351032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6C8D3384-FF10-7882-A0F7-B19D7110C9A1}"/>
              </a:ext>
            </a:extLst>
          </p:cNvPr>
          <p:cNvGrpSpPr/>
          <p:nvPr/>
        </p:nvGrpSpPr>
        <p:grpSpPr>
          <a:xfrm>
            <a:off x="5285832" y="2534738"/>
            <a:ext cx="4459534" cy="3939571"/>
            <a:chOff x="5977806" y="2497909"/>
            <a:chExt cx="4459534" cy="3939571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514041D-0310-0206-411A-9679BD288A22}"/>
                </a:ext>
              </a:extLst>
            </p:cNvPr>
            <p:cNvCxnSpPr>
              <a:cxnSpLocks/>
            </p:cNvCxnSpPr>
            <p:nvPr/>
          </p:nvCxnSpPr>
          <p:spPr>
            <a:xfrm>
              <a:off x="5977806" y="2497909"/>
              <a:ext cx="0" cy="671203"/>
            </a:xfrm>
            <a:prstGeom prst="line">
              <a:avLst/>
            </a:prstGeom>
            <a:ln w="38100">
              <a:solidFill>
                <a:srgbClr val="4C61F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7F5B0E2-2A8F-D439-3863-C93D37266F9C}"/>
                </a:ext>
              </a:extLst>
            </p:cNvPr>
            <p:cNvSpPr txBox="1"/>
            <p:nvPr/>
          </p:nvSpPr>
          <p:spPr>
            <a:xfrm>
              <a:off x="6096000" y="3661519"/>
              <a:ext cx="38075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Niche Audience Aggregator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879903F-CB07-48E2-31C6-676E6A8E3F44}"/>
                </a:ext>
              </a:extLst>
            </p:cNvPr>
            <p:cNvCxnSpPr>
              <a:cxnSpLocks/>
            </p:cNvCxnSpPr>
            <p:nvPr/>
          </p:nvCxnSpPr>
          <p:spPr>
            <a:xfrm>
              <a:off x="5977806" y="3525973"/>
              <a:ext cx="0" cy="671203"/>
            </a:xfrm>
            <a:prstGeom prst="line">
              <a:avLst/>
            </a:prstGeom>
            <a:ln w="38100">
              <a:solidFill>
                <a:srgbClr val="4C61F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E674E28-A1F3-145F-79F9-9DE736ED1B1F}"/>
                </a:ext>
              </a:extLst>
            </p:cNvPr>
            <p:cNvSpPr txBox="1"/>
            <p:nvPr/>
          </p:nvSpPr>
          <p:spPr>
            <a:xfrm>
              <a:off x="6096000" y="3525973"/>
              <a:ext cx="38075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1133A507-562F-DDE1-7EE7-B0AB7E3E759F}"/>
                </a:ext>
              </a:extLst>
            </p:cNvPr>
            <p:cNvCxnSpPr>
              <a:cxnSpLocks/>
            </p:cNvCxnSpPr>
            <p:nvPr/>
          </p:nvCxnSpPr>
          <p:spPr>
            <a:xfrm>
              <a:off x="5977806" y="4701530"/>
              <a:ext cx="0" cy="671203"/>
            </a:xfrm>
            <a:prstGeom prst="line">
              <a:avLst/>
            </a:prstGeom>
            <a:ln w="38100">
              <a:solidFill>
                <a:srgbClr val="4C61F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B6C1B71-F482-402F-766F-E61E8FEB8354}"/>
                </a:ext>
              </a:extLst>
            </p:cNvPr>
            <p:cNvSpPr txBox="1"/>
            <p:nvPr/>
          </p:nvSpPr>
          <p:spPr>
            <a:xfrm>
              <a:off x="6096000" y="4701530"/>
              <a:ext cx="38075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Direct Brand &amp; Agency Demand</a:t>
              </a: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117E9571-7673-932D-C861-3677678C0B0D}"/>
                </a:ext>
              </a:extLst>
            </p:cNvPr>
            <p:cNvCxnSpPr>
              <a:cxnSpLocks/>
            </p:cNvCxnSpPr>
            <p:nvPr/>
          </p:nvCxnSpPr>
          <p:spPr>
            <a:xfrm>
              <a:off x="5977806" y="5729594"/>
              <a:ext cx="0" cy="671203"/>
            </a:xfrm>
            <a:prstGeom prst="line">
              <a:avLst/>
            </a:prstGeom>
            <a:ln w="38100">
              <a:solidFill>
                <a:srgbClr val="4C61F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92B860A-8FD7-02D8-EBA8-342C8CD74C4C}"/>
                </a:ext>
              </a:extLst>
            </p:cNvPr>
            <p:cNvSpPr txBox="1"/>
            <p:nvPr/>
          </p:nvSpPr>
          <p:spPr>
            <a:xfrm>
              <a:off x="6096000" y="5729594"/>
              <a:ext cx="43413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Value Creation- Matching right demand</a:t>
              </a:r>
            </a:p>
          </p:txBody>
        </p: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DECE4EC-7FA3-ED0D-CB55-883590D04430}"/>
              </a:ext>
            </a:extLst>
          </p:cNvPr>
          <p:cNvCxnSpPr>
            <a:cxnSpLocks/>
          </p:cNvCxnSpPr>
          <p:nvPr/>
        </p:nvCxnSpPr>
        <p:spPr>
          <a:xfrm>
            <a:off x="826298" y="2534738"/>
            <a:ext cx="0" cy="671203"/>
          </a:xfrm>
          <a:prstGeom prst="line">
            <a:avLst/>
          </a:prstGeom>
          <a:ln w="38100">
            <a:solidFill>
              <a:srgbClr val="4C61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A2846655-2198-514D-8386-04E11FA34F5D}"/>
              </a:ext>
            </a:extLst>
          </p:cNvPr>
          <p:cNvSpPr txBox="1"/>
          <p:nvPr/>
        </p:nvSpPr>
        <p:spPr>
          <a:xfrm>
            <a:off x="944492" y="3872290"/>
            <a:ext cx="3807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Local Demand Partner</a:t>
            </a:r>
            <a:endParaRPr lang="en-US" sz="20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E731CC6-1A73-DB49-82FF-0B374F3B2E1E}"/>
              </a:ext>
            </a:extLst>
          </p:cNvPr>
          <p:cNvCxnSpPr>
            <a:cxnSpLocks/>
          </p:cNvCxnSpPr>
          <p:nvPr/>
        </p:nvCxnSpPr>
        <p:spPr>
          <a:xfrm>
            <a:off x="826298" y="3710295"/>
            <a:ext cx="0" cy="671203"/>
          </a:xfrm>
          <a:prstGeom prst="line">
            <a:avLst/>
          </a:prstGeom>
          <a:ln w="38100">
            <a:solidFill>
              <a:srgbClr val="4C61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6F8E7353-7A77-6987-001F-B9958E814DA1}"/>
              </a:ext>
            </a:extLst>
          </p:cNvPr>
          <p:cNvSpPr txBox="1"/>
          <p:nvPr/>
        </p:nvSpPr>
        <p:spPr>
          <a:xfrm>
            <a:off x="882419" y="4873905"/>
            <a:ext cx="3807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Audience Bucketing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B473776-B30C-60B7-06BB-AC720BF4FC56}"/>
              </a:ext>
            </a:extLst>
          </p:cNvPr>
          <p:cNvCxnSpPr>
            <a:cxnSpLocks/>
          </p:cNvCxnSpPr>
          <p:nvPr/>
        </p:nvCxnSpPr>
        <p:spPr>
          <a:xfrm>
            <a:off x="826298" y="4738359"/>
            <a:ext cx="0" cy="671203"/>
          </a:xfrm>
          <a:prstGeom prst="line">
            <a:avLst/>
          </a:prstGeom>
          <a:ln w="38100">
            <a:solidFill>
              <a:srgbClr val="4C61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AEA0A17E-7DCB-BF63-4080-5CBAE115742D}"/>
              </a:ext>
            </a:extLst>
          </p:cNvPr>
          <p:cNvSpPr txBox="1"/>
          <p:nvPr/>
        </p:nvSpPr>
        <p:spPr>
          <a:xfrm>
            <a:off x="944492" y="5920311"/>
            <a:ext cx="3807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Premium, Unique Demand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CC02358-FA40-9E4B-25AD-13DE872B048A}"/>
              </a:ext>
            </a:extLst>
          </p:cNvPr>
          <p:cNvCxnSpPr>
            <a:cxnSpLocks/>
          </p:cNvCxnSpPr>
          <p:nvPr/>
        </p:nvCxnSpPr>
        <p:spPr>
          <a:xfrm>
            <a:off x="826298" y="5766423"/>
            <a:ext cx="0" cy="671203"/>
          </a:xfrm>
          <a:prstGeom prst="line">
            <a:avLst/>
          </a:prstGeom>
          <a:ln w="38100">
            <a:solidFill>
              <a:srgbClr val="4C61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9880D756-12A2-4ECA-5F01-F63A305D80AB}"/>
              </a:ext>
            </a:extLst>
          </p:cNvPr>
          <p:cNvSpPr txBox="1"/>
          <p:nvPr/>
        </p:nvSpPr>
        <p:spPr>
          <a:xfrm>
            <a:off x="5404025" y="2661279"/>
            <a:ext cx="3807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Extended Local Team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20D825-E390-129A-617F-BBC9EDF48CFF}"/>
              </a:ext>
            </a:extLst>
          </p:cNvPr>
          <p:cNvSpPr txBox="1"/>
          <p:nvPr/>
        </p:nvSpPr>
        <p:spPr>
          <a:xfrm>
            <a:off x="944491" y="2577231"/>
            <a:ext cx="3807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Awareness in Unrepresented Market</a:t>
            </a:r>
          </a:p>
        </p:txBody>
      </p:sp>
      <p:pic>
        <p:nvPicPr>
          <p:cNvPr id="7" name="Picture 6" descr="A close-up of people shaking hands&#10;&#10;Description automatically generated with medium confidence">
            <a:extLst>
              <a:ext uri="{FF2B5EF4-FFF2-40B4-BE49-F238E27FC236}">
                <a16:creationId xmlns:a16="http://schemas.microsoft.com/office/drawing/2014/main" id="{37188B89-EEAC-A23F-8A7D-A782B8A4CFA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08" b="24667"/>
          <a:stretch/>
        </p:blipFill>
        <p:spPr>
          <a:xfrm>
            <a:off x="4969428" y="102516"/>
            <a:ext cx="7096504" cy="2075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2726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954884D9-2E91-7FD2-AB22-A17D109EDDE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624" y="6506968"/>
            <a:ext cx="1170108" cy="3510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C257CF5-EC56-EF2E-45ED-C09BAE9225DF}"/>
              </a:ext>
            </a:extLst>
          </p:cNvPr>
          <p:cNvSpPr txBox="1"/>
          <p:nvPr/>
        </p:nvSpPr>
        <p:spPr>
          <a:xfrm rot="10800000">
            <a:off x="3114674" y="3389169"/>
            <a:ext cx="61277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DA2C5F-FED0-F182-C168-190C8A71F813}"/>
              </a:ext>
            </a:extLst>
          </p:cNvPr>
          <p:cNvSpPr txBox="1"/>
          <p:nvPr/>
        </p:nvSpPr>
        <p:spPr>
          <a:xfrm rot="10800000">
            <a:off x="3114674" y="3389169"/>
            <a:ext cx="61277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id="{F3479E19-4A07-DF87-90CE-6E0850150005}"/>
              </a:ext>
            </a:extLst>
          </p:cNvPr>
          <p:cNvSpPr/>
          <p:nvPr/>
        </p:nvSpPr>
        <p:spPr>
          <a:xfrm rot="16200000" flipV="1">
            <a:off x="-1082859" y="4743961"/>
            <a:ext cx="4228071" cy="1"/>
          </a:xfrm>
          <a:prstGeom prst="line">
            <a:avLst/>
          </a:prstGeom>
          <a:ln w="127000" cap="flat">
            <a:solidFill>
              <a:srgbClr val="4C61FE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9766BD5D-FD10-393E-5859-53DB9809857B}"/>
              </a:ext>
            </a:extLst>
          </p:cNvPr>
          <p:cNvSpPr/>
          <p:nvPr/>
        </p:nvSpPr>
        <p:spPr>
          <a:xfrm rot="16200000">
            <a:off x="620980" y="410199"/>
            <a:ext cx="820395" cy="0"/>
          </a:xfrm>
          <a:prstGeom prst="line">
            <a:avLst/>
          </a:prstGeom>
          <a:ln w="127000" cap="flat">
            <a:solidFill>
              <a:srgbClr val="4C61FE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E22AF849-3069-CE7B-D1CA-F7D3D5B56912}"/>
              </a:ext>
            </a:extLst>
          </p:cNvPr>
          <p:cNvSpPr txBox="1"/>
          <p:nvPr/>
        </p:nvSpPr>
        <p:spPr>
          <a:xfrm>
            <a:off x="886867" y="1011211"/>
            <a:ext cx="1739541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</a:rPr>
              <a:t>MUTUAL</a:t>
            </a:r>
            <a:r>
              <a:rPr lang="en-US" sz="3200" b="1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3200" b="1" dirty="0">
                <a:latin typeface="Roboto" panose="02000000000000000000" pitchFamily="2" charset="0"/>
                <a:ea typeface="Roboto" panose="02000000000000000000" pitchFamily="2" charset="0"/>
              </a:rPr>
              <a:t>ACTION</a:t>
            </a:r>
            <a:r>
              <a:rPr lang="en-US" sz="3200" b="1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3200" b="1" dirty="0">
                <a:latin typeface="Roboto" panose="02000000000000000000" pitchFamily="2" charset="0"/>
                <a:ea typeface="Roboto" panose="02000000000000000000" pitchFamily="2" charset="0"/>
              </a:rPr>
              <a:t>PLAN</a:t>
            </a:r>
          </a:p>
        </p:txBody>
      </p:sp>
      <p:graphicFrame>
        <p:nvGraphicFramePr>
          <p:cNvPr id="9" name="Table 2">
            <a:extLst>
              <a:ext uri="{FF2B5EF4-FFF2-40B4-BE49-F238E27FC236}">
                <a16:creationId xmlns:a16="http://schemas.microsoft.com/office/drawing/2014/main" id="{6C427012-DFC1-7F3B-D1B8-837DFE4D86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4435981"/>
              </p:ext>
            </p:extLst>
          </p:nvPr>
        </p:nvGraphicFramePr>
        <p:xfrm>
          <a:off x="3003461" y="655523"/>
          <a:ext cx="8561934" cy="564581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349300">
                  <a:extLst>
                    <a:ext uri="{9D8B030D-6E8A-4147-A177-3AD203B41FA5}">
                      <a16:colId xmlns:a16="http://schemas.microsoft.com/office/drawing/2014/main" val="139481485"/>
                    </a:ext>
                  </a:extLst>
                </a:gridCol>
                <a:gridCol w="1191124">
                  <a:extLst>
                    <a:ext uri="{9D8B030D-6E8A-4147-A177-3AD203B41FA5}">
                      <a16:colId xmlns:a16="http://schemas.microsoft.com/office/drawing/2014/main" val="2591710836"/>
                    </a:ext>
                  </a:extLst>
                </a:gridCol>
                <a:gridCol w="1108571">
                  <a:extLst>
                    <a:ext uri="{9D8B030D-6E8A-4147-A177-3AD203B41FA5}">
                      <a16:colId xmlns:a16="http://schemas.microsoft.com/office/drawing/2014/main" val="3441369487"/>
                    </a:ext>
                  </a:extLst>
                </a:gridCol>
                <a:gridCol w="2912939">
                  <a:extLst>
                    <a:ext uri="{9D8B030D-6E8A-4147-A177-3AD203B41FA5}">
                      <a16:colId xmlns:a16="http://schemas.microsoft.com/office/drawing/2014/main" val="3796343091"/>
                    </a:ext>
                  </a:extLst>
                </a:gridCol>
              </a:tblGrid>
              <a:tr h="564581">
                <a:tc>
                  <a:txBody>
                    <a:bodyPr/>
                    <a:lstStyle/>
                    <a:p>
                      <a:pPr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Milestone/Task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5231" marR="75231" marT="62175" marB="62175" anchor="ctr"/>
                </a:tc>
                <a:tc>
                  <a:txBody>
                    <a:bodyPr/>
                    <a:lstStyle/>
                    <a:p>
                      <a:pPr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Status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5231" marR="75231" marT="62175" marB="62175" anchor="ctr"/>
                </a:tc>
                <a:tc>
                  <a:txBody>
                    <a:bodyPr/>
                    <a:lstStyle/>
                    <a:p>
                      <a:pPr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Date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5231" marR="75231" marT="62175" marB="62175" anchor="ctr"/>
                </a:tc>
                <a:tc>
                  <a:txBody>
                    <a:bodyPr/>
                    <a:lstStyle/>
                    <a:p>
                      <a:pPr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Owner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5231" marR="75231" marT="62175" marB="62175" anchor="ctr"/>
                </a:tc>
                <a:extLst>
                  <a:ext uri="{0D108BD9-81ED-4DB2-BD59-A6C34878D82A}">
                    <a16:rowId xmlns:a16="http://schemas.microsoft.com/office/drawing/2014/main" val="1953111809"/>
                  </a:ext>
                </a:extLst>
              </a:tr>
              <a:tr h="564581">
                <a:tc>
                  <a:txBody>
                    <a:bodyPr/>
                    <a:lstStyle/>
                    <a:p>
                      <a:pPr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Introduction - 30 Mins</a:t>
                      </a:r>
                      <a:endParaRPr lang="en-US" sz="16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5231" marR="75231" marT="62175" marB="62175" anchor="ctr"/>
                </a:tc>
                <a:tc>
                  <a:txBody>
                    <a:bodyPr/>
                    <a:lstStyle/>
                    <a:p>
                      <a:pPr fontAlgn="t">
                        <a:lnSpc>
                          <a:spcPct val="100000"/>
                        </a:lnSpc>
                      </a:pPr>
                      <a:r>
                        <a:rPr lang="en-US" sz="16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 </a:t>
                      </a:r>
                    </a:p>
                  </a:txBody>
                  <a:tcPr marL="75231" marR="75231" marT="62175" marB="62175" anchor="ctr"/>
                </a:tc>
                <a:tc>
                  <a:txBody>
                    <a:bodyPr/>
                    <a:lstStyle/>
                    <a:p>
                      <a:pPr fontAlgn="t">
                        <a:lnSpc>
                          <a:spcPct val="100000"/>
                        </a:lnSpc>
                      </a:pPr>
                      <a:r>
                        <a:rPr lang="en-US" sz="160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 </a:t>
                      </a:r>
                    </a:p>
                  </a:txBody>
                  <a:tcPr marL="75231" marR="75231" marT="62175" marB="62175" anchor="ctr"/>
                </a:tc>
                <a:tc>
                  <a:txBody>
                    <a:bodyPr/>
                    <a:lstStyle/>
                    <a:p>
                      <a:pPr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IX PD + Publishers</a:t>
                      </a:r>
                      <a:endParaRPr lang="en-US" sz="16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5231" marR="75231" marT="62175" marB="62175" anchor="ctr"/>
                </a:tc>
                <a:extLst>
                  <a:ext uri="{0D108BD9-81ED-4DB2-BD59-A6C34878D82A}">
                    <a16:rowId xmlns:a16="http://schemas.microsoft.com/office/drawing/2014/main" val="3940989983"/>
                  </a:ext>
                </a:extLst>
              </a:tr>
              <a:tr h="564581">
                <a:tc>
                  <a:txBody>
                    <a:bodyPr/>
                    <a:lstStyle/>
                    <a:p>
                      <a:pPr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Representation MSA Execution</a:t>
                      </a:r>
                      <a:endParaRPr lang="en-US" sz="16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5231" marR="75231" marT="62175" marB="62175" anchor="ctr"/>
                </a:tc>
                <a:tc>
                  <a:txBody>
                    <a:bodyPr/>
                    <a:lstStyle/>
                    <a:p>
                      <a:pPr fontAlgn="t">
                        <a:lnSpc>
                          <a:spcPct val="100000"/>
                        </a:lnSpc>
                      </a:pPr>
                      <a:r>
                        <a:rPr lang="en-US" sz="16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 </a:t>
                      </a:r>
                    </a:p>
                  </a:txBody>
                  <a:tcPr marL="75231" marR="75231" marT="62175" marB="62175" anchor="ctr"/>
                </a:tc>
                <a:tc>
                  <a:txBody>
                    <a:bodyPr/>
                    <a:lstStyle/>
                    <a:p>
                      <a:pPr fontAlgn="t">
                        <a:lnSpc>
                          <a:spcPct val="100000"/>
                        </a:lnSpc>
                      </a:pPr>
                      <a:r>
                        <a:rPr lang="en-US" sz="16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 </a:t>
                      </a:r>
                    </a:p>
                  </a:txBody>
                  <a:tcPr marL="75231" marR="75231" marT="62175" marB="62175" anchor="ctr"/>
                </a:tc>
                <a:tc>
                  <a:txBody>
                    <a:bodyPr/>
                    <a:lstStyle/>
                    <a:p>
                      <a:pPr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Publisher</a:t>
                      </a:r>
                      <a:endParaRPr lang="en-US" sz="16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5231" marR="75231" marT="62175" marB="62175" anchor="ctr"/>
                </a:tc>
                <a:extLst>
                  <a:ext uri="{0D108BD9-81ED-4DB2-BD59-A6C34878D82A}">
                    <a16:rowId xmlns:a16="http://schemas.microsoft.com/office/drawing/2014/main" val="125806805"/>
                  </a:ext>
                </a:extLst>
              </a:tr>
              <a:tr h="564581">
                <a:tc>
                  <a:txBody>
                    <a:bodyPr/>
                    <a:lstStyle/>
                    <a:p>
                      <a:pPr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Ads.txt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&amp; Google MCM Invite</a:t>
                      </a:r>
                      <a:endParaRPr lang="en-US" sz="16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5231" marR="75231" marT="62175" marB="62175" anchor="ctr"/>
                </a:tc>
                <a:tc>
                  <a:txBody>
                    <a:bodyPr/>
                    <a:lstStyle/>
                    <a:p>
                      <a:pPr fontAlgn="t">
                        <a:lnSpc>
                          <a:spcPct val="100000"/>
                        </a:lnSpc>
                      </a:pPr>
                      <a:r>
                        <a:rPr lang="en-US" sz="16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 </a:t>
                      </a:r>
                    </a:p>
                  </a:txBody>
                  <a:tcPr marL="75231" marR="75231" marT="62175" marB="62175" anchor="ctr"/>
                </a:tc>
                <a:tc>
                  <a:txBody>
                    <a:bodyPr/>
                    <a:lstStyle/>
                    <a:p>
                      <a:pPr fontAlgn="t">
                        <a:lnSpc>
                          <a:spcPct val="100000"/>
                        </a:lnSpc>
                      </a:pPr>
                      <a:r>
                        <a:rPr lang="en-US" sz="16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 </a:t>
                      </a:r>
                    </a:p>
                  </a:txBody>
                  <a:tcPr marL="75231" marR="75231" marT="62175" marB="62175" anchor="ctr"/>
                </a:tc>
                <a:tc>
                  <a:txBody>
                    <a:bodyPr/>
                    <a:lstStyle/>
                    <a:p>
                      <a:pPr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IX Ad Ops Team</a:t>
                      </a:r>
                      <a:endParaRPr lang="en-US" sz="16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5231" marR="75231" marT="62175" marB="62175" anchor="ctr"/>
                </a:tc>
                <a:extLst>
                  <a:ext uri="{0D108BD9-81ED-4DB2-BD59-A6C34878D82A}">
                    <a16:rowId xmlns:a16="http://schemas.microsoft.com/office/drawing/2014/main" val="658040864"/>
                  </a:ext>
                </a:extLst>
              </a:tr>
              <a:tr h="564581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Tags Implementation - Test Page</a:t>
                      </a:r>
                      <a:endParaRPr lang="en-US" sz="16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5231" marR="75231" marT="62175" marB="62175" anchor="ctr"/>
                </a:tc>
                <a:tc>
                  <a:txBody>
                    <a:bodyPr/>
                    <a:lstStyle/>
                    <a:p>
                      <a:pPr fontAlgn="t">
                        <a:lnSpc>
                          <a:spcPct val="100000"/>
                        </a:lnSpc>
                      </a:pPr>
                      <a:endParaRPr lang="en-US" sz="16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5231" marR="75231" marT="62175" marB="62175" anchor="ctr"/>
                </a:tc>
                <a:tc>
                  <a:txBody>
                    <a:bodyPr/>
                    <a:lstStyle/>
                    <a:p>
                      <a:pPr fontAlgn="t">
                        <a:lnSpc>
                          <a:spcPct val="100000"/>
                        </a:lnSpc>
                      </a:pPr>
                      <a:endParaRPr lang="en-US" sz="16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5231" marR="75231" marT="62175" marB="62175" anchor="ctr"/>
                </a:tc>
                <a:tc>
                  <a:txBody>
                    <a:bodyPr/>
                    <a:lstStyle/>
                    <a:p>
                      <a:pPr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Publisher</a:t>
                      </a:r>
                      <a:endParaRPr lang="en-US" sz="16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5231" marR="75231" marT="62175" marB="62175" anchor="ctr"/>
                </a:tc>
                <a:extLst>
                  <a:ext uri="{0D108BD9-81ED-4DB2-BD59-A6C34878D82A}">
                    <a16:rowId xmlns:a16="http://schemas.microsoft.com/office/drawing/2014/main" val="1393236862"/>
                  </a:ext>
                </a:extLst>
              </a:tr>
              <a:tr h="564581">
                <a:tc>
                  <a:txBody>
                    <a:bodyPr/>
                    <a:lstStyle/>
                    <a:p>
                      <a:pPr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Inventory Review with Sales Team</a:t>
                      </a:r>
                      <a:endParaRPr lang="en-US" sz="16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5231" marR="75231" marT="62175" marB="62175" anchor="ctr"/>
                </a:tc>
                <a:tc>
                  <a:txBody>
                    <a:bodyPr/>
                    <a:lstStyle/>
                    <a:p>
                      <a:pPr fontAlgn="t">
                        <a:lnSpc>
                          <a:spcPct val="100000"/>
                        </a:lnSpc>
                      </a:pPr>
                      <a:r>
                        <a:rPr lang="en-US" sz="16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 </a:t>
                      </a:r>
                    </a:p>
                  </a:txBody>
                  <a:tcPr marL="75231" marR="75231" marT="62175" marB="62175" anchor="ctr"/>
                </a:tc>
                <a:tc>
                  <a:txBody>
                    <a:bodyPr/>
                    <a:lstStyle/>
                    <a:p>
                      <a:pPr fontAlgn="t">
                        <a:lnSpc>
                          <a:spcPct val="100000"/>
                        </a:lnSpc>
                      </a:pPr>
                      <a:r>
                        <a:rPr lang="en-US" sz="16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 </a:t>
                      </a:r>
                    </a:p>
                  </a:txBody>
                  <a:tcPr marL="75231" marR="75231" marT="62175" marB="62175" anchor="ctr"/>
                </a:tc>
                <a:tc>
                  <a:txBody>
                    <a:bodyPr/>
                    <a:lstStyle/>
                    <a:p>
                      <a:pPr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IX PD &amp; SD Team + Publisher</a:t>
                      </a:r>
                      <a:endParaRPr lang="en-US" sz="16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5231" marR="75231" marT="62175" marB="62175" anchor="ctr"/>
                </a:tc>
                <a:extLst>
                  <a:ext uri="{0D108BD9-81ED-4DB2-BD59-A6C34878D82A}">
                    <a16:rowId xmlns:a16="http://schemas.microsoft.com/office/drawing/2014/main" val="2911838844"/>
                  </a:ext>
                </a:extLst>
              </a:tr>
              <a:tr h="564581">
                <a:tc>
                  <a:txBody>
                    <a:bodyPr/>
                    <a:lstStyle/>
                    <a:p>
                      <a:pPr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Go Live – 5% of US,CA &amp; UK Traffic</a:t>
                      </a:r>
                      <a:endParaRPr lang="en-US" sz="16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5231" marR="75231" marT="62175" marB="62175" anchor="ctr"/>
                </a:tc>
                <a:tc>
                  <a:txBody>
                    <a:bodyPr/>
                    <a:lstStyle/>
                    <a:p>
                      <a:pPr fontAlgn="t">
                        <a:lnSpc>
                          <a:spcPct val="100000"/>
                        </a:lnSpc>
                      </a:pPr>
                      <a:r>
                        <a:rPr lang="en-US" sz="16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 </a:t>
                      </a:r>
                    </a:p>
                  </a:txBody>
                  <a:tcPr marL="75231" marR="75231" marT="62175" marB="62175" anchor="ctr"/>
                </a:tc>
                <a:tc>
                  <a:txBody>
                    <a:bodyPr/>
                    <a:lstStyle/>
                    <a:p>
                      <a:pPr fontAlgn="t">
                        <a:lnSpc>
                          <a:spcPct val="100000"/>
                        </a:lnSpc>
                      </a:pPr>
                      <a:r>
                        <a:rPr lang="en-US" sz="16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 </a:t>
                      </a:r>
                    </a:p>
                  </a:txBody>
                  <a:tcPr marL="75231" marR="75231" marT="62175" marB="62175" anchor="ctr"/>
                </a:tc>
                <a:tc>
                  <a:txBody>
                    <a:bodyPr/>
                    <a:lstStyle/>
                    <a:p>
                      <a:pPr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Publisher</a:t>
                      </a:r>
                      <a:endParaRPr lang="en-US" sz="16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5231" marR="75231" marT="62175" marB="62175" anchor="ctr"/>
                </a:tc>
                <a:extLst>
                  <a:ext uri="{0D108BD9-81ED-4DB2-BD59-A6C34878D82A}">
                    <a16:rowId xmlns:a16="http://schemas.microsoft.com/office/drawing/2014/main" val="2120026425"/>
                  </a:ext>
                </a:extLst>
              </a:tr>
              <a:tr h="564581">
                <a:tc>
                  <a:txBody>
                    <a:bodyPr/>
                    <a:lstStyle/>
                    <a:p>
                      <a:pPr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Brand Solution – Prices Review</a:t>
                      </a:r>
                      <a:endParaRPr lang="en-US" sz="16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5231" marR="75231" marT="62175" marB="62175" anchor="ctr"/>
                </a:tc>
                <a:tc>
                  <a:txBody>
                    <a:bodyPr/>
                    <a:lstStyle/>
                    <a:p>
                      <a:pPr fontAlgn="t">
                        <a:lnSpc>
                          <a:spcPct val="100000"/>
                        </a:lnSpc>
                      </a:pPr>
                      <a:r>
                        <a:rPr lang="en-US" sz="16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 </a:t>
                      </a:r>
                    </a:p>
                  </a:txBody>
                  <a:tcPr marL="75231" marR="75231" marT="62175" marB="62175" anchor="ctr"/>
                </a:tc>
                <a:tc>
                  <a:txBody>
                    <a:bodyPr/>
                    <a:lstStyle/>
                    <a:p>
                      <a:pPr fontAlgn="t">
                        <a:lnSpc>
                          <a:spcPct val="100000"/>
                        </a:lnSpc>
                      </a:pPr>
                      <a:r>
                        <a:rPr lang="en-US" sz="16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 </a:t>
                      </a:r>
                    </a:p>
                  </a:txBody>
                  <a:tcPr marL="75231" marR="75231" marT="62175" marB="62175" anchor="ctr"/>
                </a:tc>
                <a:tc>
                  <a:txBody>
                    <a:bodyPr/>
                    <a:lstStyle/>
                    <a:p>
                      <a:pPr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IX PD &amp; SD Team + Publisher</a:t>
                      </a:r>
                      <a:endParaRPr lang="en-US" sz="16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5231" marR="75231" marT="62175" marB="62175" anchor="ctr"/>
                </a:tc>
                <a:extLst>
                  <a:ext uri="{0D108BD9-81ED-4DB2-BD59-A6C34878D82A}">
                    <a16:rowId xmlns:a16="http://schemas.microsoft.com/office/drawing/2014/main" val="3591649091"/>
                  </a:ext>
                </a:extLst>
              </a:tr>
              <a:tr h="564581">
                <a:tc>
                  <a:txBody>
                    <a:bodyPr/>
                    <a:lstStyle/>
                    <a:p>
                      <a:pPr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Scale Up Traffic</a:t>
                      </a:r>
                    </a:p>
                  </a:txBody>
                  <a:tcPr marL="75231" marR="75231" marT="62175" marB="62175" anchor="ctr"/>
                </a:tc>
                <a:tc>
                  <a:txBody>
                    <a:bodyPr/>
                    <a:lstStyle/>
                    <a:p>
                      <a:pPr fontAlgn="t">
                        <a:lnSpc>
                          <a:spcPct val="100000"/>
                        </a:lnSpc>
                      </a:pPr>
                      <a:endParaRPr lang="en-US" sz="16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5231" marR="75231" marT="62175" marB="62175" anchor="ctr"/>
                </a:tc>
                <a:tc>
                  <a:txBody>
                    <a:bodyPr/>
                    <a:lstStyle/>
                    <a:p>
                      <a:pPr fontAlgn="t">
                        <a:lnSpc>
                          <a:spcPct val="100000"/>
                        </a:lnSpc>
                      </a:pPr>
                      <a:endParaRPr lang="en-US" sz="16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5231" marR="75231" marT="62175" marB="62175" anchor="ctr"/>
                </a:tc>
                <a:tc>
                  <a:txBody>
                    <a:bodyPr/>
                    <a:lstStyle/>
                    <a:p>
                      <a:pPr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Publisher</a:t>
                      </a:r>
                    </a:p>
                  </a:txBody>
                  <a:tcPr marL="75231" marR="75231" marT="62175" marB="62175" anchor="ctr"/>
                </a:tc>
                <a:extLst>
                  <a:ext uri="{0D108BD9-81ED-4DB2-BD59-A6C34878D82A}">
                    <a16:rowId xmlns:a16="http://schemas.microsoft.com/office/drawing/2014/main" val="752941592"/>
                  </a:ext>
                </a:extLst>
              </a:tr>
              <a:tr h="564581">
                <a:tc>
                  <a:txBody>
                    <a:bodyPr/>
                    <a:lstStyle/>
                    <a:p>
                      <a:pPr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First IO / Deals</a:t>
                      </a:r>
                      <a:endParaRPr lang="en-US" sz="16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5231" marR="75231" marT="62175" marB="62175" anchor="ctr"/>
                </a:tc>
                <a:tc>
                  <a:txBody>
                    <a:bodyPr/>
                    <a:lstStyle/>
                    <a:p>
                      <a:pPr fontAlgn="t">
                        <a:lnSpc>
                          <a:spcPct val="100000"/>
                        </a:lnSpc>
                      </a:pPr>
                      <a:r>
                        <a:rPr lang="en-US" sz="16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 </a:t>
                      </a:r>
                    </a:p>
                  </a:txBody>
                  <a:tcPr marL="75231" marR="75231" marT="62175" marB="62175" anchor="ctr"/>
                </a:tc>
                <a:tc>
                  <a:txBody>
                    <a:bodyPr/>
                    <a:lstStyle/>
                    <a:p>
                      <a:pPr fontAlgn="t">
                        <a:lnSpc>
                          <a:spcPct val="100000"/>
                        </a:lnSpc>
                      </a:pPr>
                      <a:r>
                        <a:rPr lang="en-US" sz="16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 </a:t>
                      </a:r>
                    </a:p>
                  </a:txBody>
                  <a:tcPr marL="75231" marR="75231" marT="62175" marB="62175" anchor="ctr"/>
                </a:tc>
                <a:tc>
                  <a:txBody>
                    <a:bodyPr/>
                    <a:lstStyle/>
                    <a:p>
                      <a:pPr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IX PD &amp; SD Team</a:t>
                      </a:r>
                      <a:endParaRPr lang="en-US" sz="16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5231" marR="75231" marT="62175" marB="62175" anchor="ctr"/>
                </a:tc>
                <a:extLst>
                  <a:ext uri="{0D108BD9-81ED-4DB2-BD59-A6C34878D82A}">
                    <a16:rowId xmlns:a16="http://schemas.microsoft.com/office/drawing/2014/main" val="37545264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62086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1A604B-E8E4-A188-637B-3663F4C41C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281107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AB2F6D8-15C4-BD52-62CC-4EA47484966D}"/>
              </a:ext>
            </a:extLst>
          </p:cNvPr>
          <p:cNvSpPr/>
          <p:nvPr/>
        </p:nvSpPr>
        <p:spPr>
          <a:xfrm>
            <a:off x="0" y="2706694"/>
            <a:ext cx="12192000" cy="415130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28B034-FC4F-8E3F-A6EB-8FD89A2B9DCE}"/>
              </a:ext>
            </a:extLst>
          </p:cNvPr>
          <p:cNvSpPr txBox="1"/>
          <p:nvPr/>
        </p:nvSpPr>
        <p:spPr>
          <a:xfrm>
            <a:off x="9865730" y="5023049"/>
            <a:ext cx="1893512" cy="1015663"/>
          </a:xfrm>
          <a:prstGeom prst="rect">
            <a:avLst/>
          </a:prstGeom>
          <a:noFill/>
        </p:spPr>
        <p:txBody>
          <a:bodyPr wrap="square" numCol="1" spcCol="0" rtlCol="0" anchor="t">
            <a:spAutoFit/>
          </a:bodyPr>
          <a:lstStyle/>
          <a:p>
            <a:r>
              <a:rPr lang="en-US" sz="1000" spc="93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602, Avior, </a:t>
            </a:r>
          </a:p>
          <a:p>
            <a:r>
              <a:rPr lang="en-US" sz="1000" spc="93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Nirmal Galaxy, </a:t>
            </a:r>
          </a:p>
          <a:p>
            <a:r>
              <a:rPr lang="en-US" sz="1000" spc="93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LBS Marg, Mulund West,</a:t>
            </a:r>
          </a:p>
          <a:p>
            <a:r>
              <a:rPr lang="en-US" sz="1000" b="1" spc="93" dirty="0">
                <a:solidFill>
                  <a:srgbClr val="5271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Mumbai</a:t>
            </a:r>
            <a:r>
              <a:rPr lang="en-US" sz="1000" spc="93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– 400080, India</a:t>
            </a:r>
          </a:p>
          <a:p>
            <a:endParaRPr lang="en-US" sz="1000" spc="93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1000" b="1" spc="93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</a:t>
            </a:r>
            <a:r>
              <a:rPr lang="en-US" sz="1000" spc="93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+91 22 6142 6030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171784-9712-9D97-C365-0B8CCF991939}"/>
              </a:ext>
            </a:extLst>
          </p:cNvPr>
          <p:cNvSpPr txBox="1"/>
          <p:nvPr/>
        </p:nvSpPr>
        <p:spPr>
          <a:xfrm>
            <a:off x="9865730" y="4468300"/>
            <a:ext cx="1840732" cy="289566"/>
          </a:xfrm>
          <a:prstGeom prst="rect">
            <a:avLst/>
          </a:prstGeom>
          <a:noFill/>
        </p:spPr>
        <p:txBody>
          <a:bodyPr wrap="square" numCol="1" spcCol="0" rtlCol="0" anchor="ctr">
            <a:spAutoFit/>
          </a:bodyPr>
          <a:lstStyle/>
          <a:p>
            <a:pPr>
              <a:lnSpc>
                <a:spcPts val="1733"/>
              </a:lnSpc>
              <a:spcAft>
                <a:spcPts val="533"/>
              </a:spcAft>
            </a:pPr>
            <a:r>
              <a:rPr lang="en-US" sz="1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Vertoz Advertising Ltd</a:t>
            </a:r>
          </a:p>
        </p:txBody>
      </p:sp>
      <p:pic>
        <p:nvPicPr>
          <p:cNvPr id="10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id="{375CDA3D-9B4C-E7FB-1544-E51E6CBE7D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5730" y="3421993"/>
            <a:ext cx="780389" cy="78038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B855EB0-A02C-A9CE-8A65-1B2340E154CF}"/>
              </a:ext>
            </a:extLst>
          </p:cNvPr>
          <p:cNvSpPr txBox="1"/>
          <p:nvPr/>
        </p:nvSpPr>
        <p:spPr>
          <a:xfrm>
            <a:off x="7303267" y="5023049"/>
            <a:ext cx="1840732" cy="707886"/>
          </a:xfrm>
          <a:prstGeom prst="rect">
            <a:avLst/>
          </a:prstGeom>
          <a:noFill/>
        </p:spPr>
        <p:txBody>
          <a:bodyPr wrap="square" numCol="1" spcCol="0" rtlCol="0" anchor="t">
            <a:spAutoFit/>
          </a:bodyPr>
          <a:lstStyle/>
          <a:p>
            <a:r>
              <a:rPr lang="en-US" sz="1000" spc="93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EX-34,</a:t>
            </a:r>
          </a:p>
          <a:p>
            <a:r>
              <a:rPr lang="en-US" sz="1000" spc="93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Ground Floor, Bldg 16,</a:t>
            </a:r>
          </a:p>
          <a:p>
            <a:r>
              <a:rPr lang="en-US" sz="1000" spc="93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Dubai Internet City,</a:t>
            </a:r>
          </a:p>
          <a:p>
            <a:r>
              <a:rPr lang="en-US" sz="1000" b="1" spc="93" dirty="0">
                <a:solidFill>
                  <a:srgbClr val="5271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Dubai</a:t>
            </a:r>
            <a:r>
              <a:rPr lang="en-US" sz="1000" spc="93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– 73000, UAE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15B544-6197-08EF-1CCC-76BBD957C4C9}"/>
              </a:ext>
            </a:extLst>
          </p:cNvPr>
          <p:cNvSpPr txBox="1"/>
          <p:nvPr/>
        </p:nvSpPr>
        <p:spPr>
          <a:xfrm>
            <a:off x="7303267" y="4457881"/>
            <a:ext cx="1840732" cy="310405"/>
          </a:xfrm>
          <a:prstGeom prst="rect">
            <a:avLst/>
          </a:prstGeom>
          <a:noFill/>
        </p:spPr>
        <p:txBody>
          <a:bodyPr wrap="square" numCol="1" spcCol="0" rtlCol="0" anchor="ctr">
            <a:spAutoFit/>
          </a:bodyPr>
          <a:lstStyle/>
          <a:p>
            <a:pPr>
              <a:lnSpc>
                <a:spcPts val="1733"/>
              </a:lnSpc>
              <a:spcAft>
                <a:spcPts val="533"/>
              </a:spcAft>
            </a:pPr>
            <a:r>
              <a:rPr lang="en-US" sz="1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Vertoz Advertising FZ-LLC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A6C12217-C2A4-98D7-65E1-8626182454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3267" y="3376764"/>
            <a:ext cx="870845" cy="93351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B76F0B3-DD3D-BE6B-4B69-3D2E7AC87BFD}"/>
              </a:ext>
            </a:extLst>
          </p:cNvPr>
          <p:cNvSpPr txBox="1"/>
          <p:nvPr/>
        </p:nvSpPr>
        <p:spPr>
          <a:xfrm>
            <a:off x="5021284" y="5023049"/>
            <a:ext cx="1849223" cy="1015663"/>
          </a:xfrm>
          <a:prstGeom prst="rect">
            <a:avLst/>
          </a:prstGeom>
          <a:noFill/>
        </p:spPr>
        <p:txBody>
          <a:bodyPr wrap="square" numCol="1" spcCol="0" rtlCol="0" anchor="t">
            <a:spAutoFit/>
          </a:bodyPr>
          <a:lstStyle/>
          <a:p>
            <a:r>
              <a:rPr lang="en-US" sz="1000" spc="93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Kimberley House,</a:t>
            </a:r>
          </a:p>
          <a:p>
            <a:r>
              <a:rPr lang="en-US" sz="1000" spc="93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31 Burnt Oak Broadway,</a:t>
            </a:r>
          </a:p>
          <a:p>
            <a:r>
              <a:rPr lang="en-US" sz="1000" spc="93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Edgware, Greater </a:t>
            </a:r>
          </a:p>
          <a:p>
            <a:r>
              <a:rPr lang="en-US" sz="1000" b="1" spc="93" dirty="0">
                <a:solidFill>
                  <a:srgbClr val="5271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London</a:t>
            </a:r>
            <a:r>
              <a:rPr lang="en-US" sz="1000" spc="93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– HA8 5LD, UK</a:t>
            </a:r>
          </a:p>
          <a:p>
            <a:endParaRPr lang="en-US" sz="1000" spc="93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1000" b="1" spc="93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</a:t>
            </a:r>
            <a:r>
              <a:rPr lang="en-US" sz="1000" spc="93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+44 20 3318 4422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0506553-6326-71F1-CD86-4F5DA8772ECE}"/>
              </a:ext>
            </a:extLst>
          </p:cNvPr>
          <p:cNvSpPr txBox="1"/>
          <p:nvPr/>
        </p:nvSpPr>
        <p:spPr>
          <a:xfrm>
            <a:off x="5021286" y="4468300"/>
            <a:ext cx="871515" cy="289566"/>
          </a:xfrm>
          <a:prstGeom prst="rect">
            <a:avLst/>
          </a:prstGeom>
          <a:noFill/>
        </p:spPr>
        <p:txBody>
          <a:bodyPr wrap="square" numCol="1" spcCol="0" rtlCol="0" anchor="ctr">
            <a:spAutoFit/>
          </a:bodyPr>
          <a:lstStyle/>
          <a:p>
            <a:pPr>
              <a:lnSpc>
                <a:spcPts val="1733"/>
              </a:lnSpc>
            </a:pPr>
            <a:r>
              <a:rPr lang="en-US" sz="1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Vertoz Ltd</a:t>
            </a:r>
          </a:p>
        </p:txBody>
      </p:sp>
      <p:pic>
        <p:nvPicPr>
          <p:cNvPr id="26" name="Picture 25" descr="A picture containing qr code&#10;&#10;Description automatically generated">
            <a:extLst>
              <a:ext uri="{FF2B5EF4-FFF2-40B4-BE49-F238E27FC236}">
                <a16:creationId xmlns:a16="http://schemas.microsoft.com/office/drawing/2014/main" id="{DAFD15FA-B78A-231B-3917-9F139E538D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1285" y="3453293"/>
            <a:ext cx="717789" cy="71778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2D34825-EF55-5B6B-7816-EF545CD0014B}"/>
              </a:ext>
            </a:extLst>
          </p:cNvPr>
          <p:cNvSpPr txBox="1"/>
          <p:nvPr/>
        </p:nvSpPr>
        <p:spPr>
          <a:xfrm>
            <a:off x="2902743" y="5023049"/>
            <a:ext cx="1508944" cy="1015663"/>
          </a:xfrm>
          <a:prstGeom prst="rect">
            <a:avLst/>
          </a:prstGeom>
          <a:noFill/>
        </p:spPr>
        <p:txBody>
          <a:bodyPr wrap="square" numCol="1" spcCol="0" rtlCol="0" anchor="t">
            <a:spAutoFit/>
          </a:bodyPr>
          <a:lstStyle/>
          <a:p>
            <a:r>
              <a:rPr lang="it-IT" sz="1000" spc="93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50 California </a:t>
            </a:r>
          </a:p>
          <a:p>
            <a:r>
              <a:rPr lang="it-IT" sz="1000" spc="93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Street Suite 1500, </a:t>
            </a:r>
          </a:p>
          <a:p>
            <a:r>
              <a:rPr lang="it-IT" sz="1000" b="1" spc="93" dirty="0">
                <a:solidFill>
                  <a:srgbClr val="5271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San Francisco</a:t>
            </a:r>
            <a:r>
              <a:rPr lang="it-IT" sz="1000" spc="93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</a:t>
            </a:r>
          </a:p>
          <a:p>
            <a:r>
              <a:rPr lang="it-IT" sz="1000" spc="93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 94111 USA.</a:t>
            </a:r>
          </a:p>
          <a:p>
            <a:endParaRPr lang="it-IT" sz="1000" spc="93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it-IT" sz="1000" b="1" spc="93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</a:t>
            </a:r>
            <a:r>
              <a:rPr lang="it-IT" sz="1000" spc="93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+1 415 300 4333</a:t>
            </a:r>
            <a:endParaRPr lang="en-US" sz="1000" spc="93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05F128B-58B0-17DB-0C93-31F0556ADECF}"/>
              </a:ext>
            </a:extLst>
          </p:cNvPr>
          <p:cNvSpPr txBox="1"/>
          <p:nvPr/>
        </p:nvSpPr>
        <p:spPr>
          <a:xfrm>
            <a:off x="2902742" y="4468300"/>
            <a:ext cx="871515" cy="289566"/>
          </a:xfrm>
          <a:prstGeom prst="rect">
            <a:avLst/>
          </a:prstGeom>
          <a:noFill/>
        </p:spPr>
        <p:txBody>
          <a:bodyPr wrap="square" numCol="1" spcCol="0" rtlCol="0" anchor="ctr">
            <a:spAutoFit/>
          </a:bodyPr>
          <a:lstStyle/>
          <a:p>
            <a:pPr>
              <a:lnSpc>
                <a:spcPts val="1733"/>
              </a:lnSpc>
            </a:pPr>
            <a:r>
              <a:rPr lang="en-US" sz="1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Vertoz Inc</a:t>
            </a:r>
          </a:p>
        </p:txBody>
      </p:sp>
      <p:pic>
        <p:nvPicPr>
          <p:cNvPr id="30" name="Picture 29" descr="Logo&#10;&#10;Description automatically generated">
            <a:extLst>
              <a:ext uri="{FF2B5EF4-FFF2-40B4-BE49-F238E27FC236}">
                <a16:creationId xmlns:a16="http://schemas.microsoft.com/office/drawing/2014/main" id="{3FD9516E-93F8-547D-F931-1F6CC8C203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02743" y="3437575"/>
            <a:ext cx="749224" cy="74922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19BA895-DE34-48C7-9BE4-F810977243F1}"/>
              </a:ext>
            </a:extLst>
          </p:cNvPr>
          <p:cNvSpPr txBox="1"/>
          <p:nvPr/>
        </p:nvSpPr>
        <p:spPr>
          <a:xfrm>
            <a:off x="464704" y="5023049"/>
            <a:ext cx="1922897" cy="1015663"/>
          </a:xfrm>
          <a:prstGeom prst="rect">
            <a:avLst/>
          </a:prstGeom>
          <a:noFill/>
        </p:spPr>
        <p:txBody>
          <a:bodyPr wrap="square" numCol="1" spcCol="0" rtlCol="0" anchor="t">
            <a:spAutoFit/>
          </a:bodyPr>
          <a:lstStyle/>
          <a:p>
            <a:r>
              <a:rPr lang="en-US" sz="1000" spc="93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1250 Broadway, </a:t>
            </a:r>
          </a:p>
          <a:p>
            <a:r>
              <a:rPr lang="en-US" sz="1000" spc="93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Suite 3611, </a:t>
            </a:r>
          </a:p>
          <a:p>
            <a:r>
              <a:rPr lang="en-US" sz="1000" spc="93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New York City, </a:t>
            </a:r>
          </a:p>
          <a:p>
            <a:r>
              <a:rPr lang="en-US" sz="1000" b="1" spc="93" dirty="0">
                <a:solidFill>
                  <a:srgbClr val="5271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New York </a:t>
            </a:r>
            <a:r>
              <a:rPr lang="en-US" sz="1000" b="1" spc="93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 </a:t>
            </a:r>
            <a:r>
              <a:rPr lang="en-US" sz="1000" spc="93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10001, USA.</a:t>
            </a:r>
          </a:p>
          <a:p>
            <a:endParaRPr lang="en-US" sz="1000" spc="93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1000" b="1" spc="93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</a:t>
            </a:r>
            <a:r>
              <a:rPr lang="en-US" sz="1000" spc="93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+1 646 895 6969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7698F84-D72A-C19E-BD1C-8FDAD3E76239}"/>
              </a:ext>
            </a:extLst>
          </p:cNvPr>
          <p:cNvSpPr txBox="1"/>
          <p:nvPr/>
        </p:nvSpPr>
        <p:spPr>
          <a:xfrm>
            <a:off x="464703" y="4468300"/>
            <a:ext cx="1068715" cy="289566"/>
          </a:xfrm>
          <a:prstGeom prst="rect">
            <a:avLst/>
          </a:prstGeom>
          <a:noFill/>
        </p:spPr>
        <p:txBody>
          <a:bodyPr wrap="square" numCol="1" spcCol="0" rtlCol="0" anchor="ctr">
            <a:spAutoFit/>
          </a:bodyPr>
          <a:lstStyle/>
          <a:p>
            <a:pPr>
              <a:lnSpc>
                <a:spcPts val="1733"/>
              </a:lnSpc>
            </a:pPr>
            <a:r>
              <a:rPr lang="en-US" sz="1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Vertoz Inc</a:t>
            </a:r>
          </a:p>
        </p:txBody>
      </p:sp>
      <p:pic>
        <p:nvPicPr>
          <p:cNvPr id="34" name="Picture 33" descr="A picture containing text&#10;&#10;Description automatically generated">
            <a:extLst>
              <a:ext uri="{FF2B5EF4-FFF2-40B4-BE49-F238E27FC236}">
                <a16:creationId xmlns:a16="http://schemas.microsoft.com/office/drawing/2014/main" id="{C5F2818A-B9A9-E484-E37F-39D0C62029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704" y="3365345"/>
            <a:ext cx="893683" cy="893685"/>
          </a:xfrm>
          <a:prstGeom prst="rect">
            <a:avLst/>
          </a:prstGeom>
        </p:spPr>
      </p:pic>
      <p:sp>
        <p:nvSpPr>
          <p:cNvPr id="35" name="TextBox 12">
            <a:extLst>
              <a:ext uri="{FF2B5EF4-FFF2-40B4-BE49-F238E27FC236}">
                <a16:creationId xmlns:a16="http://schemas.microsoft.com/office/drawing/2014/main" id="{A0752592-0C4A-0A3E-DD5D-74FF862842DB}"/>
              </a:ext>
            </a:extLst>
          </p:cNvPr>
          <p:cNvSpPr txBox="1"/>
          <p:nvPr/>
        </p:nvSpPr>
        <p:spPr>
          <a:xfrm>
            <a:off x="488111" y="284542"/>
            <a:ext cx="5358971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GLOBAL</a:t>
            </a:r>
            <a:r>
              <a:rPr lang="en-US" sz="32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PRESENCE</a:t>
            </a:r>
          </a:p>
        </p:txBody>
      </p:sp>
      <p:sp>
        <p:nvSpPr>
          <p:cNvPr id="36" name="AutoShape 4">
            <a:extLst>
              <a:ext uri="{FF2B5EF4-FFF2-40B4-BE49-F238E27FC236}">
                <a16:creationId xmlns:a16="http://schemas.microsoft.com/office/drawing/2014/main" id="{FE976E51-E370-62DF-CC64-85348665E2C9}"/>
              </a:ext>
            </a:extLst>
          </p:cNvPr>
          <p:cNvSpPr/>
          <p:nvPr/>
        </p:nvSpPr>
        <p:spPr>
          <a:xfrm rot="16200000">
            <a:off x="-23654" y="541021"/>
            <a:ext cx="523243" cy="0"/>
          </a:xfrm>
          <a:prstGeom prst="line">
            <a:avLst/>
          </a:prstGeom>
          <a:ln w="127000" cap="flat">
            <a:solidFill>
              <a:srgbClr val="5271FF"/>
            </a:solidFill>
            <a:prstDash val="solid"/>
            <a:miter lim="800000"/>
            <a:headEnd type="none" w="sm" len="sm"/>
            <a:tailEnd type="none" w="sm" len="sm"/>
          </a:ln>
        </p:spPr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0007FF1B-05CD-7896-5FF2-1692CFBF59F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71201" y="6477000"/>
            <a:ext cx="1181324" cy="24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8437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2">
            <a:extLst>
              <a:ext uri="{FF2B5EF4-FFF2-40B4-BE49-F238E27FC236}">
                <a16:creationId xmlns:a16="http://schemas.microsoft.com/office/drawing/2014/main" id="{F814F589-5583-9097-A4B9-D157EB3D76F8}"/>
              </a:ext>
            </a:extLst>
          </p:cNvPr>
          <p:cNvSpPr/>
          <p:nvPr/>
        </p:nvSpPr>
        <p:spPr>
          <a:xfrm>
            <a:off x="10295283" y="4419904"/>
            <a:ext cx="1461819" cy="2438096"/>
          </a:xfrm>
          <a:custGeom>
            <a:avLst/>
            <a:gdLst/>
            <a:ahLst/>
            <a:cxnLst/>
            <a:rect l="l" t="t" r="r" b="b"/>
            <a:pathLst>
              <a:path w="1465070" h="2002108">
                <a:moveTo>
                  <a:pt x="0" y="0"/>
                </a:moveTo>
                <a:lnTo>
                  <a:pt x="1465070" y="0"/>
                </a:lnTo>
                <a:lnTo>
                  <a:pt x="1465070" y="2002108"/>
                </a:lnTo>
                <a:lnTo>
                  <a:pt x="0" y="2002108"/>
                </a:lnTo>
                <a:close/>
              </a:path>
            </a:pathLst>
          </a:custGeom>
          <a:solidFill>
            <a:srgbClr val="4C61FE"/>
          </a:solidFill>
        </p:spPr>
      </p:sp>
      <p:sp>
        <p:nvSpPr>
          <p:cNvPr id="4" name="Freeform 8">
            <a:extLst>
              <a:ext uri="{FF2B5EF4-FFF2-40B4-BE49-F238E27FC236}">
                <a16:creationId xmlns:a16="http://schemas.microsoft.com/office/drawing/2014/main" id="{A790FF4F-113F-9D10-F32E-64F34C8E7C58}"/>
              </a:ext>
            </a:extLst>
          </p:cNvPr>
          <p:cNvSpPr/>
          <p:nvPr/>
        </p:nvSpPr>
        <p:spPr>
          <a:xfrm>
            <a:off x="434898" y="440431"/>
            <a:ext cx="11322204" cy="5977139"/>
          </a:xfrm>
          <a:custGeom>
            <a:avLst/>
            <a:gdLst/>
            <a:ahLst/>
            <a:cxnLst/>
            <a:rect l="l" t="t" r="r" b="b"/>
            <a:pathLst>
              <a:path w="5920967" h="3270714">
                <a:moveTo>
                  <a:pt x="0" y="0"/>
                </a:moveTo>
                <a:lnTo>
                  <a:pt x="0" y="3270714"/>
                </a:lnTo>
                <a:lnTo>
                  <a:pt x="5920967" y="3270714"/>
                </a:lnTo>
                <a:lnTo>
                  <a:pt x="5920967" y="0"/>
                </a:lnTo>
                <a:lnTo>
                  <a:pt x="0" y="0"/>
                </a:lnTo>
                <a:close/>
                <a:moveTo>
                  <a:pt x="5860007" y="3209753"/>
                </a:moveTo>
                <a:lnTo>
                  <a:pt x="59690" y="3209753"/>
                </a:lnTo>
                <a:lnTo>
                  <a:pt x="59690" y="59690"/>
                </a:lnTo>
                <a:lnTo>
                  <a:pt x="5860007" y="59690"/>
                </a:lnTo>
                <a:lnTo>
                  <a:pt x="5860007" y="3209753"/>
                </a:lnTo>
                <a:close/>
              </a:path>
            </a:pathLst>
          </a:custGeom>
          <a:solidFill>
            <a:srgbClr val="4C61FE"/>
          </a:solidFill>
          <a:ln>
            <a:noFill/>
          </a:ln>
        </p:spPr>
      </p:sp>
      <p:sp>
        <p:nvSpPr>
          <p:cNvPr id="5" name="Freeform 10">
            <a:extLst>
              <a:ext uri="{FF2B5EF4-FFF2-40B4-BE49-F238E27FC236}">
                <a16:creationId xmlns:a16="http://schemas.microsoft.com/office/drawing/2014/main" id="{D257E7E5-A874-5E2F-266F-9ADC52FC4C9E}"/>
              </a:ext>
            </a:extLst>
          </p:cNvPr>
          <p:cNvSpPr/>
          <p:nvPr/>
        </p:nvSpPr>
        <p:spPr>
          <a:xfrm>
            <a:off x="274320" y="440430"/>
            <a:ext cx="4457700" cy="2550005"/>
          </a:xfrm>
          <a:custGeom>
            <a:avLst/>
            <a:gdLst/>
            <a:ahLst/>
            <a:cxnLst/>
            <a:rect l="l" t="t" r="r" b="b"/>
            <a:pathLst>
              <a:path w="1967273" h="2002108">
                <a:moveTo>
                  <a:pt x="0" y="0"/>
                </a:moveTo>
                <a:lnTo>
                  <a:pt x="1967273" y="0"/>
                </a:lnTo>
                <a:lnTo>
                  <a:pt x="1967273" y="2002108"/>
                </a:lnTo>
                <a:lnTo>
                  <a:pt x="0" y="2002108"/>
                </a:lnTo>
                <a:close/>
              </a:path>
            </a:pathLst>
          </a:custGeom>
          <a:solidFill>
            <a:schemeClr val="bg1"/>
          </a:solidFill>
          <a:effectLst>
            <a:outerShdw blurRad="177800" dist="38100" dir="5400000" algn="t" rotWithShape="0">
              <a:prstClr val="black">
                <a:alpha val="40000"/>
              </a:prstClr>
            </a:outerShdw>
          </a:effectLst>
        </p:spPr>
      </p:sp>
      <p:pic>
        <p:nvPicPr>
          <p:cNvPr id="6" name="Picture 17">
            <a:extLst>
              <a:ext uri="{FF2B5EF4-FFF2-40B4-BE49-F238E27FC236}">
                <a16:creationId xmlns:a16="http://schemas.microsoft.com/office/drawing/2014/main" id="{0AE85BAA-CE13-95F3-8E6E-99D0ED173D5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452039" y="4659532"/>
            <a:ext cx="796873" cy="759204"/>
          </a:xfrm>
          <a:prstGeom prst="rect">
            <a:avLst/>
          </a:prstGeom>
        </p:spPr>
      </p:pic>
      <p:sp>
        <p:nvSpPr>
          <p:cNvPr id="7" name="Google Shape;86;p13">
            <a:extLst>
              <a:ext uri="{FF2B5EF4-FFF2-40B4-BE49-F238E27FC236}">
                <a16:creationId xmlns:a16="http://schemas.microsoft.com/office/drawing/2014/main" id="{D5F71C87-DF8B-6B24-EC88-1FB174DA2AB5}"/>
              </a:ext>
            </a:extLst>
          </p:cNvPr>
          <p:cNvSpPr txBox="1"/>
          <p:nvPr/>
        </p:nvSpPr>
        <p:spPr>
          <a:xfrm>
            <a:off x="1180850" y="1961960"/>
            <a:ext cx="3239709" cy="633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</a:pPr>
            <a:r>
              <a:rPr lang="en-US" sz="4000" i="0" u="none" strike="noStrike" cap="none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  <a:sym typeface="Roboto"/>
              </a:rPr>
              <a:t>Thank </a:t>
            </a:r>
            <a:r>
              <a:rPr lang="en-US" sz="4000" b="1" i="0" u="none" strike="noStrike" cap="none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  <a:sym typeface="Roboto"/>
              </a:rPr>
              <a:t>You</a:t>
            </a:r>
          </a:p>
        </p:txBody>
      </p:sp>
      <p:sp>
        <p:nvSpPr>
          <p:cNvPr id="9" name="Freeform 12">
            <a:extLst>
              <a:ext uri="{FF2B5EF4-FFF2-40B4-BE49-F238E27FC236}">
                <a16:creationId xmlns:a16="http://schemas.microsoft.com/office/drawing/2014/main" id="{9841E705-D827-D591-F010-9B08EDAF134C}"/>
              </a:ext>
            </a:extLst>
          </p:cNvPr>
          <p:cNvSpPr/>
          <p:nvPr/>
        </p:nvSpPr>
        <p:spPr>
          <a:xfrm>
            <a:off x="3790" y="2"/>
            <a:ext cx="979899" cy="3520438"/>
          </a:xfrm>
          <a:custGeom>
            <a:avLst/>
            <a:gdLst/>
            <a:ahLst/>
            <a:cxnLst/>
            <a:rect l="l" t="t" r="r" b="b"/>
            <a:pathLst>
              <a:path w="1465070" h="2002108">
                <a:moveTo>
                  <a:pt x="0" y="0"/>
                </a:moveTo>
                <a:lnTo>
                  <a:pt x="1465070" y="0"/>
                </a:lnTo>
                <a:lnTo>
                  <a:pt x="1465070" y="2002108"/>
                </a:lnTo>
                <a:lnTo>
                  <a:pt x="0" y="2002108"/>
                </a:lnTo>
                <a:close/>
              </a:path>
            </a:pathLst>
          </a:custGeom>
          <a:solidFill>
            <a:srgbClr val="4C61FE"/>
          </a:solidFill>
        </p:spPr>
      </p:sp>
      <p:pic>
        <p:nvPicPr>
          <p:cNvPr id="11" name="Picture 10" descr="Shape&#10;&#10;Description automatically generated with medium confidence">
            <a:extLst>
              <a:ext uri="{FF2B5EF4-FFF2-40B4-BE49-F238E27FC236}">
                <a16:creationId xmlns:a16="http://schemas.microsoft.com/office/drawing/2014/main" id="{EE3CA26A-9C90-0EB4-5610-90BD3B29FD4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627" y="770235"/>
            <a:ext cx="3338455" cy="100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0359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865AD7CD-15F9-72ED-2906-1634966AB3F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824" y="6438333"/>
            <a:ext cx="1170108" cy="351032"/>
          </a:xfrm>
          <a:prstGeom prst="rect">
            <a:avLst/>
          </a:prstGeom>
        </p:spPr>
      </p:pic>
      <p:sp>
        <p:nvSpPr>
          <p:cNvPr id="5" name="TextBox 12">
            <a:extLst>
              <a:ext uri="{FF2B5EF4-FFF2-40B4-BE49-F238E27FC236}">
                <a16:creationId xmlns:a16="http://schemas.microsoft.com/office/drawing/2014/main" id="{7B474EED-7CCB-D7D1-BC97-8C08BF9ADD22}"/>
              </a:ext>
            </a:extLst>
          </p:cNvPr>
          <p:cNvSpPr txBox="1"/>
          <p:nvPr/>
        </p:nvSpPr>
        <p:spPr>
          <a:xfrm>
            <a:off x="3701599" y="540252"/>
            <a:ext cx="8430142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</a:rPr>
              <a:t>WE UNDERSTAND </a:t>
            </a:r>
            <a:r>
              <a:rPr lang="en-US" sz="3200" b="1" dirty="0">
                <a:latin typeface="Roboto" panose="02000000000000000000" pitchFamily="2" charset="0"/>
                <a:ea typeface="Roboto" panose="02000000000000000000" pitchFamily="2" charset="0"/>
              </a:rPr>
              <a:t>PUBLISHER CHALLENGES</a:t>
            </a:r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60F96148-FFE3-B72A-7259-3A53E78046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08"/>
          <a:stretch/>
        </p:blipFill>
        <p:spPr>
          <a:xfrm>
            <a:off x="0" y="0"/>
            <a:ext cx="3452884" cy="6858000"/>
          </a:xfrm>
          <a:prstGeom prst="rect">
            <a:avLst/>
          </a:prstGeom>
        </p:spPr>
      </p:pic>
      <p:sp>
        <p:nvSpPr>
          <p:cNvPr id="7" name="Freeform 3">
            <a:extLst>
              <a:ext uri="{FF2B5EF4-FFF2-40B4-BE49-F238E27FC236}">
                <a16:creationId xmlns:a16="http://schemas.microsoft.com/office/drawing/2014/main" id="{70E526BB-E9EA-C149-E9CD-D777DB45BE6F}"/>
              </a:ext>
            </a:extLst>
          </p:cNvPr>
          <p:cNvSpPr/>
          <p:nvPr/>
        </p:nvSpPr>
        <p:spPr>
          <a:xfrm>
            <a:off x="2409713" y="-1"/>
            <a:ext cx="9782288" cy="351033"/>
          </a:xfrm>
          <a:custGeom>
            <a:avLst/>
            <a:gdLst/>
            <a:ahLst/>
            <a:cxnLst/>
            <a:rect l="l" t="t" r="r" b="b"/>
            <a:pathLst>
              <a:path w="3031585" h="3752726">
                <a:moveTo>
                  <a:pt x="0" y="0"/>
                </a:moveTo>
                <a:lnTo>
                  <a:pt x="3031585" y="0"/>
                </a:lnTo>
                <a:lnTo>
                  <a:pt x="3031585" y="3752726"/>
                </a:lnTo>
                <a:lnTo>
                  <a:pt x="0" y="3752726"/>
                </a:lnTo>
                <a:close/>
              </a:path>
            </a:pathLst>
          </a:custGeom>
          <a:solidFill>
            <a:srgbClr val="4C61FE"/>
          </a:solidFill>
        </p:spPr>
      </p:sp>
      <p:pic>
        <p:nvPicPr>
          <p:cNvPr id="8" name="Picture 7" descr="Shape, circle&#10;&#10;Description automatically generated">
            <a:extLst>
              <a:ext uri="{FF2B5EF4-FFF2-40B4-BE49-F238E27FC236}">
                <a16:creationId xmlns:a16="http://schemas.microsoft.com/office/drawing/2014/main" id="{C97996E8-96F7-F3C7-E32E-C0C0FB3E235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634" y="1920800"/>
            <a:ext cx="1247609" cy="1233471"/>
          </a:xfrm>
          <a:prstGeom prst="rect">
            <a:avLst/>
          </a:prstGeom>
        </p:spPr>
      </p:pic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51A45EDD-7622-23E8-DCFB-29C2E81EECE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634" y="4965723"/>
            <a:ext cx="1247609" cy="1233471"/>
          </a:xfrm>
          <a:prstGeom prst="rect">
            <a:avLst/>
          </a:prstGeom>
        </p:spPr>
      </p:pic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DD489CF3-97A0-E409-90ED-A4A4D5DAD64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634" y="3443261"/>
            <a:ext cx="1247609" cy="1233471"/>
          </a:xfrm>
          <a:prstGeom prst="rect">
            <a:avLst/>
          </a:prstGeom>
        </p:spPr>
      </p:pic>
      <p:pic>
        <p:nvPicPr>
          <p:cNvPr id="14" name="Picture 13" descr="Shape, circle&#10;&#10;Description automatically generated">
            <a:extLst>
              <a:ext uri="{FF2B5EF4-FFF2-40B4-BE49-F238E27FC236}">
                <a16:creationId xmlns:a16="http://schemas.microsoft.com/office/drawing/2014/main" id="{64B59B1E-89A2-6BDF-4F45-393D3F8152B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571" y="1920800"/>
            <a:ext cx="1247609" cy="1233471"/>
          </a:xfrm>
          <a:prstGeom prst="rect">
            <a:avLst/>
          </a:prstGeom>
        </p:spPr>
      </p:pic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D1F34457-B52E-6D13-A1BB-CD4B63D71E1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571" y="4965723"/>
            <a:ext cx="1247609" cy="1233471"/>
          </a:xfrm>
          <a:prstGeom prst="rect">
            <a:avLst/>
          </a:prstGeom>
        </p:spPr>
      </p:pic>
      <p:pic>
        <p:nvPicPr>
          <p:cNvPr id="16" name="Picture 15" descr="Shape, circle&#10;&#10;Description automatically generated">
            <a:extLst>
              <a:ext uri="{FF2B5EF4-FFF2-40B4-BE49-F238E27FC236}">
                <a16:creationId xmlns:a16="http://schemas.microsoft.com/office/drawing/2014/main" id="{4D541E64-005E-73DF-E642-A7FC17435AF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571" y="3443261"/>
            <a:ext cx="1247609" cy="1233471"/>
          </a:xfrm>
          <a:prstGeom prst="rect">
            <a:avLst/>
          </a:prstGeom>
        </p:spPr>
      </p:pic>
      <p:sp>
        <p:nvSpPr>
          <p:cNvPr id="17" name="TextBox 66">
            <a:extLst>
              <a:ext uri="{FF2B5EF4-FFF2-40B4-BE49-F238E27FC236}">
                <a16:creationId xmlns:a16="http://schemas.microsoft.com/office/drawing/2014/main" id="{E683939B-E5E6-9CE2-F4FB-B86F262410CF}"/>
              </a:ext>
            </a:extLst>
          </p:cNvPr>
          <p:cNvSpPr txBox="1"/>
          <p:nvPr/>
        </p:nvSpPr>
        <p:spPr>
          <a:xfrm>
            <a:off x="5824149" y="2383647"/>
            <a:ext cx="1506754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Local Office</a:t>
            </a:r>
            <a:endParaRPr lang="en-US" sz="20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8" name="TextBox 66">
            <a:extLst>
              <a:ext uri="{FF2B5EF4-FFF2-40B4-BE49-F238E27FC236}">
                <a16:creationId xmlns:a16="http://schemas.microsoft.com/office/drawing/2014/main" id="{22708AE5-27BA-C359-6609-7B5EA5DB8BD7}"/>
              </a:ext>
            </a:extLst>
          </p:cNvPr>
          <p:cNvSpPr txBox="1"/>
          <p:nvPr/>
        </p:nvSpPr>
        <p:spPr>
          <a:xfrm>
            <a:off x="5824149" y="3906108"/>
            <a:ext cx="2180191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Comparable Yield</a:t>
            </a:r>
            <a:endParaRPr lang="en-US" sz="20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" name="TextBox 66">
            <a:extLst>
              <a:ext uri="{FF2B5EF4-FFF2-40B4-BE49-F238E27FC236}">
                <a16:creationId xmlns:a16="http://schemas.microsoft.com/office/drawing/2014/main" id="{EB1D10F0-8AA8-481A-7D60-3F75CB6D6EEE}"/>
              </a:ext>
            </a:extLst>
          </p:cNvPr>
          <p:cNvSpPr txBox="1"/>
          <p:nvPr/>
        </p:nvSpPr>
        <p:spPr>
          <a:xfrm>
            <a:off x="5824148" y="5274682"/>
            <a:ext cx="2010847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Direct Brand and</a:t>
            </a:r>
            <a:endParaRPr lang="en-US" sz="20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Agency Demand</a:t>
            </a:r>
            <a:endParaRPr lang="en-US" sz="2000" b="0" i="0" u="none" strike="noStrike" cap="none" dirty="0">
              <a:latin typeface="Roboto" panose="02000000000000000000" pitchFamily="2" charset="0"/>
              <a:ea typeface="Roboto" panose="02000000000000000000" pitchFamily="2" charset="0"/>
              <a:cs typeface="Calibri"/>
              <a:sym typeface="Calibri"/>
            </a:endParaRPr>
          </a:p>
        </p:txBody>
      </p:sp>
      <p:sp>
        <p:nvSpPr>
          <p:cNvPr id="20" name="TextBox 66">
            <a:extLst>
              <a:ext uri="{FF2B5EF4-FFF2-40B4-BE49-F238E27FC236}">
                <a16:creationId xmlns:a16="http://schemas.microsoft.com/office/drawing/2014/main" id="{B75A923F-47C6-2736-1F06-04C10B0EB9B2}"/>
              </a:ext>
            </a:extLst>
          </p:cNvPr>
          <p:cNvSpPr txBox="1"/>
          <p:nvPr/>
        </p:nvSpPr>
        <p:spPr>
          <a:xfrm>
            <a:off x="9657594" y="2229759"/>
            <a:ext cx="2092908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Super </a:t>
            </a:r>
            <a:r>
              <a:rPr lang="en-US" sz="2000" b="0" i="0" u="none" strike="noStrike" cap="none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Crowded Market</a:t>
            </a:r>
            <a:endParaRPr lang="en-US" sz="20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1" name="TextBox 66">
            <a:extLst>
              <a:ext uri="{FF2B5EF4-FFF2-40B4-BE49-F238E27FC236}">
                <a16:creationId xmlns:a16="http://schemas.microsoft.com/office/drawing/2014/main" id="{5361FD33-D2E4-8912-2E77-A621096E59F2}"/>
              </a:ext>
            </a:extLst>
          </p:cNvPr>
          <p:cNvSpPr txBox="1"/>
          <p:nvPr/>
        </p:nvSpPr>
        <p:spPr>
          <a:xfrm>
            <a:off x="9657596" y="3906108"/>
            <a:ext cx="1788108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Differentiation</a:t>
            </a:r>
            <a:endParaRPr lang="en-US" sz="2000" b="0" i="0" u="none" strike="noStrike" cap="none" dirty="0">
              <a:latin typeface="Roboto" panose="02000000000000000000" pitchFamily="2" charset="0"/>
              <a:ea typeface="Roboto" panose="02000000000000000000" pitchFamily="2" charset="0"/>
              <a:cs typeface="Calibri"/>
              <a:sym typeface="Calibri"/>
            </a:endParaRPr>
          </a:p>
        </p:txBody>
      </p:sp>
      <p:sp>
        <p:nvSpPr>
          <p:cNvPr id="22" name="TextBox 66">
            <a:extLst>
              <a:ext uri="{FF2B5EF4-FFF2-40B4-BE49-F238E27FC236}">
                <a16:creationId xmlns:a16="http://schemas.microsoft.com/office/drawing/2014/main" id="{A93F2F66-A200-6CA9-5A92-0FA7C1FB3EDC}"/>
              </a:ext>
            </a:extLst>
          </p:cNvPr>
          <p:cNvSpPr txBox="1"/>
          <p:nvPr/>
        </p:nvSpPr>
        <p:spPr>
          <a:xfrm>
            <a:off x="9657594" y="5274682"/>
            <a:ext cx="1582179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Local Relationships</a:t>
            </a:r>
            <a:endParaRPr lang="en-US" sz="20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23" name="Google Shape;109;p15">
            <a:extLst>
              <a:ext uri="{FF2B5EF4-FFF2-40B4-BE49-F238E27FC236}">
                <a16:creationId xmlns:a16="http://schemas.microsoft.com/office/drawing/2014/main" id="{F2A0B1AF-1801-B06C-028A-2A81C303A12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17400" y="2237497"/>
            <a:ext cx="600077" cy="600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27;p15">
            <a:extLst>
              <a:ext uri="{FF2B5EF4-FFF2-40B4-BE49-F238E27FC236}">
                <a16:creationId xmlns:a16="http://schemas.microsoft.com/office/drawing/2014/main" id="{41ACE02C-54F5-E9F8-E4F8-0F044E5E7F0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589337" y="2237497"/>
            <a:ext cx="600077" cy="600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115;p15">
            <a:extLst>
              <a:ext uri="{FF2B5EF4-FFF2-40B4-BE49-F238E27FC236}">
                <a16:creationId xmlns:a16="http://schemas.microsoft.com/office/drawing/2014/main" id="{194037B9-FD54-04F4-DE7B-D60EC9241D3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744676" y="3787234"/>
            <a:ext cx="545524" cy="54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133;p15">
            <a:extLst>
              <a:ext uri="{FF2B5EF4-FFF2-40B4-BE49-F238E27FC236}">
                <a16:creationId xmlns:a16="http://schemas.microsoft.com/office/drawing/2014/main" id="{A5F123E5-EB8E-4D14-323D-DB5939FB638B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616613" y="3787234"/>
            <a:ext cx="545524" cy="54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121;p15">
            <a:extLst>
              <a:ext uri="{FF2B5EF4-FFF2-40B4-BE49-F238E27FC236}">
                <a16:creationId xmlns:a16="http://schemas.microsoft.com/office/drawing/2014/main" id="{4D7B8EC5-55D5-9A9C-53D0-8969128C26E9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717400" y="5282420"/>
            <a:ext cx="600077" cy="600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139;p15">
            <a:extLst>
              <a:ext uri="{FF2B5EF4-FFF2-40B4-BE49-F238E27FC236}">
                <a16:creationId xmlns:a16="http://schemas.microsoft.com/office/drawing/2014/main" id="{F80811A3-4056-D2C2-57A0-F893B55175A7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589337" y="5282420"/>
            <a:ext cx="600077" cy="60007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66">
            <a:extLst>
              <a:ext uri="{FF2B5EF4-FFF2-40B4-BE49-F238E27FC236}">
                <a16:creationId xmlns:a16="http://schemas.microsoft.com/office/drawing/2014/main" id="{99F734BE-F150-AFE4-0E7A-20C8D0CB784E}"/>
              </a:ext>
            </a:extLst>
          </p:cNvPr>
          <p:cNvSpPr txBox="1"/>
          <p:nvPr/>
        </p:nvSpPr>
        <p:spPr>
          <a:xfrm>
            <a:off x="3747319" y="1051892"/>
            <a:ext cx="7248342" cy="696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Montserrat Classic" panose="020B0604020202020204" charset="0"/>
              </a:rPr>
              <a:t>Most of the Asian Publishers have following Challenges in the Western Market for their Advertising Revenue.</a:t>
            </a:r>
          </a:p>
        </p:txBody>
      </p:sp>
    </p:spTree>
    <p:extLst>
      <p:ext uri="{BB962C8B-B14F-4D97-AF65-F5344CB8AC3E}">
        <p14:creationId xmlns:p14="http://schemas.microsoft.com/office/powerpoint/2010/main" val="8554908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AA31AF86-5987-2FD9-57D1-C3B3A01FAA3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824" y="6438333"/>
            <a:ext cx="1170108" cy="351032"/>
          </a:xfrm>
          <a:prstGeom prst="rect">
            <a:avLst/>
          </a:prstGeom>
        </p:spPr>
      </p:pic>
      <p:sp>
        <p:nvSpPr>
          <p:cNvPr id="3" name="AutoShape 4">
            <a:extLst>
              <a:ext uri="{FF2B5EF4-FFF2-40B4-BE49-F238E27FC236}">
                <a16:creationId xmlns:a16="http://schemas.microsoft.com/office/drawing/2014/main" id="{EC7B0DF8-FF66-F241-DA2C-A3921FC146CB}"/>
              </a:ext>
            </a:extLst>
          </p:cNvPr>
          <p:cNvSpPr/>
          <p:nvPr/>
        </p:nvSpPr>
        <p:spPr>
          <a:xfrm rot="16200000">
            <a:off x="-1149316" y="4677506"/>
            <a:ext cx="4360988" cy="0"/>
          </a:xfrm>
          <a:prstGeom prst="line">
            <a:avLst/>
          </a:prstGeom>
          <a:ln w="127000" cap="flat">
            <a:solidFill>
              <a:srgbClr val="4C61FE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B480C3A3-FC41-1E15-0055-03A85F9443E5}"/>
              </a:ext>
            </a:extLst>
          </p:cNvPr>
          <p:cNvSpPr/>
          <p:nvPr/>
        </p:nvSpPr>
        <p:spPr>
          <a:xfrm rot="16200000">
            <a:off x="620980" y="410199"/>
            <a:ext cx="820395" cy="0"/>
          </a:xfrm>
          <a:prstGeom prst="line">
            <a:avLst/>
          </a:prstGeom>
          <a:ln w="127000" cap="flat">
            <a:solidFill>
              <a:srgbClr val="4C61FE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79CB6391-4761-BC09-5874-DBE33DF5DAEC}"/>
              </a:ext>
            </a:extLst>
          </p:cNvPr>
          <p:cNvSpPr txBox="1"/>
          <p:nvPr/>
        </p:nvSpPr>
        <p:spPr>
          <a:xfrm>
            <a:off x="1003740" y="1073944"/>
            <a:ext cx="3849125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200" b="1" dirty="0">
                <a:latin typeface="Roboto" panose="02000000000000000000" pitchFamily="2" charset="0"/>
                <a:ea typeface="Roboto" panose="02000000000000000000" pitchFamily="2" charset="0"/>
              </a:rPr>
              <a:t>OUR OFFERINGS</a:t>
            </a:r>
          </a:p>
        </p:txBody>
      </p:sp>
      <p:sp>
        <p:nvSpPr>
          <p:cNvPr id="6" name="TextBox 66">
            <a:extLst>
              <a:ext uri="{FF2B5EF4-FFF2-40B4-BE49-F238E27FC236}">
                <a16:creationId xmlns:a16="http://schemas.microsoft.com/office/drawing/2014/main" id="{45749FF2-782A-B2FE-3312-E4B79CC388D6}"/>
              </a:ext>
            </a:extLst>
          </p:cNvPr>
          <p:cNvSpPr txBox="1"/>
          <p:nvPr/>
        </p:nvSpPr>
        <p:spPr>
          <a:xfrm>
            <a:off x="1003740" y="1602641"/>
            <a:ext cx="4460657" cy="696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Montserrat Classic" panose="020B0604020202020204" charset="0"/>
              </a:rPr>
              <a:t>Representation of the Digital Publishers in their Unrepresented Geography for Smarter Revenue.</a:t>
            </a:r>
          </a:p>
        </p:txBody>
      </p:sp>
      <p:pic>
        <p:nvPicPr>
          <p:cNvPr id="7" name="Picture 6" descr="Shape, circle&#10;&#10;Description automatically generated">
            <a:extLst>
              <a:ext uri="{FF2B5EF4-FFF2-40B4-BE49-F238E27FC236}">
                <a16:creationId xmlns:a16="http://schemas.microsoft.com/office/drawing/2014/main" id="{41E204AC-2AF5-A37B-71FF-927484D34C9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845" y="2689921"/>
            <a:ext cx="1247609" cy="1233471"/>
          </a:xfrm>
          <a:prstGeom prst="rect">
            <a:avLst/>
          </a:prstGeom>
        </p:spPr>
      </p:pic>
      <p:sp>
        <p:nvSpPr>
          <p:cNvPr id="8" name="TextBox 66">
            <a:extLst>
              <a:ext uri="{FF2B5EF4-FFF2-40B4-BE49-F238E27FC236}">
                <a16:creationId xmlns:a16="http://schemas.microsoft.com/office/drawing/2014/main" id="{F7F9FF4A-C065-3FF0-6536-4F37016D093D}"/>
              </a:ext>
            </a:extLst>
          </p:cNvPr>
          <p:cNvSpPr txBox="1"/>
          <p:nvPr/>
        </p:nvSpPr>
        <p:spPr>
          <a:xfrm>
            <a:off x="2799359" y="3152768"/>
            <a:ext cx="3335031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Programmatic Monetization</a:t>
            </a:r>
            <a:endParaRPr lang="en-US" sz="20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2A4D08D8-C3C5-FCEB-A264-69963A96F21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845" y="4193981"/>
            <a:ext cx="1247609" cy="1233471"/>
          </a:xfrm>
          <a:prstGeom prst="rect">
            <a:avLst/>
          </a:prstGeom>
        </p:spPr>
      </p:pic>
      <p:sp>
        <p:nvSpPr>
          <p:cNvPr id="11" name="TextBox 66">
            <a:extLst>
              <a:ext uri="{FF2B5EF4-FFF2-40B4-BE49-F238E27FC236}">
                <a16:creationId xmlns:a16="http://schemas.microsoft.com/office/drawing/2014/main" id="{F5171061-273C-3F95-B119-14F709588F10}"/>
              </a:ext>
            </a:extLst>
          </p:cNvPr>
          <p:cNvSpPr txBox="1"/>
          <p:nvPr/>
        </p:nvSpPr>
        <p:spPr>
          <a:xfrm>
            <a:off x="2799360" y="4656828"/>
            <a:ext cx="1916428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Brand Solutions</a:t>
            </a:r>
            <a:endParaRPr lang="en-US" sz="20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3" name="Google Shape;154;p16">
            <a:extLst>
              <a:ext uri="{FF2B5EF4-FFF2-40B4-BE49-F238E27FC236}">
                <a16:creationId xmlns:a16="http://schemas.microsoft.com/office/drawing/2014/main" id="{20C8E0B4-7518-DD7F-B3ED-CBA45379E7B1}"/>
              </a:ext>
            </a:extLst>
          </p:cNvPr>
          <p:cNvSpPr txBox="1"/>
          <p:nvPr/>
        </p:nvSpPr>
        <p:spPr>
          <a:xfrm>
            <a:off x="1327746" y="5822350"/>
            <a:ext cx="5384019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We drive Publishers </a:t>
            </a:r>
            <a:r>
              <a:rPr lang="en-US" sz="1600" b="1" dirty="0">
                <a:solidFill>
                  <a:srgbClr val="4C61FE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Programmatic Monetization</a:t>
            </a:r>
            <a:endParaRPr sz="1600" b="1" dirty="0">
              <a:solidFill>
                <a:srgbClr val="4C61FE"/>
              </a:solidFill>
              <a:latin typeface="Roboto" panose="02000000000000000000" pitchFamily="2" charset="0"/>
              <a:ea typeface="Roboto" panose="02000000000000000000" pitchFamily="2" charset="0"/>
              <a:cs typeface="Calibri"/>
              <a:sym typeface="Calibri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and </a:t>
            </a:r>
            <a:r>
              <a:rPr lang="en-US" sz="1600" b="1" dirty="0">
                <a:solidFill>
                  <a:srgbClr val="4C61FE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Brand Solutions </a:t>
            </a:r>
            <a:r>
              <a:rPr lang="en-US" sz="1600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through our Representation service.</a:t>
            </a:r>
            <a:endParaRPr sz="16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B1433B59-D06F-48B9-8910-21DA436AF1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08333" y="0"/>
            <a:ext cx="5183667" cy="6240780"/>
          </a:xfrm>
          <a:prstGeom prst="rect">
            <a:avLst/>
          </a:prstGeom>
        </p:spPr>
      </p:pic>
      <p:pic>
        <p:nvPicPr>
          <p:cNvPr id="15" name="Picture 14" descr="Shape&#10;&#10;Description automatically generated with low confidence">
            <a:extLst>
              <a:ext uri="{FF2B5EF4-FFF2-40B4-BE49-F238E27FC236}">
                <a16:creationId xmlns:a16="http://schemas.microsoft.com/office/drawing/2014/main" id="{10272C85-B44D-6F12-B06B-BDB69DBA0C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 trans="0" detail="1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20366" y="4555211"/>
            <a:ext cx="544565" cy="544565"/>
          </a:xfrm>
          <a:prstGeom prst="rect">
            <a:avLst/>
          </a:prstGeom>
        </p:spPr>
      </p:pic>
      <p:pic>
        <p:nvPicPr>
          <p:cNvPr id="16" name="Picture 15" descr="Shape&#10;&#10;Description automatically generated with low confidence">
            <a:extLst>
              <a:ext uri="{FF2B5EF4-FFF2-40B4-BE49-F238E27FC236}">
                <a16:creationId xmlns:a16="http://schemas.microsoft.com/office/drawing/2014/main" id="{2159774C-A43D-A132-7E39-1CA23B9F76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 trans="0" detail="1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24955" y="3061491"/>
            <a:ext cx="544565" cy="54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9694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>
            <a:extLst>
              <a:ext uri="{FF2B5EF4-FFF2-40B4-BE49-F238E27FC236}">
                <a16:creationId xmlns:a16="http://schemas.microsoft.com/office/drawing/2014/main" id="{13B2333B-D767-73C5-874F-F43289266596}"/>
              </a:ext>
            </a:extLst>
          </p:cNvPr>
          <p:cNvSpPr/>
          <p:nvPr/>
        </p:nvSpPr>
        <p:spPr>
          <a:xfrm rot="16200000">
            <a:off x="-1540572" y="4286250"/>
            <a:ext cx="5143500" cy="0"/>
          </a:xfrm>
          <a:prstGeom prst="line">
            <a:avLst/>
          </a:prstGeom>
          <a:ln w="127000" cap="flat">
            <a:solidFill>
              <a:srgbClr val="4C61FE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202EE3AC-C3CE-E7CB-E49F-DFAC80E886C6}"/>
              </a:ext>
            </a:extLst>
          </p:cNvPr>
          <p:cNvSpPr/>
          <p:nvPr/>
        </p:nvSpPr>
        <p:spPr>
          <a:xfrm rot="16200000">
            <a:off x="620980" y="410199"/>
            <a:ext cx="820395" cy="0"/>
          </a:xfrm>
          <a:prstGeom prst="line">
            <a:avLst/>
          </a:prstGeom>
          <a:ln w="127000" cap="flat">
            <a:solidFill>
              <a:srgbClr val="4C61FE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47E9F3A2-17C9-15F5-4DCC-05D764C0FE12}"/>
              </a:ext>
            </a:extLst>
          </p:cNvPr>
          <p:cNvSpPr txBox="1"/>
          <p:nvPr/>
        </p:nvSpPr>
        <p:spPr>
          <a:xfrm>
            <a:off x="975355" y="1058460"/>
            <a:ext cx="6041067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200" b="1" dirty="0">
                <a:latin typeface="Roboto" panose="02000000000000000000" pitchFamily="2" charset="0"/>
                <a:ea typeface="Roboto" panose="02000000000000000000" pitchFamily="2" charset="0"/>
              </a:rPr>
              <a:t>MARKETS WE REPRESENTS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04DE033D-6EB5-705D-E888-3A3AC70BFE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274" b="38605"/>
          <a:stretch/>
        </p:blipFill>
        <p:spPr>
          <a:xfrm>
            <a:off x="5081012" y="1819934"/>
            <a:ext cx="3087533" cy="1873729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DE3ACEAE-8237-0EC6-2E4B-78B1601E65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3582" b="35360"/>
          <a:stretch/>
        </p:blipFill>
        <p:spPr>
          <a:xfrm>
            <a:off x="1390177" y="2478886"/>
            <a:ext cx="3259455" cy="1322410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1D71F86B-CE01-3B83-FF6A-9B50A617A9B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20800" b="39857"/>
          <a:stretch/>
        </p:blipFill>
        <p:spPr>
          <a:xfrm>
            <a:off x="8599925" y="2470018"/>
            <a:ext cx="3259456" cy="1223645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86409813-27AE-77F2-036D-8A6F245147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390915" y="3799757"/>
            <a:ext cx="1024626" cy="596252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F1B3FC89-1A75-C0BB-8FB7-64656D00C7C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081012" y="3799757"/>
            <a:ext cx="1013630" cy="596252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4F914F91-E752-6434-F6FE-5B1DD612294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719082" y="3799757"/>
            <a:ext cx="1013630" cy="596253"/>
          </a:xfrm>
          <a:prstGeom prst="rect">
            <a:avLst/>
          </a:prstGeom>
        </p:spPr>
      </p:pic>
      <p:sp>
        <p:nvSpPr>
          <p:cNvPr id="29" name="TextBox 12">
            <a:extLst>
              <a:ext uri="{FF2B5EF4-FFF2-40B4-BE49-F238E27FC236}">
                <a16:creationId xmlns:a16="http://schemas.microsoft.com/office/drawing/2014/main" id="{E4DDF3E8-8B50-2377-98F1-4A50D85A13A3}"/>
              </a:ext>
            </a:extLst>
          </p:cNvPr>
          <p:cNvSpPr txBox="1"/>
          <p:nvPr/>
        </p:nvSpPr>
        <p:spPr>
          <a:xfrm>
            <a:off x="2569538" y="3762243"/>
            <a:ext cx="1728142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b="1" dirty="0">
                <a:latin typeface="Roboto" panose="02000000000000000000" pitchFamily="2" charset="0"/>
                <a:ea typeface="Roboto" panose="02000000000000000000" pitchFamily="2" charset="0"/>
              </a:rPr>
              <a:t>24Mn</a:t>
            </a:r>
          </a:p>
        </p:txBody>
      </p:sp>
      <p:sp>
        <p:nvSpPr>
          <p:cNvPr id="30" name="TextBox 12">
            <a:extLst>
              <a:ext uri="{FF2B5EF4-FFF2-40B4-BE49-F238E27FC236}">
                <a16:creationId xmlns:a16="http://schemas.microsoft.com/office/drawing/2014/main" id="{DBFCCE8B-CA9B-2969-A137-522454A52B6F}"/>
              </a:ext>
            </a:extLst>
          </p:cNvPr>
          <p:cNvSpPr txBox="1"/>
          <p:nvPr/>
        </p:nvSpPr>
        <p:spPr>
          <a:xfrm>
            <a:off x="6304573" y="3799757"/>
            <a:ext cx="1728142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b="1" dirty="0">
                <a:latin typeface="Roboto" panose="02000000000000000000" pitchFamily="2" charset="0"/>
                <a:ea typeface="Roboto" panose="02000000000000000000" pitchFamily="2" charset="0"/>
              </a:rPr>
              <a:t>7Mn</a:t>
            </a:r>
          </a:p>
        </p:txBody>
      </p:sp>
      <p:sp>
        <p:nvSpPr>
          <p:cNvPr id="31" name="TextBox 12">
            <a:extLst>
              <a:ext uri="{FF2B5EF4-FFF2-40B4-BE49-F238E27FC236}">
                <a16:creationId xmlns:a16="http://schemas.microsoft.com/office/drawing/2014/main" id="{2FBE0CA9-F03C-3897-19FF-46E0C39610CE}"/>
              </a:ext>
            </a:extLst>
          </p:cNvPr>
          <p:cNvSpPr txBox="1"/>
          <p:nvPr/>
        </p:nvSpPr>
        <p:spPr>
          <a:xfrm>
            <a:off x="9935022" y="3718901"/>
            <a:ext cx="1728142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b="1" dirty="0">
                <a:latin typeface="Roboto" panose="02000000000000000000" pitchFamily="2" charset="0"/>
                <a:ea typeface="Roboto" panose="02000000000000000000" pitchFamily="2" charset="0"/>
              </a:rPr>
              <a:t>5.5Mn</a:t>
            </a:r>
          </a:p>
        </p:txBody>
      </p:sp>
      <p:sp>
        <p:nvSpPr>
          <p:cNvPr id="32" name="TextBox 66">
            <a:extLst>
              <a:ext uri="{FF2B5EF4-FFF2-40B4-BE49-F238E27FC236}">
                <a16:creationId xmlns:a16="http://schemas.microsoft.com/office/drawing/2014/main" id="{E2FC587B-3CA1-A8C6-BD72-C850B7FAE908}"/>
              </a:ext>
            </a:extLst>
          </p:cNvPr>
          <p:cNvSpPr txBox="1"/>
          <p:nvPr/>
        </p:nvSpPr>
        <p:spPr>
          <a:xfrm>
            <a:off x="1390178" y="4559253"/>
            <a:ext cx="3067521" cy="14355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19.9M </a:t>
            </a:r>
            <a:r>
              <a:rPr lang="en-US" sz="1600" b="0" i="0" u="none" strike="noStrike" cap="none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people identified as Asian alone &amp; </a:t>
            </a:r>
            <a:r>
              <a:rPr lang="en-US" sz="1600" b="1" i="0" u="none" strike="noStrike" cap="none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4.1M </a:t>
            </a:r>
            <a:r>
              <a:rPr lang="en-US" sz="1600" b="0" i="0" u="none" strike="noStrike" cap="none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people identified as Asian in combination with another race.</a:t>
            </a:r>
            <a:endParaRPr lang="en-US" sz="16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3" name="TextBox 66">
            <a:extLst>
              <a:ext uri="{FF2B5EF4-FFF2-40B4-BE49-F238E27FC236}">
                <a16:creationId xmlns:a16="http://schemas.microsoft.com/office/drawing/2014/main" id="{DDE1DB27-9C54-3836-B0D3-661AED4229C4}"/>
              </a:ext>
            </a:extLst>
          </p:cNvPr>
          <p:cNvSpPr txBox="1"/>
          <p:nvPr/>
        </p:nvSpPr>
        <p:spPr>
          <a:xfrm>
            <a:off x="5081012" y="4559253"/>
            <a:ext cx="3087533" cy="696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0" u="none" strike="noStrike" cap="none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 </a:t>
            </a:r>
            <a:r>
              <a:rPr lang="en-US" sz="1600" b="1" i="0" u="none" strike="noStrike" cap="none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7M Canadians </a:t>
            </a:r>
            <a:r>
              <a:rPr lang="en-US" sz="1600" b="0" i="0" u="none" strike="noStrike" cap="none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are of Asian geographical descent</a:t>
            </a:r>
            <a:endParaRPr lang="en-US" sz="16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4" name="TextBox 66">
            <a:extLst>
              <a:ext uri="{FF2B5EF4-FFF2-40B4-BE49-F238E27FC236}">
                <a16:creationId xmlns:a16="http://schemas.microsoft.com/office/drawing/2014/main" id="{2E4A6D24-7782-434D-CC62-EE4AFF5DF450}"/>
              </a:ext>
            </a:extLst>
          </p:cNvPr>
          <p:cNvSpPr txBox="1"/>
          <p:nvPr/>
        </p:nvSpPr>
        <p:spPr>
          <a:xfrm>
            <a:off x="8719082" y="4490788"/>
            <a:ext cx="3140298" cy="10662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5.5M</a:t>
            </a:r>
            <a:r>
              <a:rPr lang="en-US" sz="1600" i="0" u="none" strike="noStrike" cap="none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 Asians make up 9.3% of the total population of England &amp; Wales </a:t>
            </a:r>
            <a:endParaRPr lang="en-US" sz="16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48B2560C-0D40-5315-4D94-04F2933BEA16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824" y="6438333"/>
            <a:ext cx="1170108" cy="35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0519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>
            <a:extLst>
              <a:ext uri="{FF2B5EF4-FFF2-40B4-BE49-F238E27FC236}">
                <a16:creationId xmlns:a16="http://schemas.microsoft.com/office/drawing/2014/main" id="{3C072801-2425-2E03-3B1D-39A1044638C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2537978"/>
          </a:xfrm>
          <a:prstGeom prst="rect">
            <a:avLst/>
          </a:prstGeom>
        </p:spPr>
      </p:pic>
      <p:pic>
        <p:nvPicPr>
          <p:cNvPr id="3" name="Picture 2" descr="Shape, circle&#10;&#10;Description automatically generated">
            <a:extLst>
              <a:ext uri="{FF2B5EF4-FFF2-40B4-BE49-F238E27FC236}">
                <a16:creationId xmlns:a16="http://schemas.microsoft.com/office/drawing/2014/main" id="{B4ACC1A0-2BEC-9720-7FAF-B6E67B7E3A5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196" y="2930596"/>
            <a:ext cx="1247609" cy="1233471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12476E4-BD45-D16B-865F-FBA4FAF83FC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196" y="2930596"/>
            <a:ext cx="1247609" cy="1233471"/>
          </a:xfrm>
          <a:prstGeom prst="rect">
            <a:avLst/>
          </a:prstGeom>
        </p:spPr>
      </p:pic>
      <p:pic>
        <p:nvPicPr>
          <p:cNvPr id="5" name="Picture 4" descr="Shape, circle&#10;&#10;Description automatically generated">
            <a:extLst>
              <a:ext uri="{FF2B5EF4-FFF2-40B4-BE49-F238E27FC236}">
                <a16:creationId xmlns:a16="http://schemas.microsoft.com/office/drawing/2014/main" id="{BEB87FE5-9B43-6C71-AC67-B46E01B2267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196" y="2930596"/>
            <a:ext cx="1247609" cy="1233471"/>
          </a:xfrm>
          <a:prstGeom prst="rect">
            <a:avLst/>
          </a:prstGeom>
        </p:spPr>
      </p:pic>
      <p:pic>
        <p:nvPicPr>
          <p:cNvPr id="6" name="Picture 5" descr="Shape, circle&#10;&#10;Description automatically generated">
            <a:extLst>
              <a:ext uri="{FF2B5EF4-FFF2-40B4-BE49-F238E27FC236}">
                <a16:creationId xmlns:a16="http://schemas.microsoft.com/office/drawing/2014/main" id="{70CA8740-B1F3-ABDE-8702-4EB93EF7D71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7195" y="2930596"/>
            <a:ext cx="1247609" cy="1233471"/>
          </a:xfrm>
          <a:prstGeom prst="rect">
            <a:avLst/>
          </a:prstGeom>
        </p:spPr>
      </p:pic>
      <p:sp>
        <p:nvSpPr>
          <p:cNvPr id="7" name="TextBox 12">
            <a:extLst>
              <a:ext uri="{FF2B5EF4-FFF2-40B4-BE49-F238E27FC236}">
                <a16:creationId xmlns:a16="http://schemas.microsoft.com/office/drawing/2014/main" id="{253AC4B5-2850-F919-7587-5E4DC558F218}"/>
              </a:ext>
            </a:extLst>
          </p:cNvPr>
          <p:cNvSpPr txBox="1"/>
          <p:nvPr/>
        </p:nvSpPr>
        <p:spPr>
          <a:xfrm>
            <a:off x="452904" y="639961"/>
            <a:ext cx="8348911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HOW WE DRIVE</a:t>
            </a:r>
          </a:p>
          <a:p>
            <a:r>
              <a:rPr lang="en-US" sz="32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PROGRAMMATIC MONETIZATION?</a:t>
            </a:r>
          </a:p>
        </p:txBody>
      </p:sp>
      <p:sp>
        <p:nvSpPr>
          <p:cNvPr id="8" name="TextBox 66">
            <a:extLst>
              <a:ext uri="{FF2B5EF4-FFF2-40B4-BE49-F238E27FC236}">
                <a16:creationId xmlns:a16="http://schemas.microsoft.com/office/drawing/2014/main" id="{C3B43ABF-32D6-08A5-2D8B-B082B2487C0A}"/>
              </a:ext>
            </a:extLst>
          </p:cNvPr>
          <p:cNvSpPr txBox="1"/>
          <p:nvPr/>
        </p:nvSpPr>
        <p:spPr>
          <a:xfrm>
            <a:off x="754404" y="4475958"/>
            <a:ext cx="2193192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Open Market Yield Optimization</a:t>
            </a:r>
            <a:endParaRPr lang="en-US" sz="20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" name="TextBox 66">
            <a:extLst>
              <a:ext uri="{FF2B5EF4-FFF2-40B4-BE49-F238E27FC236}">
                <a16:creationId xmlns:a16="http://schemas.microsoft.com/office/drawing/2014/main" id="{C26D15F0-6327-2A88-CAF5-F9CD25584F56}"/>
              </a:ext>
            </a:extLst>
          </p:cNvPr>
          <p:cNvSpPr txBox="1"/>
          <p:nvPr/>
        </p:nvSpPr>
        <p:spPr>
          <a:xfrm>
            <a:off x="3584404" y="4475958"/>
            <a:ext cx="2193192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Whitelisting Sites &amp; Apps</a:t>
            </a:r>
            <a:endParaRPr lang="en-US" sz="20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" name="TextBox 66">
            <a:extLst>
              <a:ext uri="{FF2B5EF4-FFF2-40B4-BE49-F238E27FC236}">
                <a16:creationId xmlns:a16="http://schemas.microsoft.com/office/drawing/2014/main" id="{9BED58B1-9B55-B686-ED5D-E3ABB7932AC0}"/>
              </a:ext>
            </a:extLst>
          </p:cNvPr>
          <p:cNvSpPr txBox="1"/>
          <p:nvPr/>
        </p:nvSpPr>
        <p:spPr>
          <a:xfrm>
            <a:off x="6414404" y="4475958"/>
            <a:ext cx="2193192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Aggregated PMPs</a:t>
            </a:r>
            <a:endParaRPr lang="en-US" sz="20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" name="TextBox 66">
            <a:extLst>
              <a:ext uri="{FF2B5EF4-FFF2-40B4-BE49-F238E27FC236}">
                <a16:creationId xmlns:a16="http://schemas.microsoft.com/office/drawing/2014/main" id="{62519623-1EE8-D1AE-4BFA-A07D06FABAAE}"/>
              </a:ext>
            </a:extLst>
          </p:cNvPr>
          <p:cNvSpPr txBox="1"/>
          <p:nvPr/>
        </p:nvSpPr>
        <p:spPr>
          <a:xfrm>
            <a:off x="9244403" y="4475958"/>
            <a:ext cx="2193192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PGs</a:t>
            </a:r>
            <a:endParaRPr lang="en-US" sz="20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2" name="Picture 11" descr="Shape&#10;&#10;Description automatically generated with medium confidence">
            <a:extLst>
              <a:ext uri="{FF2B5EF4-FFF2-40B4-BE49-F238E27FC236}">
                <a16:creationId xmlns:a16="http://schemas.microsoft.com/office/drawing/2014/main" id="{0892BAB8-0451-C61E-C742-A2105F09175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824" y="6438333"/>
            <a:ext cx="1170108" cy="351032"/>
          </a:xfrm>
          <a:prstGeom prst="rect">
            <a:avLst/>
          </a:prstGeom>
        </p:spPr>
      </p:pic>
      <p:sp>
        <p:nvSpPr>
          <p:cNvPr id="13" name="TextBox 66">
            <a:extLst>
              <a:ext uri="{FF2B5EF4-FFF2-40B4-BE49-F238E27FC236}">
                <a16:creationId xmlns:a16="http://schemas.microsoft.com/office/drawing/2014/main" id="{5703D894-4837-24E0-4169-AC3978EB2BDF}"/>
              </a:ext>
            </a:extLst>
          </p:cNvPr>
          <p:cNvSpPr txBox="1"/>
          <p:nvPr/>
        </p:nvSpPr>
        <p:spPr>
          <a:xfrm>
            <a:off x="452904" y="1772480"/>
            <a:ext cx="6828719" cy="246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Montserrat Classic" panose="020B0604020202020204" charset="0"/>
              </a:rPr>
              <a:t>IncrementX represents publishers in the programmatic ecosystem.</a:t>
            </a:r>
          </a:p>
        </p:txBody>
      </p:sp>
      <p:pic>
        <p:nvPicPr>
          <p:cNvPr id="14" name="Google Shape;177;p17" descr="Shape&#10;&#10;Description automatically generated with low confidence">
            <a:extLst>
              <a:ext uri="{FF2B5EF4-FFF2-40B4-BE49-F238E27FC236}">
                <a16:creationId xmlns:a16="http://schemas.microsoft.com/office/drawing/2014/main" id="{8A4A9E48-5C2A-5DC4-F769-E3E0DDAC3F9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51489" y="3243322"/>
            <a:ext cx="599022" cy="599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78;p17" descr="A picture containing text&#10;&#10;Description automatically generated">
            <a:extLst>
              <a:ext uri="{FF2B5EF4-FFF2-40B4-BE49-F238E27FC236}">
                <a16:creationId xmlns:a16="http://schemas.microsoft.com/office/drawing/2014/main" id="{307E1630-F0BC-9004-D8BF-5B1127887A1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211489" y="3280418"/>
            <a:ext cx="599021" cy="599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86;p17" descr="Text&#10;&#10;Description automatically generated">
            <a:extLst>
              <a:ext uri="{FF2B5EF4-FFF2-40B4-BE49-F238E27FC236}">
                <a16:creationId xmlns:a16="http://schemas.microsoft.com/office/drawing/2014/main" id="{7D1552C2-E3E7-6500-9516-CDEB1DC5EAC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24588" y="3270073"/>
            <a:ext cx="545519" cy="545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87;p17" descr="Icon&#10;&#10;Description automatically generated">
            <a:extLst>
              <a:ext uri="{FF2B5EF4-FFF2-40B4-BE49-F238E27FC236}">
                <a16:creationId xmlns:a16="http://schemas.microsoft.com/office/drawing/2014/main" id="{6E9889FF-4AC2-D555-576C-2805CBC61E1F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068718" y="3226884"/>
            <a:ext cx="544565" cy="54456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54;p16">
            <a:extLst>
              <a:ext uri="{FF2B5EF4-FFF2-40B4-BE49-F238E27FC236}">
                <a16:creationId xmlns:a16="http://schemas.microsoft.com/office/drawing/2014/main" id="{E512E2A8-C29E-AECE-9341-DC290EE2B6E0}"/>
              </a:ext>
            </a:extLst>
          </p:cNvPr>
          <p:cNvSpPr txBox="1"/>
          <p:nvPr/>
        </p:nvSpPr>
        <p:spPr>
          <a:xfrm>
            <a:off x="452905" y="5761255"/>
            <a:ext cx="7080410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4C61FE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Working Directly on Publisher’s first party audiences and bundling them via various deals drives higher efficiency for brands and yields for publishers.</a:t>
            </a:r>
            <a:endParaRPr sz="1600" dirty="0">
              <a:solidFill>
                <a:srgbClr val="4C61FE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2B86B4B-512A-ABEC-F8A4-85A616EAF4BF}"/>
              </a:ext>
            </a:extLst>
          </p:cNvPr>
          <p:cNvCxnSpPr>
            <a:cxnSpLocks/>
          </p:cNvCxnSpPr>
          <p:nvPr/>
        </p:nvCxnSpPr>
        <p:spPr>
          <a:xfrm>
            <a:off x="7685094" y="5969778"/>
            <a:ext cx="4506906" cy="0"/>
          </a:xfrm>
          <a:prstGeom prst="line">
            <a:avLst/>
          </a:prstGeom>
          <a:ln w="127000">
            <a:solidFill>
              <a:srgbClr val="4C61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46988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hape&#10;&#10;Description automatically generated with medium confidence">
            <a:extLst>
              <a:ext uri="{FF2B5EF4-FFF2-40B4-BE49-F238E27FC236}">
                <a16:creationId xmlns:a16="http://schemas.microsoft.com/office/drawing/2014/main" id="{0892BAB8-0451-C61E-C742-A2105F09175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824" y="6438333"/>
            <a:ext cx="1170108" cy="351032"/>
          </a:xfrm>
          <a:prstGeom prst="rect">
            <a:avLst/>
          </a:prstGeom>
        </p:spPr>
      </p:pic>
      <p:pic>
        <p:nvPicPr>
          <p:cNvPr id="17" name="Google Shape;187;p17" descr="Icon&#10;&#10;Description automatically generated">
            <a:extLst>
              <a:ext uri="{FF2B5EF4-FFF2-40B4-BE49-F238E27FC236}">
                <a16:creationId xmlns:a16="http://schemas.microsoft.com/office/drawing/2014/main" id="{6E9889FF-4AC2-D555-576C-2805CBC61E1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68718" y="3226884"/>
            <a:ext cx="544565" cy="54456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12">
            <a:extLst>
              <a:ext uri="{FF2B5EF4-FFF2-40B4-BE49-F238E27FC236}">
                <a16:creationId xmlns:a16="http://schemas.microsoft.com/office/drawing/2014/main" id="{BE737B85-CAE5-D0B9-8E79-33DEBABD15B6}"/>
              </a:ext>
            </a:extLst>
          </p:cNvPr>
          <p:cNvSpPr txBox="1"/>
          <p:nvPr/>
        </p:nvSpPr>
        <p:spPr>
          <a:xfrm>
            <a:off x="410186" y="662730"/>
            <a:ext cx="7107044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</a:rPr>
              <a:t>HOW WE DRIVE</a:t>
            </a:r>
          </a:p>
          <a:p>
            <a:r>
              <a:rPr lang="en-US" sz="3200" b="1" dirty="0">
                <a:latin typeface="Roboto" panose="02000000000000000000" pitchFamily="2" charset="0"/>
                <a:ea typeface="Roboto" panose="02000000000000000000" pitchFamily="2" charset="0"/>
              </a:rPr>
              <a:t>BRAND SOLUTION REVENUE?</a:t>
            </a:r>
          </a:p>
        </p:txBody>
      </p:sp>
      <p:sp>
        <p:nvSpPr>
          <p:cNvPr id="22" name="TextBox 66">
            <a:extLst>
              <a:ext uri="{FF2B5EF4-FFF2-40B4-BE49-F238E27FC236}">
                <a16:creationId xmlns:a16="http://schemas.microsoft.com/office/drawing/2014/main" id="{189EABE1-F016-D4DC-2B31-29B625491C2B}"/>
              </a:ext>
            </a:extLst>
          </p:cNvPr>
          <p:cNvSpPr txBox="1"/>
          <p:nvPr/>
        </p:nvSpPr>
        <p:spPr>
          <a:xfrm>
            <a:off x="410186" y="1790642"/>
            <a:ext cx="5752327" cy="246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Montserrat Classic" panose="020B0604020202020204" charset="0"/>
              </a:rPr>
              <a:t>IncrementX offers brand solution demand to the publisher.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14AA4E6-3F96-87C5-DDC1-7A7AB03017D0}"/>
              </a:ext>
            </a:extLst>
          </p:cNvPr>
          <p:cNvGrpSpPr/>
          <p:nvPr/>
        </p:nvGrpSpPr>
        <p:grpSpPr>
          <a:xfrm>
            <a:off x="4300446" y="2666215"/>
            <a:ext cx="3385368" cy="1121337"/>
            <a:chOff x="6604395" y="3073250"/>
            <a:chExt cx="3723905" cy="1233471"/>
          </a:xfrm>
        </p:grpSpPr>
        <p:sp>
          <p:nvSpPr>
            <p:cNvPr id="29" name="TextBox 66">
              <a:extLst>
                <a:ext uri="{FF2B5EF4-FFF2-40B4-BE49-F238E27FC236}">
                  <a16:creationId xmlns:a16="http://schemas.microsoft.com/office/drawing/2014/main" id="{93F69854-B4F0-9FB7-7131-08F792C4F6B4}"/>
                </a:ext>
              </a:extLst>
            </p:cNvPr>
            <p:cNvSpPr txBox="1"/>
            <p:nvPr/>
          </p:nvSpPr>
          <p:spPr>
            <a:xfrm>
              <a:off x="8034909" y="3596429"/>
              <a:ext cx="2293391" cy="3077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 dirty="0">
                  <a:latin typeface="Roboto" panose="02000000000000000000" pitchFamily="2" charset="0"/>
                  <a:ea typeface="Roboto" panose="02000000000000000000" pitchFamily="2" charset="0"/>
                  <a:cs typeface="Roboto"/>
                  <a:sym typeface="Roboto"/>
                </a:rPr>
                <a:t>Local Sales Force</a:t>
              </a:r>
              <a:endParaRPr lang="en-US" sz="2000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190588D3-D55F-B62B-C1C0-65264F5F5FF1}"/>
                </a:ext>
              </a:extLst>
            </p:cNvPr>
            <p:cNvGrpSpPr/>
            <p:nvPr/>
          </p:nvGrpSpPr>
          <p:grpSpPr>
            <a:xfrm>
              <a:off x="6604395" y="3073250"/>
              <a:ext cx="1247609" cy="1233471"/>
              <a:chOff x="6604395" y="3073250"/>
              <a:chExt cx="1247609" cy="1233471"/>
            </a:xfrm>
          </p:grpSpPr>
          <p:pic>
            <p:nvPicPr>
              <p:cNvPr id="28" name="Picture 27" descr="Shape, circle&#10;&#10;Description automatically generated">
                <a:extLst>
                  <a:ext uri="{FF2B5EF4-FFF2-40B4-BE49-F238E27FC236}">
                    <a16:creationId xmlns:a16="http://schemas.microsoft.com/office/drawing/2014/main" id="{F1D0B6CA-FF70-E271-8870-6D32DBA51E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04395" y="3073250"/>
                <a:ext cx="1247609" cy="1233471"/>
              </a:xfrm>
              <a:prstGeom prst="rect">
                <a:avLst/>
              </a:prstGeom>
            </p:spPr>
          </p:pic>
          <p:pic>
            <p:nvPicPr>
              <p:cNvPr id="32" name="Google Shape;215;p18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F250C12C-0BDB-1390-6E24-C24AF4202B3A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6928688" y="3390473"/>
                <a:ext cx="599021" cy="59902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825D5D4-4562-7A33-A93A-7BACEA9BCBC6}"/>
              </a:ext>
            </a:extLst>
          </p:cNvPr>
          <p:cNvGrpSpPr/>
          <p:nvPr/>
        </p:nvGrpSpPr>
        <p:grpSpPr>
          <a:xfrm>
            <a:off x="410186" y="2572658"/>
            <a:ext cx="3396914" cy="1121337"/>
            <a:chOff x="1179432" y="3073250"/>
            <a:chExt cx="3736605" cy="1233471"/>
          </a:xfrm>
        </p:grpSpPr>
        <p:sp>
          <p:nvSpPr>
            <p:cNvPr id="25" name="TextBox 66">
              <a:extLst>
                <a:ext uri="{FF2B5EF4-FFF2-40B4-BE49-F238E27FC236}">
                  <a16:creationId xmlns:a16="http://schemas.microsoft.com/office/drawing/2014/main" id="{3954618E-1C83-76F6-1FA3-2499859E568C}"/>
                </a:ext>
              </a:extLst>
            </p:cNvPr>
            <p:cNvSpPr txBox="1"/>
            <p:nvPr/>
          </p:nvSpPr>
          <p:spPr>
            <a:xfrm>
              <a:off x="2609946" y="3596429"/>
              <a:ext cx="2306091" cy="3077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 dirty="0">
                  <a:latin typeface="Roboto" panose="02000000000000000000" pitchFamily="2" charset="0"/>
                  <a:ea typeface="Roboto" panose="02000000000000000000" pitchFamily="2" charset="0"/>
                  <a:cs typeface="Roboto"/>
                  <a:sym typeface="Roboto"/>
                </a:rPr>
                <a:t>Marketing Support</a:t>
              </a:r>
              <a:endParaRPr lang="en-US" sz="2000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C7FA226-7052-2BFC-FCAE-8ABF571E0295}"/>
                </a:ext>
              </a:extLst>
            </p:cNvPr>
            <p:cNvGrpSpPr/>
            <p:nvPr/>
          </p:nvGrpSpPr>
          <p:grpSpPr>
            <a:xfrm>
              <a:off x="1179432" y="3073250"/>
              <a:ext cx="1247609" cy="1233471"/>
              <a:chOff x="1179432" y="3073250"/>
              <a:chExt cx="1247609" cy="1233471"/>
            </a:xfrm>
          </p:grpSpPr>
          <p:pic>
            <p:nvPicPr>
              <p:cNvPr id="24" name="Picture 23" descr="Shape, circle&#10;&#10;Description automatically generated">
                <a:extLst>
                  <a:ext uri="{FF2B5EF4-FFF2-40B4-BE49-F238E27FC236}">
                    <a16:creationId xmlns:a16="http://schemas.microsoft.com/office/drawing/2014/main" id="{DD2AACD5-64CD-10A1-9969-FF5ED58704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79432" y="3073250"/>
                <a:ext cx="1247609" cy="1233471"/>
              </a:xfrm>
              <a:prstGeom prst="rect">
                <a:avLst/>
              </a:prstGeom>
            </p:spPr>
          </p:pic>
          <p:pic>
            <p:nvPicPr>
              <p:cNvPr id="33" name="Google Shape;216;p18">
                <a:extLst>
                  <a:ext uri="{FF2B5EF4-FFF2-40B4-BE49-F238E27FC236}">
                    <a16:creationId xmlns:a16="http://schemas.microsoft.com/office/drawing/2014/main" id="{05883C20-ECB1-5C27-0942-96929035B7CE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1530954" y="3417702"/>
                <a:ext cx="544564" cy="54456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6DB18ED-C863-052B-DC98-AFBF326FF24D}"/>
              </a:ext>
            </a:extLst>
          </p:cNvPr>
          <p:cNvGrpSpPr/>
          <p:nvPr/>
        </p:nvGrpSpPr>
        <p:grpSpPr>
          <a:xfrm>
            <a:off x="410186" y="4283297"/>
            <a:ext cx="3396914" cy="1121337"/>
            <a:chOff x="1179432" y="4669589"/>
            <a:chExt cx="3736605" cy="1233471"/>
          </a:xfrm>
        </p:grpSpPr>
        <p:sp>
          <p:nvSpPr>
            <p:cNvPr id="27" name="TextBox 66">
              <a:extLst>
                <a:ext uri="{FF2B5EF4-FFF2-40B4-BE49-F238E27FC236}">
                  <a16:creationId xmlns:a16="http://schemas.microsoft.com/office/drawing/2014/main" id="{9B74C403-3550-9077-72E1-17CBC3F0CE67}"/>
                </a:ext>
              </a:extLst>
            </p:cNvPr>
            <p:cNvSpPr txBox="1"/>
            <p:nvPr/>
          </p:nvSpPr>
          <p:spPr>
            <a:xfrm>
              <a:off x="2609947" y="4978547"/>
              <a:ext cx="2306090" cy="6155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 dirty="0">
                  <a:latin typeface="Roboto" panose="02000000000000000000" pitchFamily="2" charset="0"/>
                  <a:ea typeface="Roboto" panose="02000000000000000000" pitchFamily="2" charset="0"/>
                  <a:cs typeface="Roboto"/>
                  <a:sym typeface="Roboto"/>
                </a:rPr>
                <a:t>Direct connections and relationships</a:t>
              </a:r>
              <a:endParaRPr lang="en-US" sz="2000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01060756-FD97-449A-5048-D0009825B135}"/>
                </a:ext>
              </a:extLst>
            </p:cNvPr>
            <p:cNvGrpSpPr/>
            <p:nvPr/>
          </p:nvGrpSpPr>
          <p:grpSpPr>
            <a:xfrm>
              <a:off x="1179432" y="4669589"/>
              <a:ext cx="1247609" cy="1233471"/>
              <a:chOff x="1179432" y="4669589"/>
              <a:chExt cx="1247609" cy="1233471"/>
            </a:xfrm>
          </p:grpSpPr>
          <p:pic>
            <p:nvPicPr>
              <p:cNvPr id="26" name="Picture 25" descr="Shape, circle&#10;&#10;Description automatically generated">
                <a:extLst>
                  <a:ext uri="{FF2B5EF4-FFF2-40B4-BE49-F238E27FC236}">
                    <a16:creationId xmlns:a16="http://schemas.microsoft.com/office/drawing/2014/main" id="{B98F9F13-2BD4-92E1-DF05-01BFE4484A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79432" y="4669589"/>
                <a:ext cx="1247609" cy="1233471"/>
              </a:xfrm>
              <a:prstGeom prst="rect">
                <a:avLst/>
              </a:prstGeom>
            </p:spPr>
          </p:pic>
          <p:pic>
            <p:nvPicPr>
              <p:cNvPr id="34" name="Google Shape;213;p18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E86EF984-FFBF-1540-0F36-324F42999AFF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1503725" y="4953059"/>
                <a:ext cx="599021" cy="59902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6112F3B-507F-4D73-3D8C-93599FD7B743}"/>
              </a:ext>
            </a:extLst>
          </p:cNvPr>
          <p:cNvGrpSpPr/>
          <p:nvPr/>
        </p:nvGrpSpPr>
        <p:grpSpPr>
          <a:xfrm>
            <a:off x="4300446" y="4376854"/>
            <a:ext cx="3385368" cy="1121337"/>
            <a:chOff x="6604395" y="4669589"/>
            <a:chExt cx="3723905" cy="1233471"/>
          </a:xfrm>
        </p:grpSpPr>
        <p:sp>
          <p:nvSpPr>
            <p:cNvPr id="31" name="TextBox 66">
              <a:extLst>
                <a:ext uri="{FF2B5EF4-FFF2-40B4-BE49-F238E27FC236}">
                  <a16:creationId xmlns:a16="http://schemas.microsoft.com/office/drawing/2014/main" id="{1CE6BEB8-FDCB-0F85-2F38-D730375A1582}"/>
                </a:ext>
              </a:extLst>
            </p:cNvPr>
            <p:cNvSpPr txBox="1"/>
            <p:nvPr/>
          </p:nvSpPr>
          <p:spPr>
            <a:xfrm>
              <a:off x="8034910" y="5132436"/>
              <a:ext cx="2293390" cy="3077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 dirty="0">
                  <a:latin typeface="Roboto" panose="02000000000000000000" pitchFamily="2" charset="0"/>
                  <a:ea typeface="Roboto" panose="02000000000000000000" pitchFamily="2" charset="0"/>
                  <a:cs typeface="Roboto"/>
                  <a:sym typeface="Roboto"/>
                </a:rPr>
                <a:t>Direct Deals (IOs)</a:t>
              </a:r>
              <a:endParaRPr lang="en-US" sz="2000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79DAC6D6-8C2A-2784-EC8B-628A797478A4}"/>
                </a:ext>
              </a:extLst>
            </p:cNvPr>
            <p:cNvGrpSpPr/>
            <p:nvPr/>
          </p:nvGrpSpPr>
          <p:grpSpPr>
            <a:xfrm>
              <a:off x="6604395" y="4669589"/>
              <a:ext cx="1247609" cy="1233471"/>
              <a:chOff x="6604395" y="4669589"/>
              <a:chExt cx="1247609" cy="1233471"/>
            </a:xfrm>
          </p:grpSpPr>
          <p:pic>
            <p:nvPicPr>
              <p:cNvPr id="30" name="Picture 29" descr="Shape, circle&#10;&#10;Description automatically generated">
                <a:extLst>
                  <a:ext uri="{FF2B5EF4-FFF2-40B4-BE49-F238E27FC236}">
                    <a16:creationId xmlns:a16="http://schemas.microsoft.com/office/drawing/2014/main" id="{347C82FE-088C-51FA-524E-97C87FF9F4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04395" y="4669589"/>
                <a:ext cx="1247609" cy="1233471"/>
              </a:xfrm>
              <a:prstGeom prst="rect">
                <a:avLst/>
              </a:prstGeom>
            </p:spPr>
          </p:pic>
          <p:pic>
            <p:nvPicPr>
              <p:cNvPr id="35" name="Google Shape;214;p18">
                <a:extLst>
                  <a:ext uri="{FF2B5EF4-FFF2-40B4-BE49-F238E27FC236}">
                    <a16:creationId xmlns:a16="http://schemas.microsoft.com/office/drawing/2014/main" id="{59B54B68-81E5-AD3D-1AEB-BF75DD82F2EF}"/>
                  </a:ext>
                </a:extLst>
              </p:cNvPr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6928688" y="4977258"/>
                <a:ext cx="600070" cy="60007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47" name="Picture 46" descr="Two people looking at a tablet&#10;&#10;Description automatically generated with medium confidence">
            <a:extLst>
              <a:ext uri="{FF2B5EF4-FFF2-40B4-BE49-F238E27FC236}">
                <a16:creationId xmlns:a16="http://schemas.microsoft.com/office/drawing/2014/main" id="{E548F89C-D112-9D44-F436-631242EED81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9" t="-1" r="34608" b="-280"/>
          <a:stretch/>
        </p:blipFill>
        <p:spPr>
          <a:xfrm>
            <a:off x="8171727" y="662730"/>
            <a:ext cx="3793981" cy="5219999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51C7C89-662C-7B71-66F5-11F8D53CD60A}"/>
              </a:ext>
            </a:extLst>
          </p:cNvPr>
          <p:cNvCxnSpPr>
            <a:cxnSpLocks/>
          </p:cNvCxnSpPr>
          <p:nvPr/>
        </p:nvCxnSpPr>
        <p:spPr>
          <a:xfrm>
            <a:off x="-11430" y="6430221"/>
            <a:ext cx="4506906" cy="0"/>
          </a:xfrm>
          <a:prstGeom prst="line">
            <a:avLst/>
          </a:prstGeom>
          <a:ln w="127000">
            <a:solidFill>
              <a:srgbClr val="4C61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09676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B9344A49-6160-A990-55C5-4A5966FD1B3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1200" y="6477000"/>
            <a:ext cx="1181326" cy="24547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36A7662-0E90-E088-4159-294B6BC8C6A4}"/>
              </a:ext>
            </a:extLst>
          </p:cNvPr>
          <p:cNvGrpSpPr/>
          <p:nvPr/>
        </p:nvGrpSpPr>
        <p:grpSpPr>
          <a:xfrm>
            <a:off x="254850" y="793023"/>
            <a:ext cx="11682301" cy="5271955"/>
            <a:chOff x="831273" y="1984212"/>
            <a:chExt cx="16625455" cy="750268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CA33301-31D8-0746-553E-1EC6C50652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273" y="3887605"/>
              <a:ext cx="16625455" cy="3455062"/>
            </a:xfrm>
            <a:prstGeom prst="rect">
              <a:avLst/>
            </a:prstGeom>
          </p:spPr>
        </p:pic>
        <p:sp>
          <p:nvSpPr>
            <p:cNvPr id="22" name="TextBox 8">
              <a:extLst>
                <a:ext uri="{FF2B5EF4-FFF2-40B4-BE49-F238E27FC236}">
                  <a16:creationId xmlns:a16="http://schemas.microsoft.com/office/drawing/2014/main" id="{852DF127-AE20-4C58-84FD-3928989B2C78}"/>
                </a:ext>
              </a:extLst>
            </p:cNvPr>
            <p:cNvSpPr txBox="1"/>
            <p:nvPr/>
          </p:nvSpPr>
          <p:spPr>
            <a:xfrm>
              <a:off x="4884969" y="5212260"/>
              <a:ext cx="8262042" cy="70081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32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OUR </a:t>
              </a:r>
              <a:r>
                <a:rPr lang="en-US" sz="3200" b="1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AD FORMATS</a:t>
              </a:r>
              <a:endParaRPr lang="en-US" sz="3200" b="1" dirty="0">
                <a:solidFill>
                  <a:srgbClr val="5271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43" name="Picture 42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F6ECAF0A-6A8F-63F1-D5B4-51E22BE3BE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GlowEdges trans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3422" y="1984333"/>
              <a:ext cx="877016" cy="87701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1CD3AA22-DF39-30BE-89AD-EF43CD68EBB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GlowEdges trans="100000" smoothness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4360" y="2024193"/>
              <a:ext cx="797297" cy="797297"/>
            </a:xfrm>
            <a:prstGeom prst="rect">
              <a:avLst/>
            </a:prstGeom>
          </p:spPr>
        </p:pic>
        <p:pic>
          <p:nvPicPr>
            <p:cNvPr id="45" name="Picture 44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AFCD56D8-BEC7-6F8B-6538-963E51619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GlowEdges trans="0" smoothness="1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2356" y="1984328"/>
              <a:ext cx="877026" cy="87702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A168134-67C1-3F61-EAD0-06CD474C2396}"/>
                </a:ext>
              </a:extLst>
            </p:cNvPr>
            <p:cNvSpPr txBox="1"/>
            <p:nvPr/>
          </p:nvSpPr>
          <p:spPr>
            <a:xfrm>
              <a:off x="1905000" y="3114936"/>
              <a:ext cx="2333861" cy="481807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Display Ads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C886E41-40FB-A9EB-08FC-C04E7741116B}"/>
                </a:ext>
              </a:extLst>
            </p:cNvPr>
            <p:cNvSpPr txBox="1"/>
            <p:nvPr/>
          </p:nvSpPr>
          <p:spPr>
            <a:xfrm>
              <a:off x="4524679" y="3114936"/>
              <a:ext cx="1876661" cy="4818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Video Ads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4B64D8D-81D1-578A-5EED-32DFC6A47BE5}"/>
                </a:ext>
              </a:extLst>
            </p:cNvPr>
            <p:cNvSpPr txBox="1"/>
            <p:nvPr/>
          </p:nvSpPr>
          <p:spPr>
            <a:xfrm>
              <a:off x="6886339" y="3114936"/>
              <a:ext cx="2029062" cy="4818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Audio Ads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8667573-9778-C8D3-4419-10DF08F2B369}"/>
                </a:ext>
              </a:extLst>
            </p:cNvPr>
            <p:cNvSpPr txBox="1"/>
            <p:nvPr/>
          </p:nvSpPr>
          <p:spPr>
            <a:xfrm>
              <a:off x="9220200" y="3114936"/>
              <a:ext cx="2181461" cy="4818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CTV/OTT Ads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1A8E7A1-3F24-79AA-7B6B-8038715772FF}"/>
                </a:ext>
              </a:extLst>
            </p:cNvPr>
            <p:cNvSpPr txBox="1"/>
            <p:nvPr/>
          </p:nvSpPr>
          <p:spPr>
            <a:xfrm>
              <a:off x="11763139" y="3114936"/>
              <a:ext cx="1876661" cy="4818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DOOH  Ads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0094A7E-8298-105F-C93C-75BAD71013AF}"/>
                </a:ext>
              </a:extLst>
            </p:cNvPr>
            <p:cNvSpPr txBox="1"/>
            <p:nvPr/>
          </p:nvSpPr>
          <p:spPr>
            <a:xfrm>
              <a:off x="13972940" y="3114936"/>
              <a:ext cx="2333861" cy="4818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High SOV Ads</a:t>
              </a:r>
            </a:p>
          </p:txBody>
        </p:sp>
        <p:pic>
          <p:nvPicPr>
            <p:cNvPr id="12" name="Picture 11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1087F248-73C7-1F87-9660-A9714FD59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artisticGlowEdges trans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0341" y="2032253"/>
              <a:ext cx="781177" cy="781177"/>
            </a:xfrm>
            <a:prstGeom prst="rect">
              <a:avLst/>
            </a:prstGeom>
          </p:spPr>
        </p:pic>
        <p:pic>
          <p:nvPicPr>
            <p:cNvPr id="13" name="Picture 12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0583D8DE-B6D4-8E66-9CB5-66373EEE13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artisticGlowEdges trans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57292" y="1984212"/>
              <a:ext cx="877258" cy="877258"/>
            </a:xfrm>
            <a:prstGeom prst="rect">
              <a:avLst/>
            </a:prstGeom>
          </p:spPr>
        </p:pic>
        <p:pic>
          <p:nvPicPr>
            <p:cNvPr id="14" name="Picture 13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BB25A2B7-15D5-ADC5-F977-C19D3CDB6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email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artisticGlowEdg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01356" y="1984328"/>
              <a:ext cx="877026" cy="877026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E591D43-298B-AC20-E8A4-BBEB2F70AED9}"/>
                </a:ext>
              </a:extLst>
            </p:cNvPr>
            <p:cNvSpPr txBox="1"/>
            <p:nvPr/>
          </p:nvSpPr>
          <p:spPr>
            <a:xfrm>
              <a:off x="2153752" y="7663134"/>
              <a:ext cx="1850212" cy="832212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Text Messages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6E6389F-8BF6-B7F7-1D9C-62AA796A1B48}"/>
                </a:ext>
              </a:extLst>
            </p:cNvPr>
            <p:cNvSpPr txBox="1"/>
            <p:nvPr/>
          </p:nvSpPr>
          <p:spPr>
            <a:xfrm>
              <a:off x="4468560" y="7838335"/>
              <a:ext cx="2001514" cy="4818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Newsletters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2C7D7D2-3147-048D-AFCB-4CA49F7CA921}"/>
                </a:ext>
              </a:extLst>
            </p:cNvPr>
            <p:cNvSpPr txBox="1"/>
            <p:nvPr/>
          </p:nvSpPr>
          <p:spPr>
            <a:xfrm>
              <a:off x="6796202" y="7663134"/>
              <a:ext cx="2223108" cy="832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Content Sponsorships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A6A5B07-E301-7A5C-2B3D-5867246550F6}"/>
                </a:ext>
              </a:extLst>
            </p:cNvPr>
            <p:cNvSpPr txBox="1"/>
            <p:nvPr/>
          </p:nvSpPr>
          <p:spPr>
            <a:xfrm>
              <a:off x="9426484" y="7663134"/>
              <a:ext cx="1781844" cy="832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Social Outreach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BEB8DF6-00C2-2882-C2D3-43DCC45E5BD2}"/>
                </a:ext>
              </a:extLst>
            </p:cNvPr>
            <p:cNvSpPr txBox="1"/>
            <p:nvPr/>
          </p:nvSpPr>
          <p:spPr>
            <a:xfrm>
              <a:off x="11218678" y="7663134"/>
              <a:ext cx="2754261" cy="832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Brand Engagement Solutions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13DF452-15BF-7565-6EC2-30CEB05F93FE}"/>
                </a:ext>
              </a:extLst>
            </p:cNvPr>
            <p:cNvSpPr txBox="1"/>
            <p:nvPr/>
          </p:nvSpPr>
          <p:spPr>
            <a:xfrm>
              <a:off x="14291594" y="7838335"/>
              <a:ext cx="1710407" cy="4818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Microsites</a:t>
              </a:r>
            </a:p>
          </p:txBody>
        </p:sp>
        <p:pic>
          <p:nvPicPr>
            <p:cNvPr id="30" name="Picture 29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BA7367EF-94A0-6329-71FB-13942F6F1C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email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artisticGlowEdges trans="1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3282" y="8688904"/>
              <a:ext cx="797296" cy="797296"/>
            </a:xfrm>
            <a:prstGeom prst="rect">
              <a:avLst/>
            </a:prstGeom>
          </p:spPr>
        </p:pic>
        <p:pic>
          <p:nvPicPr>
            <p:cNvPr id="31" name="Picture 30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7B029671-3E9A-BF05-7C7E-9D0451FD67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email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artisticGlowEdges trans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6358" y="8700903"/>
              <a:ext cx="773299" cy="773299"/>
            </a:xfrm>
            <a:prstGeom prst="rect">
              <a:avLst/>
            </a:prstGeom>
          </p:spPr>
        </p:pic>
        <p:pic>
          <p:nvPicPr>
            <p:cNvPr id="32" name="Picture 31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6C271C73-AC83-26E8-ED74-DACE3D1D2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email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artisticGlowEdges trans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2115" y="8688799"/>
              <a:ext cx="797507" cy="797507"/>
            </a:xfrm>
            <a:prstGeom prst="rect">
              <a:avLst/>
            </a:prstGeom>
          </p:spPr>
        </p:pic>
        <p:pic>
          <p:nvPicPr>
            <p:cNvPr id="33" name="Picture 32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0F2645DC-F7B1-CB36-D7DD-3010ECF550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email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artisticGlowEdges trans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11581" y="8688205"/>
              <a:ext cx="798695" cy="798695"/>
            </a:xfrm>
            <a:prstGeom prst="rect">
              <a:avLst/>
            </a:prstGeom>
          </p:spPr>
        </p:pic>
        <p:pic>
          <p:nvPicPr>
            <p:cNvPr id="34" name="Picture 33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EFE62FA9-9F79-81A4-DF78-8FF830746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email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artisticGlowEdges trans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77461" y="8725145"/>
              <a:ext cx="724815" cy="724815"/>
            </a:xfrm>
            <a:prstGeom prst="rect">
              <a:avLst/>
            </a:prstGeom>
          </p:spPr>
        </p:pic>
        <p:pic>
          <p:nvPicPr>
            <p:cNvPr id="35" name="Picture 34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251F96EB-F36A-80B8-B27C-76EC68CD5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email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artisticGlowEdges trans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38086" y="8713164"/>
              <a:ext cx="748776" cy="7487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902022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7BD2EA2-AC47-9085-DFB2-187E20C451B7}"/>
              </a:ext>
            </a:extLst>
          </p:cNvPr>
          <p:cNvSpPr/>
          <p:nvPr/>
        </p:nvSpPr>
        <p:spPr>
          <a:xfrm>
            <a:off x="-1" y="0"/>
            <a:ext cx="12356757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38100">
            <a:noFill/>
          </a:ln>
          <a:effectLst>
            <a:glow rad="127000">
              <a:schemeClr val="bg1">
                <a:alpha val="50000"/>
              </a:schemeClr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6468C0EF-9739-F145-DF4E-75DFB4976E8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824" y="6438333"/>
            <a:ext cx="1170108" cy="3510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B776DD3-3CB4-DE94-0BD3-67CAE7C81F2F}"/>
              </a:ext>
            </a:extLst>
          </p:cNvPr>
          <p:cNvSpPr txBox="1"/>
          <p:nvPr/>
        </p:nvSpPr>
        <p:spPr>
          <a:xfrm>
            <a:off x="1519088" y="3105834"/>
            <a:ext cx="93185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 GLIMPSE AT </a:t>
            </a:r>
            <a:r>
              <a:rPr lang="en-US" sz="3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OUR SELECTED OFFERINGS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4F4D710-83C9-EB83-3C0D-0088BE1C9BA1}"/>
              </a:ext>
            </a:extLst>
          </p:cNvPr>
          <p:cNvSpPr/>
          <p:nvPr/>
        </p:nvSpPr>
        <p:spPr>
          <a:xfrm>
            <a:off x="387179" y="506627"/>
            <a:ext cx="11417643" cy="5844746"/>
          </a:xfrm>
          <a:prstGeom prst="rect">
            <a:avLst/>
          </a:prstGeom>
          <a:noFill/>
          <a:ln w="38100">
            <a:solidFill>
              <a:srgbClr val="4C61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n>
                <a:solidFill>
                  <a:schemeClr val="bg1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7838964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f963cd45-54c7-48a6-ba87-cd28f8b27818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BC9DBF8BCA59E41BA0DF14FB84D96AE" ma:contentTypeVersion="3" ma:contentTypeDescription="Create a new document." ma:contentTypeScope="" ma:versionID="add10731b7462aa5e06b96839229103d">
  <xsd:schema xmlns:xsd="http://www.w3.org/2001/XMLSchema" xmlns:xs="http://www.w3.org/2001/XMLSchema" xmlns:p="http://schemas.microsoft.com/office/2006/metadata/properties" xmlns:ns3="f963cd45-54c7-48a6-ba87-cd28f8b27818" targetNamespace="http://schemas.microsoft.com/office/2006/metadata/properties" ma:root="true" ma:fieldsID="9eabd3ab6b52c377653c736382680bb6" ns3:_="">
    <xsd:import namespace="f963cd45-54c7-48a6-ba87-cd28f8b2781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63cd45-54c7-48a6-ba87-cd28f8b2781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activity" ma:index="10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D1907A5-9690-4D9F-BA9C-CE16C916C4A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4099FC0-CD2F-4358-A3D4-5533F7DCEEA1}">
  <ds:schemaRefs>
    <ds:schemaRef ds:uri="http://purl.org/dc/dcmitype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www.w3.org/XML/1998/namespace"/>
    <ds:schemaRef ds:uri="http://purl.org/dc/terms/"/>
    <ds:schemaRef ds:uri="http://schemas.openxmlformats.org/package/2006/metadata/core-properties"/>
    <ds:schemaRef ds:uri="f963cd45-54c7-48a6-ba87-cd28f8b27818"/>
  </ds:schemaRefs>
</ds:datastoreItem>
</file>

<file path=customXml/itemProps3.xml><?xml version="1.0" encoding="utf-8"?>
<ds:datastoreItem xmlns:ds="http://schemas.openxmlformats.org/officeDocument/2006/customXml" ds:itemID="{84AACDCD-E0B5-4FCA-BDE1-6BE5FB1463B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963cd45-54c7-48a6-ba87-cd28f8b2781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1778</TotalTime>
  <Words>874</Words>
  <Application>Microsoft Office PowerPoint</Application>
  <PresentationFormat>Widescreen</PresentationFormat>
  <Paragraphs>239</Paragraphs>
  <Slides>26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Calibri</vt:lpstr>
      <vt:lpstr>Calibri Light</vt:lpstr>
      <vt:lpstr>Poppins</vt:lpstr>
      <vt:lpstr>Roboto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Vertoz 2</dc:creator>
  <cp:lastModifiedBy>vertoz9</cp:lastModifiedBy>
  <cp:revision>81</cp:revision>
  <dcterms:created xsi:type="dcterms:W3CDTF">2023-01-19T05:42:47Z</dcterms:created>
  <dcterms:modified xsi:type="dcterms:W3CDTF">2023-02-13T04:43:33Z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0x010100CBC9DBF8BCA59E41BA0DF14FB84D96AE</vt:lpwstr>
  </property>
</Properties>
</file>