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95" r:id="rId5"/>
    <p:sldId id="294" r:id="rId6"/>
    <p:sldId id="300" r:id="rId7"/>
    <p:sldId id="292" r:id="rId8"/>
    <p:sldId id="296" r:id="rId9"/>
    <p:sldId id="275" r:id="rId10"/>
    <p:sldId id="268" r:id="rId11"/>
    <p:sldId id="304" r:id="rId12"/>
    <p:sldId id="301" r:id="rId13"/>
    <p:sldId id="257" r:id="rId14"/>
    <p:sldId id="306" r:id="rId15"/>
    <p:sldId id="303" r:id="rId16"/>
    <p:sldId id="334" r:id="rId17"/>
    <p:sldId id="258" r:id="rId18"/>
    <p:sldId id="329" r:id="rId19"/>
    <p:sldId id="311" r:id="rId20"/>
    <p:sldId id="335" r:id="rId21"/>
    <p:sldId id="338" r:id="rId22"/>
    <p:sldId id="349" r:id="rId23"/>
    <p:sldId id="337" r:id="rId24"/>
    <p:sldId id="342" r:id="rId25"/>
    <p:sldId id="316" r:id="rId26"/>
    <p:sldId id="343" r:id="rId27"/>
    <p:sldId id="346" r:id="rId28"/>
    <p:sldId id="375" r:id="rId29"/>
    <p:sldId id="347" r:id="rId30"/>
    <p:sldId id="348" r:id="rId31"/>
    <p:sldId id="321" r:id="rId32"/>
    <p:sldId id="320" r:id="rId33"/>
    <p:sldId id="323" r:id="rId34"/>
    <p:sldId id="374" r:id="rId35"/>
    <p:sldId id="328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Oswald" panose="00000500000000000000" pitchFamily="2" charset="0"/>
      <p:regular r:id="rId42"/>
      <p:bold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Poppins Bold" panose="00000800000000000000" pitchFamily="2" charset="0"/>
      <p:bold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1FF"/>
    <a:srgbClr val="A6A6A6"/>
    <a:srgbClr val="FFFFFF"/>
    <a:srgbClr val="001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8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2EDF9-C5C6-43E0-8394-B811F0DAF3F5}" type="datetimeFigureOut">
              <a:rPr lang="en-IN" smtClean="0"/>
              <a:t>14-02-2023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174E6-329A-4164-BF13-33386995A6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796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200"/>
              </a:spcAft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484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519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4000" b="1">
                <a:solidFill>
                  <a:schemeClr val="tx1"/>
                </a:solidFill>
              </a:rPr>
              <a:t>SLIDE OPTION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8590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37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613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7255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355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7571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5409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123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1304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00E25-8160-4058-B646-7B8BE2AA4741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9720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800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>
                <a:solidFill>
                  <a:srgbClr val="2A2A2A"/>
                </a:solidFill>
                <a:effectLst/>
                <a:latin typeface="Roboto" panose="02000000000000000000" pitchFamily="2" charset="0"/>
              </a:rPr>
              <a:t>Median age of U.S.-born Asians was just 19 – compared with 36 among all U.S.-born people in 2019</a:t>
            </a:r>
            <a:endParaRPr lang="en-US" b="0">
              <a:effectLst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800" b="0" i="0" u="none" strike="noStrike">
                <a:solidFill>
                  <a:srgbClr val="151515"/>
                </a:solidFill>
                <a:effectLst/>
                <a:latin typeface="Roboto" panose="02000000000000000000" pitchFamily="2" charset="0"/>
              </a:rPr>
              <a:t>Asian American women’s share of the total female population will grow from 5.14 percent in 2012 to 7.8 percent in 2050.</a:t>
            </a:r>
            <a:endParaRPr lang="en-US" b="0">
              <a:effectLst/>
            </a:endParaRPr>
          </a:p>
          <a:p>
            <a:br>
              <a:rPr lang="en-US"/>
            </a:b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42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2077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Indian-owned businesses in the US have a total market capitalization of more than $6 trillion.</a:t>
            </a:r>
            <a:endParaRPr lang="en-US" b="0">
              <a:effectLst/>
            </a:endParaRPr>
          </a:p>
          <a:p>
            <a:br>
              <a:rPr lang="en-US"/>
            </a:b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5532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Play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411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Added Radio Korea, </a:t>
            </a:r>
            <a:r>
              <a:rPr lang="en-IN" err="1"/>
              <a:t>Creaders</a:t>
            </a:r>
            <a:r>
              <a:rPr lang="en-IN"/>
              <a:t> (China), Missy USA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174E6-329A-4164-BF13-33386995A64B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20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jpeg"/><Relationship Id="rId3" Type="http://schemas.openxmlformats.org/officeDocument/2006/relationships/image" Target="../media/image8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7.jpe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.png"/><Relationship Id="rId21" Type="http://schemas.openxmlformats.org/officeDocument/2006/relationships/hyperlink" Target="https://www.republicworld.com/" TargetMode="External"/><Relationship Id="rId42" Type="http://schemas.openxmlformats.org/officeDocument/2006/relationships/hyperlink" Target="https://www.bd-pratidin.com/" TargetMode="External"/><Relationship Id="rId47" Type="http://schemas.openxmlformats.org/officeDocument/2006/relationships/image" Target="../media/image108.png"/><Relationship Id="rId63" Type="http://schemas.openxmlformats.org/officeDocument/2006/relationships/image" Target="../media/image116.png"/><Relationship Id="rId68" Type="http://schemas.openxmlformats.org/officeDocument/2006/relationships/image" Target="../media/image120.png"/><Relationship Id="rId84" Type="http://schemas.openxmlformats.org/officeDocument/2006/relationships/image" Target="../media/image135.png"/><Relationship Id="rId16" Type="http://schemas.openxmlformats.org/officeDocument/2006/relationships/image" Target="../media/image92.png"/><Relationship Id="rId11" Type="http://schemas.openxmlformats.org/officeDocument/2006/relationships/hyperlink" Target="https://www.deccanherald.com/" TargetMode="External"/><Relationship Id="rId32" Type="http://schemas.openxmlformats.org/officeDocument/2006/relationships/hyperlink" Target="https://www.manoramaonline.com/" TargetMode="External"/><Relationship Id="rId37" Type="http://schemas.openxmlformats.org/officeDocument/2006/relationships/image" Target="../media/image103.png"/><Relationship Id="rId53" Type="http://schemas.openxmlformats.org/officeDocument/2006/relationships/image" Target="../media/image111.png"/><Relationship Id="rId58" Type="http://schemas.openxmlformats.org/officeDocument/2006/relationships/hyperlink" Target="https://southradios.com/" TargetMode="External"/><Relationship Id="rId74" Type="http://schemas.openxmlformats.org/officeDocument/2006/relationships/image" Target="../media/image125.jpeg"/><Relationship Id="rId79" Type="http://schemas.openxmlformats.org/officeDocument/2006/relationships/image" Target="../media/image130.png"/><Relationship Id="rId5" Type="http://schemas.openxmlformats.org/officeDocument/2006/relationships/image" Target="../media/image86.jpeg"/><Relationship Id="rId19" Type="http://schemas.openxmlformats.org/officeDocument/2006/relationships/hyperlink" Target="https://www.oneindia.com/" TargetMode="External"/><Relationship Id="rId14" Type="http://schemas.openxmlformats.org/officeDocument/2006/relationships/image" Target="../media/image91.png"/><Relationship Id="rId22" Type="http://schemas.openxmlformats.org/officeDocument/2006/relationships/image" Target="../media/image95.png"/><Relationship Id="rId27" Type="http://schemas.openxmlformats.org/officeDocument/2006/relationships/image" Target="../media/image98.png"/><Relationship Id="rId30" Type="http://schemas.openxmlformats.org/officeDocument/2006/relationships/hyperlink" Target="https://www.punjabkesari.in/" TargetMode="External"/><Relationship Id="rId35" Type="http://schemas.openxmlformats.org/officeDocument/2006/relationships/image" Target="../media/image102.png"/><Relationship Id="rId43" Type="http://schemas.openxmlformats.org/officeDocument/2006/relationships/image" Target="../media/image106.png"/><Relationship Id="rId48" Type="http://schemas.openxmlformats.org/officeDocument/2006/relationships/hyperlink" Target="https://hamariweb.com/" TargetMode="External"/><Relationship Id="rId56" Type="http://schemas.openxmlformats.org/officeDocument/2006/relationships/hyperlink" Target="https://www.tribunnews.com/" TargetMode="External"/><Relationship Id="rId64" Type="http://schemas.openxmlformats.org/officeDocument/2006/relationships/image" Target="../media/image117.png"/><Relationship Id="rId69" Type="http://schemas.openxmlformats.org/officeDocument/2006/relationships/hyperlink" Target="https://zoombangla.com/" TargetMode="External"/><Relationship Id="rId77" Type="http://schemas.openxmlformats.org/officeDocument/2006/relationships/image" Target="../media/image128.png"/><Relationship Id="rId8" Type="http://schemas.openxmlformats.org/officeDocument/2006/relationships/image" Target="../media/image88.gif"/><Relationship Id="rId51" Type="http://schemas.openxmlformats.org/officeDocument/2006/relationships/image" Target="../media/image110.png"/><Relationship Id="rId72" Type="http://schemas.openxmlformats.org/officeDocument/2006/relationships/image" Target="../media/image123.png"/><Relationship Id="rId80" Type="http://schemas.openxmlformats.org/officeDocument/2006/relationships/image" Target="../media/image131.png"/><Relationship Id="rId85" Type="http://schemas.openxmlformats.org/officeDocument/2006/relationships/image" Target="../media/image136.png"/><Relationship Id="rId3" Type="http://schemas.openxmlformats.org/officeDocument/2006/relationships/image" Target="../media/image7.jpeg"/><Relationship Id="rId12" Type="http://schemas.openxmlformats.org/officeDocument/2006/relationships/image" Target="../media/image90.png"/><Relationship Id="rId17" Type="http://schemas.openxmlformats.org/officeDocument/2006/relationships/hyperlink" Target="https://www.abplive.com/" TargetMode="External"/><Relationship Id="rId25" Type="http://schemas.openxmlformats.org/officeDocument/2006/relationships/hyperlink" Target="https://www.bhaskar.com/" TargetMode="External"/><Relationship Id="rId33" Type="http://schemas.openxmlformats.org/officeDocument/2006/relationships/image" Target="../media/image101.png"/><Relationship Id="rId38" Type="http://schemas.openxmlformats.org/officeDocument/2006/relationships/hyperlink" Target="https://www.rediff.com/" TargetMode="External"/><Relationship Id="rId46" Type="http://schemas.openxmlformats.org/officeDocument/2006/relationships/hyperlink" Target="https://www.vikatan.com/" TargetMode="External"/><Relationship Id="rId59" Type="http://schemas.openxmlformats.org/officeDocument/2006/relationships/image" Target="../media/image114.png"/><Relationship Id="rId67" Type="http://schemas.openxmlformats.org/officeDocument/2006/relationships/hyperlink" Target="https://www.siasat.pk/" TargetMode="External"/><Relationship Id="rId20" Type="http://schemas.openxmlformats.org/officeDocument/2006/relationships/image" Target="../media/image94.png"/><Relationship Id="rId41" Type="http://schemas.openxmlformats.org/officeDocument/2006/relationships/image" Target="../media/image105.jpeg"/><Relationship Id="rId54" Type="http://schemas.openxmlformats.org/officeDocument/2006/relationships/hyperlink" Target="https://www.pikiran-rakyat.com/" TargetMode="External"/><Relationship Id="rId62" Type="http://schemas.openxmlformats.org/officeDocument/2006/relationships/hyperlink" Target="https://www.dinamalar.com/" TargetMode="External"/><Relationship Id="rId70" Type="http://schemas.openxmlformats.org/officeDocument/2006/relationships/image" Target="../media/image121.png"/><Relationship Id="rId75" Type="http://schemas.openxmlformats.org/officeDocument/2006/relationships/image" Target="../media/image126.png"/><Relationship Id="rId83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5" Type="http://schemas.openxmlformats.org/officeDocument/2006/relationships/hyperlink" Target="https://www.hindustantimes.com/" TargetMode="External"/><Relationship Id="rId23" Type="http://schemas.openxmlformats.org/officeDocument/2006/relationships/hyperlink" Target="https://www.indiatoday.in/" TargetMode="External"/><Relationship Id="rId28" Type="http://schemas.openxmlformats.org/officeDocument/2006/relationships/hyperlink" Target="https://zeenews.india.com/" TargetMode="External"/><Relationship Id="rId36" Type="http://schemas.openxmlformats.org/officeDocument/2006/relationships/hyperlink" Target="https://www.momspresso.com/" TargetMode="External"/><Relationship Id="rId49" Type="http://schemas.openxmlformats.org/officeDocument/2006/relationships/image" Target="../media/image109.jpeg"/><Relationship Id="rId57" Type="http://schemas.openxmlformats.org/officeDocument/2006/relationships/image" Target="../media/image113.png"/><Relationship Id="rId10" Type="http://schemas.openxmlformats.org/officeDocument/2006/relationships/image" Target="../media/image89.png"/><Relationship Id="rId31" Type="http://schemas.openxmlformats.org/officeDocument/2006/relationships/image" Target="../media/image100.png"/><Relationship Id="rId44" Type="http://schemas.openxmlformats.org/officeDocument/2006/relationships/hyperlink" Target="https://www.prothomalo.com/" TargetMode="External"/><Relationship Id="rId52" Type="http://schemas.openxmlformats.org/officeDocument/2006/relationships/hyperlink" Target="https://www.detik.com/" TargetMode="External"/><Relationship Id="rId60" Type="http://schemas.openxmlformats.org/officeDocument/2006/relationships/hyperlink" Target="https://www.urdupoint.com/" TargetMode="External"/><Relationship Id="rId65" Type="http://schemas.openxmlformats.org/officeDocument/2006/relationships/image" Target="../media/image118.png"/><Relationship Id="rId73" Type="http://schemas.openxmlformats.org/officeDocument/2006/relationships/image" Target="../media/image124.png"/><Relationship Id="rId78" Type="http://schemas.openxmlformats.org/officeDocument/2006/relationships/image" Target="../media/image129.png"/><Relationship Id="rId81" Type="http://schemas.openxmlformats.org/officeDocument/2006/relationships/image" Target="../media/image132.png"/><Relationship Id="rId86" Type="http://schemas.openxmlformats.org/officeDocument/2006/relationships/image" Target="../media/image137.png"/><Relationship Id="rId4" Type="http://schemas.openxmlformats.org/officeDocument/2006/relationships/image" Target="../media/image8.png"/><Relationship Id="rId9" Type="http://schemas.openxmlformats.org/officeDocument/2006/relationships/hyperlink" Target="https://www.sportskeeda.com/" TargetMode="External"/><Relationship Id="rId13" Type="http://schemas.openxmlformats.org/officeDocument/2006/relationships/hyperlink" Target="https://www.firstcry.com/" TargetMode="External"/><Relationship Id="rId18" Type="http://schemas.openxmlformats.org/officeDocument/2006/relationships/image" Target="../media/image93.png"/><Relationship Id="rId39" Type="http://schemas.openxmlformats.org/officeDocument/2006/relationships/image" Target="../media/image104.png"/><Relationship Id="rId34" Type="http://schemas.openxmlformats.org/officeDocument/2006/relationships/hyperlink" Target="https://www.thehindu.com/" TargetMode="External"/><Relationship Id="rId50" Type="http://schemas.openxmlformats.org/officeDocument/2006/relationships/hyperlink" Target="https://www.muslimpro.com/" TargetMode="External"/><Relationship Id="rId55" Type="http://schemas.openxmlformats.org/officeDocument/2006/relationships/image" Target="../media/image112.png"/><Relationship Id="rId76" Type="http://schemas.openxmlformats.org/officeDocument/2006/relationships/image" Target="../media/image127.png"/><Relationship Id="rId7" Type="http://schemas.openxmlformats.org/officeDocument/2006/relationships/hyperlink" Target="https://www.greatandhra.com/" TargetMode="External"/><Relationship Id="rId71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99.png"/><Relationship Id="rId24" Type="http://schemas.openxmlformats.org/officeDocument/2006/relationships/image" Target="../media/image96.png"/><Relationship Id="rId40" Type="http://schemas.openxmlformats.org/officeDocument/2006/relationships/hyperlink" Target="https://sandesh.com/" TargetMode="External"/><Relationship Id="rId45" Type="http://schemas.openxmlformats.org/officeDocument/2006/relationships/image" Target="../media/image107.png"/><Relationship Id="rId66" Type="http://schemas.openxmlformats.org/officeDocument/2006/relationships/image" Target="../media/image119.png"/><Relationship Id="rId61" Type="http://schemas.openxmlformats.org/officeDocument/2006/relationships/image" Target="../media/image115.png"/><Relationship Id="rId82" Type="http://schemas.openxmlformats.org/officeDocument/2006/relationships/image" Target="../media/image1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7.jpe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8.png"/><Relationship Id="rId9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7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8.png"/><Relationship Id="rId21" Type="http://schemas.openxmlformats.org/officeDocument/2006/relationships/image" Target="../media/image161.png"/><Relationship Id="rId7" Type="http://schemas.openxmlformats.org/officeDocument/2006/relationships/image" Target="../media/image154.png"/><Relationship Id="rId12" Type="http://schemas.microsoft.com/office/2007/relationships/hdphoto" Target="../media/hdphoto4.wdp"/><Relationship Id="rId17" Type="http://schemas.openxmlformats.org/officeDocument/2006/relationships/image" Target="../media/image159.png"/><Relationship Id="rId25" Type="http://schemas.openxmlformats.org/officeDocument/2006/relationships/image" Target="../media/image163.png"/><Relationship Id="rId2" Type="http://schemas.openxmlformats.org/officeDocument/2006/relationships/image" Target="../media/image7.jpe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6.png"/><Relationship Id="rId24" Type="http://schemas.microsoft.com/office/2007/relationships/hdphoto" Target="../media/hdphoto10.wdp"/><Relationship Id="rId5" Type="http://schemas.openxmlformats.org/officeDocument/2006/relationships/image" Target="../media/image153.png"/><Relationship Id="rId15" Type="http://schemas.openxmlformats.org/officeDocument/2006/relationships/image" Target="../media/image158.png"/><Relationship Id="rId23" Type="http://schemas.openxmlformats.org/officeDocument/2006/relationships/image" Target="../media/image162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160.png"/><Relationship Id="rId4" Type="http://schemas.openxmlformats.org/officeDocument/2006/relationships/image" Target="../media/image152.png"/><Relationship Id="rId9" Type="http://schemas.openxmlformats.org/officeDocument/2006/relationships/image" Target="../media/image15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Relationship Id="rId9" Type="http://schemas.openxmlformats.org/officeDocument/2006/relationships/image" Target="../media/image1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89.png"/><Relationship Id="rId3" Type="http://schemas.openxmlformats.org/officeDocument/2006/relationships/image" Target="../media/image8.png"/><Relationship Id="rId7" Type="http://schemas.openxmlformats.org/officeDocument/2006/relationships/image" Target="../media/image186.png"/><Relationship Id="rId12" Type="http://schemas.microsoft.com/office/2007/relationships/hdphoto" Target="../media/hdphoto1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188.png"/><Relationship Id="rId5" Type="http://schemas.openxmlformats.org/officeDocument/2006/relationships/image" Target="../media/image185.png"/><Relationship Id="rId10" Type="http://schemas.microsoft.com/office/2007/relationships/hdphoto" Target="../media/hdphoto15.wdp"/><Relationship Id="rId4" Type="http://schemas.openxmlformats.org/officeDocument/2006/relationships/image" Target="../media/image184.png"/><Relationship Id="rId9" Type="http://schemas.openxmlformats.org/officeDocument/2006/relationships/image" Target="../media/image187.png"/><Relationship Id="rId14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8.png"/><Relationship Id="rId9" Type="http://schemas.openxmlformats.org/officeDocument/2006/relationships/image" Target="../media/image1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8.png"/><Relationship Id="rId1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8.png"/><Relationship Id="rId7" Type="http://schemas.openxmlformats.org/officeDocument/2006/relationships/image" Target="../media/image6.svg"/><Relationship Id="rId12" Type="http://schemas.openxmlformats.org/officeDocument/2006/relationships/image" Target="../media/image2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4.svg"/><Relationship Id="rId5" Type="http://schemas.openxmlformats.org/officeDocument/2006/relationships/image" Target="../media/image210.png"/><Relationship Id="rId10" Type="http://schemas.openxmlformats.org/officeDocument/2006/relationships/image" Target="../media/image213.png"/><Relationship Id="rId4" Type="http://schemas.openxmlformats.org/officeDocument/2006/relationships/image" Target="../media/image209.png"/><Relationship Id="rId9" Type="http://schemas.openxmlformats.org/officeDocument/2006/relationships/image" Target="../media/image2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7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C346D-912D-085D-9947-0B64D06815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r="1183" b="8734"/>
          <a:stretch/>
        </p:blipFill>
        <p:spPr>
          <a:xfrm>
            <a:off x="0" y="-3718"/>
            <a:ext cx="18288000" cy="10290718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589BCF09-2BAD-86B9-77BF-DCBFBC573823}"/>
              </a:ext>
            </a:extLst>
          </p:cNvPr>
          <p:cNvSpPr/>
          <p:nvPr/>
        </p:nvSpPr>
        <p:spPr>
          <a:xfrm>
            <a:off x="-1" y="0"/>
            <a:ext cx="5413234" cy="10287000"/>
          </a:xfrm>
          <a:custGeom>
            <a:avLst/>
            <a:gdLst/>
            <a:ahLst/>
            <a:cxnLst/>
            <a:rect l="l" t="t" r="r" b="b"/>
            <a:pathLst>
              <a:path w="2694156" h="5133937">
                <a:moveTo>
                  <a:pt x="0" y="0"/>
                </a:moveTo>
                <a:lnTo>
                  <a:pt x="2694156" y="0"/>
                </a:lnTo>
                <a:lnTo>
                  <a:pt x="2694156" y="5133937"/>
                </a:lnTo>
                <a:lnTo>
                  <a:pt x="0" y="5133937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6FCFC8E-9CBF-EB03-5FDF-C3EED42567C8}"/>
              </a:ext>
            </a:extLst>
          </p:cNvPr>
          <p:cNvSpPr txBox="1"/>
          <p:nvPr/>
        </p:nvSpPr>
        <p:spPr>
          <a:xfrm>
            <a:off x="533399" y="5295985"/>
            <a:ext cx="4346434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Niche</a:t>
            </a:r>
            <a:r>
              <a:rPr lang="en-US" sz="600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Asian American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Audiences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5B77DEB7-5F52-5044-5E77-A6AD49A60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6" y="1041216"/>
            <a:ext cx="3667125" cy="76200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28B6488-9ECF-B158-0729-8E50CC53C0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34353" y="8497855"/>
            <a:ext cx="1400003" cy="149805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B6B3A59-AF65-B064-3470-EE2C2B1FB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62529" y="7124700"/>
            <a:ext cx="1400003" cy="1498059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03DD8B1B-B709-0C34-B20B-31C66F2229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8497855"/>
            <a:ext cx="1400003" cy="149805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2542F17-D639-2F87-B12B-CE9A0199C9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06175" y="7124700"/>
            <a:ext cx="1400003" cy="149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68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858000" y="2073063"/>
            <a:ext cx="1517609" cy="2003637"/>
          </a:xfrm>
          <a:custGeom>
            <a:avLst/>
            <a:gdLst/>
            <a:ahLst/>
            <a:cxnLst/>
            <a:rect l="l" t="t" r="r" b="b"/>
            <a:pathLst>
              <a:path w="361789" h="358869">
                <a:moveTo>
                  <a:pt x="0" y="0"/>
                </a:moveTo>
                <a:lnTo>
                  <a:pt x="361789" y="0"/>
                </a:lnTo>
                <a:lnTo>
                  <a:pt x="361789" y="358869"/>
                </a:lnTo>
                <a:lnTo>
                  <a:pt x="0" y="358869"/>
                </a:lnTo>
                <a:close/>
              </a:path>
            </a:pathLst>
          </a:custGeom>
          <a:solidFill>
            <a:srgbClr val="3B50F3"/>
          </a:solidFill>
        </p:spPr>
      </p:sp>
      <p:sp>
        <p:nvSpPr>
          <p:cNvPr id="4" name="TextBox 4"/>
          <p:cNvSpPr txBox="1"/>
          <p:nvPr/>
        </p:nvSpPr>
        <p:spPr>
          <a:xfrm>
            <a:off x="7020498" y="2377947"/>
            <a:ext cx="3409481" cy="35693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t="10097" b="19373"/>
          <a:stretch>
            <a:fillRect/>
          </a:stretch>
        </p:blipFill>
        <p:spPr>
          <a:xfrm>
            <a:off x="1" y="0"/>
            <a:ext cx="8087956" cy="378765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63976" y="8724900"/>
            <a:ext cx="4398790" cy="87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00" b="1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Marc S. Pritchard</a:t>
            </a:r>
          </a:p>
          <a:p>
            <a:pPr>
              <a:lnSpc>
                <a:spcPts val="3499"/>
              </a:lnSpc>
            </a:pPr>
            <a:r>
              <a:rPr lang="en-US" sz="20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Chief Brand Officer at P &amp; 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5E19CF-C5B7-D439-AFC6-A030D3A98A16}"/>
              </a:ext>
            </a:extLst>
          </p:cNvPr>
          <p:cNvGrpSpPr/>
          <p:nvPr/>
        </p:nvGrpSpPr>
        <p:grpSpPr>
          <a:xfrm>
            <a:off x="463976" y="4457700"/>
            <a:ext cx="8337397" cy="4085325"/>
            <a:chOff x="463976" y="4335522"/>
            <a:chExt cx="8337397" cy="408532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3976" y="4335522"/>
              <a:ext cx="8337397" cy="408532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835655" y="5051859"/>
              <a:ext cx="7533661" cy="26526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549"/>
                </a:lnSpc>
              </a:pPr>
              <a:r>
                <a:rPr lang="en-US" sz="200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The biggest opportunity for market growth is the “multicultural market.” In the past 10 years, 100% of U.S. population growth came from increases in the Black, Hispanic, Asian, Pacific Islander, Native, Indigenous, multi racial &amp; multi-ethnic segments of the population with buying power worth more than $5 trillion.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369955" y="8724900"/>
            <a:ext cx="5916399" cy="87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Lorraine </a:t>
            </a:r>
            <a:r>
              <a:rPr lang="en-US" sz="2400" b="1" dirty="0" err="1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Twohill</a:t>
            </a:r>
            <a:r>
              <a:rPr lang="en-US" sz="24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>
              <a:lnSpc>
                <a:spcPts val="3499"/>
              </a:lnSpc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Chief Marketing Officer at Google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16291" y="1285469"/>
            <a:ext cx="6749764" cy="1575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Multicultural Marketing Is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Mainstream Marketing</a:t>
            </a:r>
          </a:p>
        </p:txBody>
      </p: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79B426-779B-1FCB-B734-6F8DFFF0AD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3A64F6A-9058-EC1D-3AC3-5F43818C49D9}"/>
              </a:ext>
            </a:extLst>
          </p:cNvPr>
          <p:cNvGrpSpPr/>
          <p:nvPr/>
        </p:nvGrpSpPr>
        <p:grpSpPr>
          <a:xfrm>
            <a:off x="9322206" y="4457700"/>
            <a:ext cx="8337397" cy="4085325"/>
            <a:chOff x="9322206" y="4381500"/>
            <a:chExt cx="8337397" cy="4085325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A78261CC-6900-DA14-55F5-701719665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22206" y="4381500"/>
              <a:ext cx="8337397" cy="4085325"/>
            </a:xfrm>
            <a:prstGeom prst="rect">
              <a:avLst/>
            </a:prstGeom>
          </p:spPr>
        </p:pic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D2D55F0D-0ACD-4F2F-5EDF-E0C0F952E408}"/>
                </a:ext>
              </a:extLst>
            </p:cNvPr>
            <p:cNvSpPr txBox="1"/>
            <p:nvPr/>
          </p:nvSpPr>
          <p:spPr>
            <a:xfrm>
              <a:off x="10102013" y="5380474"/>
              <a:ext cx="6717406" cy="19954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999"/>
                </a:lnSpc>
              </a:pPr>
              <a:r>
                <a:rPr lang="en-US" sz="200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“Today I work in two industries, tech and advertising, that I believe care deeply about diversity but where old habits have held back progress. As Google’s CMO, I know it’s my job to help change this.”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 Video Revised (1)">
            <a:hlinkClick r:id="" action="ppaction://media"/>
            <a:extLst>
              <a:ext uri="{FF2B5EF4-FFF2-40B4-BE49-F238E27FC236}">
                <a16:creationId xmlns:a16="http://schemas.microsoft.com/office/drawing/2014/main" id="{8E2C73F9-F452-7F99-6A81-11D2D77F5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2D268F-7744-C36B-16B1-23BA2E076AA8}"/>
              </a:ext>
            </a:extLst>
          </p:cNvPr>
          <p:cNvGrpSpPr/>
          <p:nvPr/>
        </p:nvGrpSpPr>
        <p:grpSpPr>
          <a:xfrm>
            <a:off x="1063672" y="2171700"/>
            <a:ext cx="16264200" cy="6662765"/>
            <a:chOff x="817923" y="1379475"/>
            <a:chExt cx="10690795" cy="4379573"/>
          </a:xfrm>
        </p:grpSpPr>
        <p:pic>
          <p:nvPicPr>
            <p:cNvPr id="4" name="Google Shape;427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6389999C-FCAD-8BB5-B498-089E6F5FD02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15793" y="1514842"/>
              <a:ext cx="1431834" cy="454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428;p24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810B5E28-B973-4B39-CEE8-267BCD7CC73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26191" y="2561409"/>
              <a:ext cx="1139079" cy="665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29;p24" descr="Logo&#10;&#10;Description automatically generated">
              <a:extLst>
                <a:ext uri="{FF2B5EF4-FFF2-40B4-BE49-F238E27FC236}">
                  <a16:creationId xmlns:a16="http://schemas.microsoft.com/office/drawing/2014/main" id="{6D352C86-1E9F-A698-5F62-E093B43EC2F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79519" y="1379475"/>
              <a:ext cx="1698970" cy="72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430;p2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E869D3D-79F8-9A38-1D7F-C78873EBC20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36675" y="1548519"/>
              <a:ext cx="1547226" cy="3868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431;p24" descr="Logo&#10;&#10;Description automatically generated">
              <a:extLst>
                <a:ext uri="{FF2B5EF4-FFF2-40B4-BE49-F238E27FC236}">
                  <a16:creationId xmlns:a16="http://schemas.microsoft.com/office/drawing/2014/main" id="{7275E081-1171-D66C-F139-E4CF07D1BF4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59097" y="1471158"/>
              <a:ext cx="1645686" cy="541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432;p24" descr="Logo&#10;&#10;Description automatically generated">
              <a:extLst>
                <a:ext uri="{FF2B5EF4-FFF2-40B4-BE49-F238E27FC236}">
                  <a16:creationId xmlns:a16="http://schemas.microsoft.com/office/drawing/2014/main" id="{B1CAB3B6-6E1D-7953-1DF7-6CF7A4D2E21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51269" y="3897891"/>
              <a:ext cx="1732518" cy="411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433;p2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3BD9564-4CF7-BFC8-C414-A47EDE6EF06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710381" y="1588973"/>
              <a:ext cx="1732518" cy="305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434;p24" descr="Logo&#10;&#10;Description automatically generated">
              <a:extLst>
                <a:ext uri="{FF2B5EF4-FFF2-40B4-BE49-F238E27FC236}">
                  <a16:creationId xmlns:a16="http://schemas.microsoft.com/office/drawing/2014/main" id="{A493EB4D-9FF2-FFC8-5EA8-7013EC4B926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548370" y="2754688"/>
              <a:ext cx="1732518" cy="303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435;p24" descr="A picture containing text, night sky&#10;&#10;Description automatically generated">
              <a:extLst>
                <a:ext uri="{FF2B5EF4-FFF2-40B4-BE49-F238E27FC236}">
                  <a16:creationId xmlns:a16="http://schemas.microsoft.com/office/drawing/2014/main" id="{12809621-D1D8-E2BC-D633-BF966D2E873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834562" y="2770365"/>
              <a:ext cx="1585366" cy="247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436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4FFC50D4-8C4F-C634-9C80-6A1CE6867AC7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523794" y="2520929"/>
              <a:ext cx="1082824" cy="730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437;p24" descr="Logo&#10;&#10;Description automatically generated">
              <a:extLst>
                <a:ext uri="{FF2B5EF4-FFF2-40B4-BE49-F238E27FC236}">
                  <a16:creationId xmlns:a16="http://schemas.microsoft.com/office/drawing/2014/main" id="{69DC1E98-F48B-C75B-B1E0-9D27E4CAF738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158924" y="5111447"/>
              <a:ext cx="1353508" cy="451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38;p2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7DD890BC-222F-2428-AFE5-0611613820F4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166374" y="5006038"/>
              <a:ext cx="1342344" cy="690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39;p24" descr="Logo&#10;&#10;Description automatically generated">
              <a:extLst>
                <a:ext uri="{FF2B5EF4-FFF2-40B4-BE49-F238E27FC236}">
                  <a16:creationId xmlns:a16="http://schemas.microsoft.com/office/drawing/2014/main" id="{4407B95B-44FF-8019-1C9C-1552AB3EED66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175927" y="3942682"/>
              <a:ext cx="1792030" cy="321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440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B8E5008-DE82-6770-B120-B2B17FD97E3D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284667" y="5025235"/>
              <a:ext cx="1220316" cy="6569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41;p2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A541344-28DE-7771-A0C1-8D302A022C16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560097" y="3955081"/>
              <a:ext cx="1732522" cy="297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442;p24" descr="Logo&#10;&#10;Description automatically generated">
              <a:extLst>
                <a:ext uri="{FF2B5EF4-FFF2-40B4-BE49-F238E27FC236}">
                  <a16:creationId xmlns:a16="http://schemas.microsoft.com/office/drawing/2014/main" id="{FA1D1241-7EDF-9BB9-21F0-609C7F603E31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789133" y="3945512"/>
              <a:ext cx="1575014" cy="316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443;p24" descr="Logo&#10;&#10;Description automatically generated">
              <a:extLst>
                <a:ext uri="{FF2B5EF4-FFF2-40B4-BE49-F238E27FC236}">
                  <a16:creationId xmlns:a16="http://schemas.microsoft.com/office/drawing/2014/main" id="{4E32342C-931F-7123-06EC-E661F206609D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17923" y="5005852"/>
              <a:ext cx="1609975" cy="56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444;p24" descr="Logo&#10;&#10;Description automatically generated">
              <a:extLst>
                <a:ext uri="{FF2B5EF4-FFF2-40B4-BE49-F238E27FC236}">
                  <a16:creationId xmlns:a16="http://schemas.microsoft.com/office/drawing/2014/main" id="{B01AF7AD-B63B-B930-BB1E-11D6BA7A5A2C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081839" y="4873102"/>
              <a:ext cx="881538" cy="885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445;p2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98F411BA-1D09-DC8C-6A02-4768750F05B8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617317" y="4949981"/>
              <a:ext cx="1013409" cy="732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447;p24">
              <a:extLst>
                <a:ext uri="{FF2B5EF4-FFF2-40B4-BE49-F238E27FC236}">
                  <a16:creationId xmlns:a16="http://schemas.microsoft.com/office/drawing/2014/main" id="{1D152801-0A0E-A55F-B7C8-00F48167411F}"/>
                </a:ext>
              </a:extLst>
            </p:cNvPr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7884759" y="3735175"/>
              <a:ext cx="1312235" cy="7369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Freeform 8">
            <a:extLst>
              <a:ext uri="{FF2B5EF4-FFF2-40B4-BE49-F238E27FC236}">
                <a16:creationId xmlns:a16="http://schemas.microsoft.com/office/drawing/2014/main" id="{2A9921D8-29FF-93C9-A8BD-A92E45CFF510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BF950518-12A1-9ABE-DA1C-60D41E4019A3}"/>
              </a:ext>
            </a:extLst>
          </p:cNvPr>
          <p:cNvSpPr txBox="1"/>
          <p:nvPr/>
        </p:nvSpPr>
        <p:spPr>
          <a:xfrm>
            <a:off x="1559896" y="571500"/>
            <a:ext cx="908437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latin typeface="Poppins" panose="00000500000000000000" pitchFamily="2" charset="0"/>
                <a:cs typeface="Poppins" panose="00000500000000000000" pitchFamily="2" charset="0"/>
              </a:rPr>
              <a:t>Brands Who Buy </a:t>
            </a:r>
            <a:r>
              <a:rPr lang="en-US" sz="40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Asian Audiences.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779FB06-3105-2AC1-6C11-FA6D0DF7B15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88408" y="3764608"/>
            <a:ext cx="1647330" cy="11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8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52" name="Freeform 8">
            <a:extLst>
              <a:ext uri="{FF2B5EF4-FFF2-40B4-BE49-F238E27FC236}">
                <a16:creationId xmlns:a16="http://schemas.microsoft.com/office/drawing/2014/main" id="{3B1F087E-2FCB-CA9C-1148-2D15056194B4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53" name="TextBox 8">
            <a:extLst>
              <a:ext uri="{FF2B5EF4-FFF2-40B4-BE49-F238E27FC236}">
                <a16:creationId xmlns:a16="http://schemas.microsoft.com/office/drawing/2014/main" id="{FC229C14-4D23-9FFA-DC60-7900683FC490}"/>
              </a:ext>
            </a:extLst>
          </p:cNvPr>
          <p:cNvSpPr txBox="1"/>
          <p:nvPr/>
        </p:nvSpPr>
        <p:spPr>
          <a:xfrm>
            <a:off x="1559896" y="571500"/>
            <a:ext cx="104797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Our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Premium</a:t>
            </a: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 Asian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Publishers</a:t>
            </a: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 Network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ACDBBED-6CB4-165D-1263-FAA1E2D555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29881" r="5589" b="30240"/>
          <a:stretch/>
        </p:blipFill>
        <p:spPr>
          <a:xfrm>
            <a:off x="13554006" y="5216014"/>
            <a:ext cx="1498732" cy="67635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F28773C-57EE-E870-14F6-382AD10D50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13395"/>
          <a:stretch/>
        </p:blipFill>
        <p:spPr>
          <a:xfrm>
            <a:off x="9326963" y="7688224"/>
            <a:ext cx="1982514" cy="783517"/>
          </a:xfrm>
          <a:prstGeom prst="rect">
            <a:avLst/>
          </a:prstGeom>
        </p:spPr>
      </p:pic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3C08EA0A-7687-8AF9-8DFE-B52803E31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126543"/>
              </p:ext>
            </p:extLst>
          </p:nvPr>
        </p:nvGraphicFramePr>
        <p:xfrm>
          <a:off x="570637" y="1500164"/>
          <a:ext cx="17146727" cy="8139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3363">
                  <a:extLst>
                    <a:ext uri="{9D8B030D-6E8A-4147-A177-3AD203B41FA5}">
                      <a16:colId xmlns:a16="http://schemas.microsoft.com/office/drawing/2014/main" val="3706295617"/>
                    </a:ext>
                  </a:extLst>
                </a:gridCol>
                <a:gridCol w="8573364">
                  <a:extLst>
                    <a:ext uri="{9D8B030D-6E8A-4147-A177-3AD203B41FA5}">
                      <a16:colId xmlns:a16="http://schemas.microsoft.com/office/drawing/2014/main" val="2703557077"/>
                    </a:ext>
                  </a:extLst>
                </a:gridCol>
              </a:tblGrid>
              <a:tr h="1075648">
                <a:tc>
                  <a:txBody>
                    <a:bodyPr/>
                    <a:lstStyle/>
                    <a:p>
                      <a:endParaRPr lang="en-IN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27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72709"/>
                  </a:ext>
                </a:extLst>
              </a:tr>
              <a:tr h="7063488">
                <a:tc>
                  <a:txBody>
                    <a:bodyPr/>
                    <a:lstStyle/>
                    <a:p>
                      <a:endParaRPr lang="en-IN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N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249864"/>
                  </a:ext>
                </a:extLst>
              </a:tr>
            </a:tbl>
          </a:graphicData>
        </a:graphic>
      </p:graphicFrame>
      <p:pic>
        <p:nvPicPr>
          <p:cNvPr id="10" name="Google Shape;342;p22">
            <a:hlinkClick r:id="rId7"/>
            <a:extLst>
              <a:ext uri="{FF2B5EF4-FFF2-40B4-BE49-F238E27FC236}">
                <a16:creationId xmlns:a16="http://schemas.microsoft.com/office/drawing/2014/main" id="{06F52DC9-6F7B-906B-37D9-2E89B6250FB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1055" y="6738501"/>
            <a:ext cx="2314871" cy="81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5767D6-C350-22F6-D66C-CD013921D94D}"/>
              </a:ext>
            </a:extLst>
          </p:cNvPr>
          <p:cNvSpPr txBox="1"/>
          <p:nvPr/>
        </p:nvSpPr>
        <p:spPr>
          <a:xfrm>
            <a:off x="1534016" y="1638300"/>
            <a:ext cx="6345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South Asian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(India, Pakistan, Bangladesh, Nepal, Shri Lanka)</a:t>
            </a:r>
          </a:p>
        </p:txBody>
      </p:sp>
      <p:pic>
        <p:nvPicPr>
          <p:cNvPr id="28" name="Google Shape;367;p22" descr="Logo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B6AADF05-BE2B-F1DB-A4C0-0F4A526E29B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0878" y="5540919"/>
            <a:ext cx="2365649" cy="38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40;p22" descr="Logo&#10;&#10;Description automatically generated with low confidence">
            <a:hlinkClick r:id="rId11"/>
            <a:extLst>
              <a:ext uri="{FF2B5EF4-FFF2-40B4-BE49-F238E27FC236}">
                <a16:creationId xmlns:a16="http://schemas.microsoft.com/office/drawing/2014/main" id="{9BDAAB8B-87AB-60EB-CE15-7B44E702C27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5956" y="3547472"/>
            <a:ext cx="2135492" cy="50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41;p22">
            <a:hlinkClick r:id="rId13"/>
            <a:extLst>
              <a:ext uri="{FF2B5EF4-FFF2-40B4-BE49-F238E27FC236}">
                <a16:creationId xmlns:a16="http://schemas.microsoft.com/office/drawing/2014/main" id="{3D784718-1FB5-41C6-6224-0682565CE237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70322" y="7995854"/>
            <a:ext cx="1491169" cy="55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3;p22">
            <a:hlinkClick r:id="rId15"/>
            <a:extLst>
              <a:ext uri="{FF2B5EF4-FFF2-40B4-BE49-F238E27FC236}">
                <a16:creationId xmlns:a16="http://schemas.microsoft.com/office/drawing/2014/main" id="{E49F7265-F06A-3AF6-5DF1-260DBFC9D39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47846" y="2934659"/>
            <a:ext cx="2287069" cy="30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45;p22" descr="Logo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BA46B1D1-E6D3-7A4C-BFAC-39F30C798F73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612532" y="3601861"/>
            <a:ext cx="1866358" cy="46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47;p22" descr="A picture containing text, clipart&#10;&#10;Description automatically generated">
            <a:hlinkClick r:id="rId19"/>
            <a:extLst>
              <a:ext uri="{FF2B5EF4-FFF2-40B4-BE49-F238E27FC236}">
                <a16:creationId xmlns:a16="http://schemas.microsoft.com/office/drawing/2014/main" id="{B6573658-2AB5-BE1D-BD92-B95EB0C9E07F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763946" y="3484301"/>
            <a:ext cx="1809797" cy="55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337;p22">
            <a:hlinkClick r:id="rId21"/>
            <a:extLst>
              <a:ext uri="{FF2B5EF4-FFF2-40B4-BE49-F238E27FC236}">
                <a16:creationId xmlns:a16="http://schemas.microsoft.com/office/drawing/2014/main" id="{196A2D15-402F-ABBE-0EDF-C8E41B5E6B87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066159" y="6800013"/>
            <a:ext cx="725529" cy="6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352;p22">
            <a:hlinkClick r:id="rId23"/>
            <a:extLst>
              <a:ext uri="{FF2B5EF4-FFF2-40B4-BE49-F238E27FC236}">
                <a16:creationId xmlns:a16="http://schemas.microsoft.com/office/drawing/2014/main" id="{7E32D933-52BD-BF4D-27A9-C0115580C0E3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936199" y="3492583"/>
            <a:ext cx="829806" cy="791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9862BF7-5C2F-6A9C-AE83-6D190168402B}"/>
              </a:ext>
            </a:extLst>
          </p:cNvPr>
          <p:cNvGrpSpPr/>
          <p:nvPr/>
        </p:nvGrpSpPr>
        <p:grpSpPr>
          <a:xfrm>
            <a:off x="5903481" y="4340143"/>
            <a:ext cx="1685353" cy="1160038"/>
            <a:chOff x="5940014" y="4975481"/>
            <a:chExt cx="1685353" cy="1160038"/>
          </a:xfrm>
        </p:grpSpPr>
        <p:pic>
          <p:nvPicPr>
            <p:cNvPr id="60" name="Google Shape;336;p22" descr="Logo&#10;&#10;Description automatically generated">
              <a:hlinkClick r:id="rId25"/>
              <a:extLst>
                <a:ext uri="{FF2B5EF4-FFF2-40B4-BE49-F238E27FC236}">
                  <a16:creationId xmlns:a16="http://schemas.microsoft.com/office/drawing/2014/main" id="{F8BBE54D-5666-5EC6-4A37-8A9BBAC1AE18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940014" y="4975481"/>
              <a:ext cx="1685353" cy="77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382;p22">
              <a:extLst>
                <a:ext uri="{FF2B5EF4-FFF2-40B4-BE49-F238E27FC236}">
                  <a16:creationId xmlns:a16="http://schemas.microsoft.com/office/drawing/2014/main" id="{50DB68FE-D0C7-4240-9BB1-430AADADF68E}"/>
                </a:ext>
              </a:extLst>
            </p:cNvPr>
            <p:cNvSpPr txBox="1"/>
            <p:nvPr/>
          </p:nvSpPr>
          <p:spPr>
            <a:xfrm>
              <a:off x="6166506" y="5873949"/>
              <a:ext cx="123236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Dainik</a:t>
              </a: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 Bhaskar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8B49C638-E493-915E-AEC8-448424CA8D19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46" y="2975535"/>
            <a:ext cx="2471268" cy="244233"/>
          </a:xfrm>
          <a:prstGeom prst="rect">
            <a:avLst/>
          </a:prstGeom>
        </p:spPr>
      </p:pic>
      <p:pic>
        <p:nvPicPr>
          <p:cNvPr id="68" name="Google Shape;353;p22" descr="Icon&#10;&#10;Description automatically generated">
            <a:hlinkClick r:id="rId28"/>
            <a:extLst>
              <a:ext uri="{FF2B5EF4-FFF2-40B4-BE49-F238E27FC236}">
                <a16:creationId xmlns:a16="http://schemas.microsoft.com/office/drawing/2014/main" id="{3F99EBB2-71AE-8E37-9DBD-0BEBC069E4FC}"/>
              </a:ext>
            </a:extLst>
          </p:cNvPr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096607" y="6762645"/>
            <a:ext cx="791254" cy="7912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49134FF6-BE72-E2EA-E599-14C11BFA0EB7}"/>
              </a:ext>
            </a:extLst>
          </p:cNvPr>
          <p:cNvGrpSpPr/>
          <p:nvPr/>
        </p:nvGrpSpPr>
        <p:grpSpPr>
          <a:xfrm>
            <a:off x="7734649" y="4491866"/>
            <a:ext cx="1131950" cy="1124436"/>
            <a:chOff x="923393" y="5853849"/>
            <a:chExt cx="1131950" cy="1124436"/>
          </a:xfrm>
        </p:grpSpPr>
        <p:pic>
          <p:nvPicPr>
            <p:cNvPr id="75" name="Google Shape;349;p22">
              <a:hlinkClick r:id="rId30"/>
              <a:extLst>
                <a:ext uri="{FF2B5EF4-FFF2-40B4-BE49-F238E27FC236}">
                  <a16:creationId xmlns:a16="http://schemas.microsoft.com/office/drawing/2014/main" id="{101E3834-A446-27AC-A211-3D33A0B2DE35}"/>
                </a:ext>
              </a:extLst>
            </p:cNvPr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1106889" y="5853849"/>
              <a:ext cx="764957" cy="764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382;p22">
              <a:extLst>
                <a:ext uri="{FF2B5EF4-FFF2-40B4-BE49-F238E27FC236}">
                  <a16:creationId xmlns:a16="http://schemas.microsoft.com/office/drawing/2014/main" id="{26187ED6-BE61-0BE1-95DD-9F772C0F9959}"/>
                </a:ext>
              </a:extLst>
            </p:cNvPr>
            <p:cNvSpPr txBox="1"/>
            <p:nvPr/>
          </p:nvSpPr>
          <p:spPr>
            <a:xfrm>
              <a:off x="923393" y="6716715"/>
              <a:ext cx="1131950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Punjab </a:t>
              </a: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Kesari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80" name="Google Shape;346;p22">
            <a:hlinkClick r:id="rId32"/>
            <a:extLst>
              <a:ext uri="{FF2B5EF4-FFF2-40B4-BE49-F238E27FC236}">
                <a16:creationId xmlns:a16="http://schemas.microsoft.com/office/drawing/2014/main" id="{A7D7AE35-7CE2-41A6-F850-4B7E32BDA814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3884804" y="9063331"/>
            <a:ext cx="2896187" cy="344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335;p22">
            <a:hlinkClick r:id="rId34"/>
            <a:extLst>
              <a:ext uri="{FF2B5EF4-FFF2-40B4-BE49-F238E27FC236}">
                <a16:creationId xmlns:a16="http://schemas.microsoft.com/office/drawing/2014/main" id="{E9E7AFD1-3894-C6FB-3530-75A4F13427D0}"/>
              </a:ext>
            </a:extLst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844977" y="9019247"/>
            <a:ext cx="2597450" cy="43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339;p22" descr="Logo, company name&#10;&#10;Description automatically generated">
            <a:hlinkClick r:id="rId36"/>
            <a:extLst>
              <a:ext uri="{FF2B5EF4-FFF2-40B4-BE49-F238E27FC236}">
                <a16:creationId xmlns:a16="http://schemas.microsoft.com/office/drawing/2014/main" id="{27CED4F9-F4C4-F62C-7087-A42F2487FFA2}"/>
              </a:ext>
            </a:extLst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3689170" y="5739332"/>
            <a:ext cx="2597106" cy="56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351;p22" descr="Logo&#10;&#10;Description automatically generated with medium confidence">
            <a:hlinkClick r:id="rId38"/>
            <a:extLst>
              <a:ext uri="{FF2B5EF4-FFF2-40B4-BE49-F238E27FC236}">
                <a16:creationId xmlns:a16="http://schemas.microsoft.com/office/drawing/2014/main" id="{D6B71E9A-6D22-D202-97EA-27985D4006E8}"/>
              </a:ext>
            </a:extLst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596261" y="2628900"/>
            <a:ext cx="2341127" cy="809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E3645457-2CBF-0B46-16C6-736D808AF51A}"/>
              </a:ext>
            </a:extLst>
          </p:cNvPr>
          <p:cNvGrpSpPr/>
          <p:nvPr/>
        </p:nvGrpSpPr>
        <p:grpSpPr>
          <a:xfrm>
            <a:off x="785478" y="7985395"/>
            <a:ext cx="1874036" cy="856026"/>
            <a:chOff x="2714322" y="8097474"/>
            <a:chExt cx="1874036" cy="856026"/>
          </a:xfrm>
        </p:grpSpPr>
        <p:pic>
          <p:nvPicPr>
            <p:cNvPr id="85" name="Google Shape;350;p22">
              <a:hlinkClick r:id="rId40"/>
              <a:extLst>
                <a:ext uri="{FF2B5EF4-FFF2-40B4-BE49-F238E27FC236}">
                  <a16:creationId xmlns:a16="http://schemas.microsoft.com/office/drawing/2014/main" id="{EB08DC83-013E-9735-B5AB-740EC243C845}"/>
                </a:ext>
              </a:extLst>
            </p:cNvPr>
            <p:cNvPicPr preferRelativeResize="0"/>
            <p:nvPr/>
          </p:nvPicPr>
          <p:blipFill>
            <a:blip r:embed="rId41">
              <a:alphaModFix/>
            </a:blip>
            <a:stretch>
              <a:fillRect/>
            </a:stretch>
          </p:blipFill>
          <p:spPr>
            <a:xfrm>
              <a:off x="2832076" y="8097474"/>
              <a:ext cx="1638528" cy="49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380;p22">
              <a:extLst>
                <a:ext uri="{FF2B5EF4-FFF2-40B4-BE49-F238E27FC236}">
                  <a16:creationId xmlns:a16="http://schemas.microsoft.com/office/drawing/2014/main" id="{92CC502D-E00F-4203-37D9-B651F2017F92}"/>
                </a:ext>
              </a:extLst>
            </p:cNvPr>
            <p:cNvSpPr txBox="1"/>
            <p:nvPr/>
          </p:nvSpPr>
          <p:spPr>
            <a:xfrm>
              <a:off x="2714322" y="8691930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Sandesh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6D05E6C-C32F-0528-6065-EFF36D46E413}"/>
              </a:ext>
            </a:extLst>
          </p:cNvPr>
          <p:cNvGrpSpPr/>
          <p:nvPr/>
        </p:nvGrpSpPr>
        <p:grpSpPr>
          <a:xfrm>
            <a:off x="1075956" y="4533934"/>
            <a:ext cx="2106370" cy="758902"/>
            <a:chOff x="6732830" y="3086100"/>
            <a:chExt cx="2106370" cy="758902"/>
          </a:xfrm>
        </p:grpSpPr>
        <p:pic>
          <p:nvPicPr>
            <p:cNvPr id="88" name="Google Shape;364;p22">
              <a:hlinkClick r:id="rId42"/>
              <a:extLst>
                <a:ext uri="{FF2B5EF4-FFF2-40B4-BE49-F238E27FC236}">
                  <a16:creationId xmlns:a16="http://schemas.microsoft.com/office/drawing/2014/main" id="{9CD1124F-EA6D-6A69-DB90-8F699B13D23C}"/>
                </a:ext>
              </a:extLst>
            </p:cNvPr>
            <p:cNvPicPr preferRelativeResize="0"/>
            <p:nvPr/>
          </p:nvPicPr>
          <p:blipFill>
            <a:blip r:embed="rId43">
              <a:alphaModFix/>
            </a:blip>
            <a:stretch>
              <a:fillRect/>
            </a:stretch>
          </p:blipFill>
          <p:spPr>
            <a:xfrm>
              <a:off x="6732830" y="3086100"/>
              <a:ext cx="2106370" cy="3939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373;p22">
              <a:extLst>
                <a:ext uri="{FF2B5EF4-FFF2-40B4-BE49-F238E27FC236}">
                  <a16:creationId xmlns:a16="http://schemas.microsoft.com/office/drawing/2014/main" id="{7107813C-5230-CCA5-F529-FC11C658CD3B}"/>
                </a:ext>
              </a:extLst>
            </p:cNvPr>
            <p:cNvSpPr txBox="1"/>
            <p:nvPr/>
          </p:nvSpPr>
          <p:spPr>
            <a:xfrm>
              <a:off x="6848997" y="3583432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Bangladesh </a:t>
              </a: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Pratidin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448200B-2BE3-01B3-209C-FC19110C3E68}"/>
              </a:ext>
            </a:extLst>
          </p:cNvPr>
          <p:cNvGrpSpPr/>
          <p:nvPr/>
        </p:nvGrpSpPr>
        <p:grpSpPr>
          <a:xfrm>
            <a:off x="6477643" y="5784521"/>
            <a:ext cx="2205459" cy="851223"/>
            <a:chOff x="12288660" y="8621203"/>
            <a:chExt cx="2205459" cy="851223"/>
          </a:xfrm>
        </p:grpSpPr>
        <p:pic>
          <p:nvPicPr>
            <p:cNvPr id="91" name="Google Shape;365;p22">
              <a:hlinkClick r:id="rId44"/>
              <a:extLst>
                <a:ext uri="{FF2B5EF4-FFF2-40B4-BE49-F238E27FC236}">
                  <a16:creationId xmlns:a16="http://schemas.microsoft.com/office/drawing/2014/main" id="{9069C16E-FC49-57EA-71E0-ECEEC5CDB40B}"/>
                </a:ext>
              </a:extLst>
            </p:cNvPr>
            <p:cNvPicPr preferRelativeResize="0"/>
            <p:nvPr/>
          </p:nvPicPr>
          <p:blipFill>
            <a:blip r:embed="rId45">
              <a:alphaModFix/>
            </a:blip>
            <a:stretch>
              <a:fillRect/>
            </a:stretch>
          </p:blipFill>
          <p:spPr>
            <a:xfrm>
              <a:off x="12288660" y="8621203"/>
              <a:ext cx="2205459" cy="471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377;p22">
              <a:extLst>
                <a:ext uri="{FF2B5EF4-FFF2-40B4-BE49-F238E27FC236}">
                  <a16:creationId xmlns:a16="http://schemas.microsoft.com/office/drawing/2014/main" id="{9BEF01ED-1E03-65B3-D26B-ED9B059187D5}"/>
                </a:ext>
              </a:extLst>
            </p:cNvPr>
            <p:cNvSpPr txBox="1"/>
            <p:nvPr/>
          </p:nvSpPr>
          <p:spPr>
            <a:xfrm>
              <a:off x="12454371" y="9210856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Prothom </a:t>
              </a: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Alo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F5BFA72-3336-0EB4-797C-E4E047B72301}"/>
              </a:ext>
            </a:extLst>
          </p:cNvPr>
          <p:cNvSpPr txBox="1"/>
          <p:nvPr/>
        </p:nvSpPr>
        <p:spPr>
          <a:xfrm>
            <a:off x="9439156" y="1638300"/>
            <a:ext cx="78355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Southeast &amp; East Asian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(China, Japan, Vietnam, Philippines, South Korea, Indonesia )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E66E4C9-2239-DCD2-D10F-F01E8F214522}"/>
              </a:ext>
            </a:extLst>
          </p:cNvPr>
          <p:cNvGrpSpPr/>
          <p:nvPr/>
        </p:nvGrpSpPr>
        <p:grpSpPr>
          <a:xfrm>
            <a:off x="6986342" y="7863736"/>
            <a:ext cx="1912888" cy="846900"/>
            <a:chOff x="15227377" y="5931307"/>
            <a:chExt cx="1912888" cy="846900"/>
          </a:xfrm>
        </p:grpSpPr>
        <p:pic>
          <p:nvPicPr>
            <p:cNvPr id="95" name="Google Shape;368;p22" descr="Logo&#10;&#10;Description automatically generated">
              <a:hlinkClick r:id="rId46"/>
              <a:extLst>
                <a:ext uri="{FF2B5EF4-FFF2-40B4-BE49-F238E27FC236}">
                  <a16:creationId xmlns:a16="http://schemas.microsoft.com/office/drawing/2014/main" id="{1E865DCB-1576-CB47-26A9-0C7848347758}"/>
                </a:ext>
              </a:extLst>
            </p:cNvPr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15227377" y="5931307"/>
              <a:ext cx="1912888" cy="505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374;p22">
              <a:extLst>
                <a:ext uri="{FF2B5EF4-FFF2-40B4-BE49-F238E27FC236}">
                  <a16:creationId xmlns:a16="http://schemas.microsoft.com/office/drawing/2014/main" id="{60B6A15F-B3D9-D9B5-93F4-5CD1C867D0A8}"/>
                </a:ext>
              </a:extLst>
            </p:cNvPr>
            <p:cNvSpPr txBox="1"/>
            <p:nvPr/>
          </p:nvSpPr>
          <p:spPr>
            <a:xfrm>
              <a:off x="15704743" y="6516637"/>
              <a:ext cx="95815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Vikatan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01" name="Google Shape;358;p22">
            <a:hlinkClick r:id="rId48"/>
            <a:extLst>
              <a:ext uri="{FF2B5EF4-FFF2-40B4-BE49-F238E27FC236}">
                <a16:creationId xmlns:a16="http://schemas.microsoft.com/office/drawing/2014/main" id="{6388D89D-4CEA-28A5-8E99-2EA7C1616EF4}"/>
              </a:ext>
            </a:extLst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966490" y="6859767"/>
            <a:ext cx="1915480" cy="66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356;p22" descr="Logo&#10;&#10;Description automatically generated">
            <a:hlinkClick r:id="rId50"/>
            <a:extLst>
              <a:ext uri="{FF2B5EF4-FFF2-40B4-BE49-F238E27FC236}">
                <a16:creationId xmlns:a16="http://schemas.microsoft.com/office/drawing/2014/main" id="{7D603271-AE0A-5C31-A514-6738A94F104E}"/>
              </a:ext>
            </a:extLst>
          </p:cNvPr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7084264" y="9000917"/>
            <a:ext cx="1874808" cy="5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360;p22">
            <a:hlinkClick r:id="rId52"/>
            <a:extLst>
              <a:ext uri="{FF2B5EF4-FFF2-40B4-BE49-F238E27FC236}">
                <a16:creationId xmlns:a16="http://schemas.microsoft.com/office/drawing/2014/main" id="{D149F1B2-3FFD-6345-F93D-505A80EE75A4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12231831" y="3015655"/>
            <a:ext cx="1770437" cy="329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361;p22">
            <a:hlinkClick r:id="rId54"/>
            <a:extLst>
              <a:ext uri="{FF2B5EF4-FFF2-40B4-BE49-F238E27FC236}">
                <a16:creationId xmlns:a16="http://schemas.microsoft.com/office/drawing/2014/main" id="{17C6F5CE-5668-3EFA-2EDE-92D2F7A8AC89}"/>
              </a:ext>
            </a:extLst>
          </p:cNvPr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>
            <a:off x="14511619" y="2976996"/>
            <a:ext cx="2828535" cy="40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362;p22">
            <a:hlinkClick r:id="rId56"/>
            <a:extLst>
              <a:ext uri="{FF2B5EF4-FFF2-40B4-BE49-F238E27FC236}">
                <a16:creationId xmlns:a16="http://schemas.microsoft.com/office/drawing/2014/main" id="{9ACC1C62-C15A-93F2-8954-867E1DF921FE}"/>
              </a:ext>
            </a:extLst>
          </p:cNvPr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9490533" y="2926292"/>
            <a:ext cx="2222615" cy="53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370;p22">
            <a:hlinkClick r:id="rId58"/>
            <a:extLst>
              <a:ext uri="{FF2B5EF4-FFF2-40B4-BE49-F238E27FC236}">
                <a16:creationId xmlns:a16="http://schemas.microsoft.com/office/drawing/2014/main" id="{2D8FD49E-3AB1-9037-B93E-111B77AB60AC}"/>
              </a:ext>
            </a:extLst>
          </p:cNvPr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5377492" y="6803098"/>
            <a:ext cx="757201" cy="757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DD496E1-6B47-396A-5620-B3BE793A8A05}"/>
              </a:ext>
            </a:extLst>
          </p:cNvPr>
          <p:cNvGrpSpPr/>
          <p:nvPr/>
        </p:nvGrpSpPr>
        <p:grpSpPr>
          <a:xfrm>
            <a:off x="3585751" y="4372711"/>
            <a:ext cx="1874036" cy="1174316"/>
            <a:chOff x="9558434" y="5724584"/>
            <a:chExt cx="1874036" cy="1174316"/>
          </a:xfrm>
        </p:grpSpPr>
        <p:pic>
          <p:nvPicPr>
            <p:cNvPr id="108" name="Google Shape;359;p22">
              <a:hlinkClick r:id="rId60"/>
              <a:extLst>
                <a:ext uri="{FF2B5EF4-FFF2-40B4-BE49-F238E27FC236}">
                  <a16:creationId xmlns:a16="http://schemas.microsoft.com/office/drawing/2014/main" id="{0A4D0727-6660-6513-6B7B-BE8910AFEDE3}"/>
                </a:ext>
              </a:extLst>
            </p:cNvPr>
            <p:cNvPicPr preferRelativeResize="0"/>
            <p:nvPr/>
          </p:nvPicPr>
          <p:blipFill>
            <a:blip r:embed="rId61">
              <a:alphaModFix/>
            </a:blip>
            <a:stretch>
              <a:fillRect/>
            </a:stretch>
          </p:blipFill>
          <p:spPr>
            <a:xfrm>
              <a:off x="9719453" y="5724584"/>
              <a:ext cx="1633669" cy="9192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376;p22">
              <a:extLst>
                <a:ext uri="{FF2B5EF4-FFF2-40B4-BE49-F238E27FC236}">
                  <a16:creationId xmlns:a16="http://schemas.microsoft.com/office/drawing/2014/main" id="{3FCA9559-74A0-EEC3-753C-2ABC29BFD498}"/>
                </a:ext>
              </a:extLst>
            </p:cNvPr>
            <p:cNvSpPr txBox="1"/>
            <p:nvPr/>
          </p:nvSpPr>
          <p:spPr>
            <a:xfrm>
              <a:off x="9558434" y="6621940"/>
              <a:ext cx="1874036" cy="27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2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Urdu Point</a:t>
              </a:r>
              <a:endParaRPr sz="12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B15A848-8857-36B2-1D62-170CDF9E636E}"/>
              </a:ext>
            </a:extLst>
          </p:cNvPr>
          <p:cNvGrpSpPr/>
          <p:nvPr/>
        </p:nvGrpSpPr>
        <p:grpSpPr>
          <a:xfrm>
            <a:off x="15466118" y="4877117"/>
            <a:ext cx="1874036" cy="1044250"/>
            <a:chOff x="9599272" y="4513220"/>
            <a:chExt cx="1874036" cy="1044250"/>
          </a:xfrm>
        </p:grpSpPr>
        <p:pic>
          <p:nvPicPr>
            <p:cNvPr id="111" name="Google Shape;355;p22">
              <a:hlinkClick r:id="rId62"/>
              <a:extLst>
                <a:ext uri="{FF2B5EF4-FFF2-40B4-BE49-F238E27FC236}">
                  <a16:creationId xmlns:a16="http://schemas.microsoft.com/office/drawing/2014/main" id="{7AA308C2-F954-CA4C-E276-7241EB5A13E8}"/>
                </a:ext>
              </a:extLst>
            </p:cNvPr>
            <p:cNvPicPr preferRelativeResize="0"/>
            <p:nvPr/>
          </p:nvPicPr>
          <p:blipFill>
            <a:blip r:embed="rId63">
              <a:alphaModFix/>
            </a:blip>
            <a:stretch>
              <a:fillRect/>
            </a:stretch>
          </p:blipFill>
          <p:spPr>
            <a:xfrm>
              <a:off x="9627430" y="4513220"/>
              <a:ext cx="1817718" cy="651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378;p22">
              <a:extLst>
                <a:ext uri="{FF2B5EF4-FFF2-40B4-BE49-F238E27FC236}">
                  <a16:creationId xmlns:a16="http://schemas.microsoft.com/office/drawing/2014/main" id="{77630729-AB6F-B593-6D27-B49B14B3F77C}"/>
                </a:ext>
              </a:extLst>
            </p:cNvPr>
            <p:cNvSpPr txBox="1"/>
            <p:nvPr/>
          </p:nvSpPr>
          <p:spPr>
            <a:xfrm>
              <a:off x="9599272" y="5295900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Dinamalar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8125DFF-9467-119F-41AE-AE5EAC2D14E4}"/>
              </a:ext>
            </a:extLst>
          </p:cNvPr>
          <p:cNvGrpSpPr/>
          <p:nvPr/>
        </p:nvGrpSpPr>
        <p:grpSpPr>
          <a:xfrm>
            <a:off x="11251063" y="6050894"/>
            <a:ext cx="1905000" cy="861112"/>
            <a:chOff x="15231321" y="3155002"/>
            <a:chExt cx="1905000" cy="861112"/>
          </a:xfrm>
        </p:grpSpPr>
        <p:sp>
          <p:nvSpPr>
            <p:cNvPr id="114" name="Google Shape;372;p22">
              <a:extLst>
                <a:ext uri="{FF2B5EF4-FFF2-40B4-BE49-F238E27FC236}">
                  <a16:creationId xmlns:a16="http://schemas.microsoft.com/office/drawing/2014/main" id="{3C0AAC74-211A-BCA4-45CA-73311A3C8BAC}"/>
                </a:ext>
              </a:extLst>
            </p:cNvPr>
            <p:cNvSpPr txBox="1"/>
            <p:nvPr/>
          </p:nvSpPr>
          <p:spPr>
            <a:xfrm>
              <a:off x="15246786" y="3754544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Missyusa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103A7F18-A5CA-4B97-0548-DB0EC2707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15231321" y="3155002"/>
              <a:ext cx="1905000" cy="536864"/>
            </a:xfrm>
            <a:prstGeom prst="rect">
              <a:avLst/>
            </a:prstGeom>
          </p:spPr>
        </p:pic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2D92630-55E6-AE09-739A-5489EE777844}"/>
              </a:ext>
            </a:extLst>
          </p:cNvPr>
          <p:cNvGrpSpPr/>
          <p:nvPr/>
        </p:nvGrpSpPr>
        <p:grpSpPr>
          <a:xfrm>
            <a:off x="9525998" y="3688166"/>
            <a:ext cx="2095500" cy="909955"/>
            <a:chOff x="9591385" y="7247652"/>
            <a:chExt cx="2095500" cy="909955"/>
          </a:xfrm>
        </p:grpSpPr>
        <p:sp>
          <p:nvSpPr>
            <p:cNvPr id="117" name="Google Shape;375;p22">
              <a:extLst>
                <a:ext uri="{FF2B5EF4-FFF2-40B4-BE49-F238E27FC236}">
                  <a16:creationId xmlns:a16="http://schemas.microsoft.com/office/drawing/2014/main" id="{2CD23C16-84B7-39FA-138C-B21CC8B742E4}"/>
                </a:ext>
              </a:extLst>
            </p:cNvPr>
            <p:cNvSpPr txBox="1"/>
            <p:nvPr/>
          </p:nvSpPr>
          <p:spPr>
            <a:xfrm>
              <a:off x="9686320" y="7896037"/>
              <a:ext cx="1874036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Creaders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200CA5CF-B7B8-32BE-DFE4-D5B46028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9591385" y="7247652"/>
              <a:ext cx="2095500" cy="600075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DD354EC0-FD3E-A26D-BE47-E81D8734875D}"/>
              </a:ext>
            </a:extLst>
          </p:cNvPr>
          <p:cNvGrpSpPr/>
          <p:nvPr/>
        </p:nvGrpSpPr>
        <p:grpSpPr>
          <a:xfrm>
            <a:off x="15355385" y="3603755"/>
            <a:ext cx="2095500" cy="898665"/>
            <a:chOff x="9478805" y="7684257"/>
            <a:chExt cx="2095500" cy="898665"/>
          </a:xfrm>
        </p:grpSpPr>
        <p:sp>
          <p:nvSpPr>
            <p:cNvPr id="1025" name="Google Shape;371;p22">
              <a:extLst>
                <a:ext uri="{FF2B5EF4-FFF2-40B4-BE49-F238E27FC236}">
                  <a16:creationId xmlns:a16="http://schemas.microsoft.com/office/drawing/2014/main" id="{22696CF8-AB95-BFA6-05DB-425733AD606A}"/>
                </a:ext>
              </a:extLst>
            </p:cNvPr>
            <p:cNvSpPr txBox="1"/>
            <p:nvPr/>
          </p:nvSpPr>
          <p:spPr>
            <a:xfrm>
              <a:off x="9589537" y="8305962"/>
              <a:ext cx="1874036" cy="276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200" err="1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Radiokorea</a:t>
              </a:r>
              <a:endParaRPr sz="12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026" name="Picture 1025">
              <a:extLst>
                <a:ext uri="{FF2B5EF4-FFF2-40B4-BE49-F238E27FC236}">
                  <a16:creationId xmlns:a16="http://schemas.microsoft.com/office/drawing/2014/main" id="{AEBEEF05-C73A-183B-B69C-FFDB77DC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9478805" y="7684257"/>
              <a:ext cx="2095500" cy="571500"/>
            </a:xfrm>
            <a:prstGeom prst="rect">
              <a:avLst/>
            </a:prstGeom>
          </p:spPr>
        </p:pic>
      </p:grpSp>
      <p:pic>
        <p:nvPicPr>
          <p:cNvPr id="1042" name="Google Shape;357;p22">
            <a:hlinkClick r:id="rId67"/>
            <a:extLst>
              <a:ext uri="{FF2B5EF4-FFF2-40B4-BE49-F238E27FC236}">
                <a16:creationId xmlns:a16="http://schemas.microsoft.com/office/drawing/2014/main" id="{F80E7AB3-644D-FCF8-BF13-F0ED66708B5C}"/>
              </a:ext>
            </a:extLst>
          </p:cNvPr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3041539" y="7914087"/>
            <a:ext cx="1481230" cy="614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363;p22">
            <a:hlinkClick r:id="rId69"/>
            <a:extLst>
              <a:ext uri="{FF2B5EF4-FFF2-40B4-BE49-F238E27FC236}">
                <a16:creationId xmlns:a16="http://schemas.microsoft.com/office/drawing/2014/main" id="{34CA58EB-75C0-B02C-5A56-908148328484}"/>
              </a:ext>
            </a:extLst>
          </p:cNvPr>
          <p:cNvPicPr preferRelativeResize="0"/>
          <p:nvPr/>
        </p:nvPicPr>
        <p:blipFill>
          <a:blip r:embed="rId70">
            <a:alphaModFix/>
          </a:blip>
          <a:stretch>
            <a:fillRect/>
          </a:stretch>
        </p:blipFill>
        <p:spPr>
          <a:xfrm>
            <a:off x="875507" y="6095916"/>
            <a:ext cx="2400210" cy="40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Picture 1045" descr="Text&#10;&#10;Description automatically generated">
            <a:extLst>
              <a:ext uri="{FF2B5EF4-FFF2-40B4-BE49-F238E27FC236}">
                <a16:creationId xmlns:a16="http://schemas.microsoft.com/office/drawing/2014/main" id="{A3DD32DA-8412-564A-694D-9C0041BCAA91}"/>
              </a:ext>
            </a:extLst>
          </p:cNvPr>
          <p:cNvPicPr>
            <a:picLocks noChangeAspect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4639" y="6005527"/>
            <a:ext cx="1950724" cy="1014155"/>
          </a:xfrm>
          <a:prstGeom prst="rect">
            <a:avLst/>
          </a:prstGeom>
        </p:spPr>
      </p:pic>
      <p:pic>
        <p:nvPicPr>
          <p:cNvPr id="1047" name="Picture 1046" descr="Logo&#10;&#10;Description automatically generated">
            <a:extLst>
              <a:ext uri="{FF2B5EF4-FFF2-40B4-BE49-F238E27FC236}">
                <a16:creationId xmlns:a16="http://schemas.microsoft.com/office/drawing/2014/main" id="{D314ED0A-15C4-CC05-76FE-6F7724661403}"/>
              </a:ext>
            </a:extLst>
          </p:cNvPr>
          <p:cNvPicPr>
            <a:picLocks noChangeAspect="1"/>
          </p:cNvPicPr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360" y="5016212"/>
            <a:ext cx="1394967" cy="784669"/>
          </a:xfrm>
          <a:prstGeom prst="rect">
            <a:avLst/>
          </a:prstGeom>
        </p:spPr>
      </p:pic>
      <p:pic>
        <p:nvPicPr>
          <p:cNvPr id="1048" name="Picture 10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644D81B-7DBC-C372-6EC9-169893C4AED7}"/>
              </a:ext>
            </a:extLst>
          </p:cNvPr>
          <p:cNvPicPr>
            <a:picLocks noChangeAspect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843" y="8702623"/>
            <a:ext cx="2123425" cy="661242"/>
          </a:xfrm>
          <a:prstGeom prst="rect">
            <a:avLst/>
          </a:prstGeom>
        </p:spPr>
      </p:pic>
      <p:pic>
        <p:nvPicPr>
          <p:cNvPr id="1049" name="Picture 1048" descr="Logo&#10;&#10;Description automatically generated">
            <a:extLst>
              <a:ext uri="{FF2B5EF4-FFF2-40B4-BE49-F238E27FC236}">
                <a16:creationId xmlns:a16="http://schemas.microsoft.com/office/drawing/2014/main" id="{D79D9C88-6B86-9E9A-AA44-CCCD7998CA7F}"/>
              </a:ext>
            </a:extLst>
          </p:cNvPr>
          <p:cNvPicPr>
            <a:picLocks noChangeAspect="1"/>
          </p:cNvPicPr>
          <p:nvPr/>
        </p:nvPicPr>
        <p:blipFill rotWithShape="1">
          <a:blip r:embed="rId7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36225" r="9285" b="28932"/>
          <a:stretch/>
        </p:blipFill>
        <p:spPr>
          <a:xfrm>
            <a:off x="13772507" y="7950832"/>
            <a:ext cx="1918831" cy="540894"/>
          </a:xfrm>
          <a:prstGeom prst="rect">
            <a:avLst/>
          </a:prstGeom>
        </p:spPr>
      </p:pic>
      <p:pic>
        <p:nvPicPr>
          <p:cNvPr id="1050" name="Picture 1049" descr="A picture containing text, ax, gear&#10;&#10;Description automatically generated">
            <a:extLst>
              <a:ext uri="{FF2B5EF4-FFF2-40B4-BE49-F238E27FC236}">
                <a16:creationId xmlns:a16="http://schemas.microsoft.com/office/drawing/2014/main" id="{EE4A2306-9EEB-1246-F6D5-9E7B84EC54D5}"/>
              </a:ext>
            </a:extLst>
          </p:cNvPr>
          <p:cNvPicPr>
            <a:picLocks noChangeAspect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65" y="4550630"/>
            <a:ext cx="1361581" cy="391454"/>
          </a:xfrm>
          <a:prstGeom prst="rect">
            <a:avLst/>
          </a:prstGeom>
        </p:spPr>
      </p:pic>
      <p:pic>
        <p:nvPicPr>
          <p:cNvPr id="1051" name="Picture 1050" descr="Logo&#10;&#10;Description automatically generated">
            <a:extLst>
              <a:ext uri="{FF2B5EF4-FFF2-40B4-BE49-F238E27FC236}">
                <a16:creationId xmlns:a16="http://schemas.microsoft.com/office/drawing/2014/main" id="{B47D8735-EFE6-731A-6304-392920117A64}"/>
              </a:ext>
            </a:extLst>
          </p:cNvPr>
          <p:cNvPicPr>
            <a:picLocks noChangeAspect="1"/>
          </p:cNvPicPr>
          <p:nvPr/>
        </p:nvPicPr>
        <p:blipFill>
          <a:blip r:embed="rId7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938" y="6062168"/>
            <a:ext cx="2023775" cy="589826"/>
          </a:xfrm>
          <a:prstGeom prst="rect">
            <a:avLst/>
          </a:prstGeom>
        </p:spPr>
      </p:pic>
      <p:pic>
        <p:nvPicPr>
          <p:cNvPr id="1052" name="Picture 1051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31D27D94-7A4F-DD85-31E4-AA2EBB2464C7}"/>
              </a:ext>
            </a:extLst>
          </p:cNvPr>
          <p:cNvPicPr>
            <a:picLocks noChangeAspect="1"/>
          </p:cNvPicPr>
          <p:nvPr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538" y="7164620"/>
            <a:ext cx="2990235" cy="439191"/>
          </a:xfrm>
          <a:prstGeom prst="rect">
            <a:avLst/>
          </a:prstGeom>
        </p:spPr>
      </p:pic>
      <p:pic>
        <p:nvPicPr>
          <p:cNvPr id="1053" name="Picture 1052">
            <a:extLst>
              <a:ext uri="{FF2B5EF4-FFF2-40B4-BE49-F238E27FC236}">
                <a16:creationId xmlns:a16="http://schemas.microsoft.com/office/drawing/2014/main" id="{9029B41A-E0FB-AADE-191F-608A9AC37D5E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09" y="5949405"/>
            <a:ext cx="1547956" cy="627551"/>
          </a:xfrm>
          <a:prstGeom prst="rect">
            <a:avLst/>
          </a:prstGeom>
        </p:spPr>
      </p:pic>
      <p:pic>
        <p:nvPicPr>
          <p:cNvPr id="1054" name="Picture 1053" descr="Text&#10;&#10;Description automatically generated with low confidence">
            <a:extLst>
              <a:ext uri="{FF2B5EF4-FFF2-40B4-BE49-F238E27FC236}">
                <a16:creationId xmlns:a16="http://schemas.microsoft.com/office/drawing/2014/main" id="{EB9D58C4-EDED-D2B5-9703-36B027A50EDA}"/>
              </a:ext>
            </a:extLst>
          </p:cNvPr>
          <p:cNvPicPr>
            <a:picLocks noChangeAspect="1"/>
          </p:cNvPicPr>
          <p:nvPr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306" y="7888790"/>
            <a:ext cx="2000250" cy="623455"/>
          </a:xfrm>
          <a:prstGeom prst="rect">
            <a:avLst/>
          </a:prstGeom>
        </p:spPr>
      </p:pic>
      <p:pic>
        <p:nvPicPr>
          <p:cNvPr id="1055" name="Picture 1054" descr="Text, logo&#10;&#10;Description automatically generated">
            <a:extLst>
              <a:ext uri="{FF2B5EF4-FFF2-40B4-BE49-F238E27FC236}">
                <a16:creationId xmlns:a16="http://schemas.microsoft.com/office/drawing/2014/main" id="{4CE40EF9-9EE7-59E2-DC85-923F220CD045}"/>
              </a:ext>
            </a:extLst>
          </p:cNvPr>
          <p:cNvPicPr>
            <a:picLocks noChangeAspect="1"/>
          </p:cNvPicPr>
          <p:nvPr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535" y="3749665"/>
            <a:ext cx="3136186" cy="527036"/>
          </a:xfrm>
          <a:prstGeom prst="rect">
            <a:avLst/>
          </a:prstGeom>
        </p:spPr>
      </p:pic>
      <p:pic>
        <p:nvPicPr>
          <p:cNvPr id="1056" name="Picture 1055" descr="Logo, company name&#10;&#10;Description automatically generated">
            <a:extLst>
              <a:ext uri="{FF2B5EF4-FFF2-40B4-BE49-F238E27FC236}">
                <a16:creationId xmlns:a16="http://schemas.microsoft.com/office/drawing/2014/main" id="{010C4EB7-FEE7-B00A-1DD4-7464871ADC17}"/>
              </a:ext>
            </a:extLst>
          </p:cNvPr>
          <p:cNvPicPr>
            <a:picLocks noChangeAspect="1"/>
          </p:cNvPicPr>
          <p:nvPr/>
        </p:nvPicPr>
        <p:blipFill rotWithShape="1">
          <a:blip r:embed="rId8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7277" r="5211" b="17277"/>
          <a:stretch/>
        </p:blipFill>
        <p:spPr>
          <a:xfrm>
            <a:off x="11707134" y="7889773"/>
            <a:ext cx="1630229" cy="558302"/>
          </a:xfrm>
          <a:prstGeom prst="rect">
            <a:avLst/>
          </a:prstGeom>
        </p:spPr>
      </p:pic>
      <p:pic>
        <p:nvPicPr>
          <p:cNvPr id="1057" name="Picture 105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6F8AEFD-C617-34D1-B88F-0D0BDBE38F9B}"/>
              </a:ext>
            </a:extLst>
          </p:cNvPr>
          <p:cNvPicPr>
            <a:picLocks noChangeAspect="1"/>
          </p:cNvPicPr>
          <p:nvPr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777" y="8797224"/>
            <a:ext cx="1687909" cy="481977"/>
          </a:xfrm>
          <a:prstGeom prst="rect">
            <a:avLst/>
          </a:prstGeom>
        </p:spPr>
      </p:pic>
      <p:pic>
        <p:nvPicPr>
          <p:cNvPr id="1058" name="Picture 1057" descr="Logo&#10;&#10;Description automatically generated with medium confidence">
            <a:extLst>
              <a:ext uri="{FF2B5EF4-FFF2-40B4-BE49-F238E27FC236}">
                <a16:creationId xmlns:a16="http://schemas.microsoft.com/office/drawing/2014/main" id="{0E97728D-2678-B39B-3C59-2D3AE51A5AF3}"/>
              </a:ext>
            </a:extLst>
          </p:cNvPr>
          <p:cNvPicPr>
            <a:picLocks noChangeAspect="1"/>
          </p:cNvPicPr>
          <p:nvPr/>
        </p:nvPicPr>
        <p:blipFill rotWithShape="1"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6" b="20696"/>
          <a:stretch/>
        </p:blipFill>
        <p:spPr>
          <a:xfrm>
            <a:off x="11724231" y="7107054"/>
            <a:ext cx="2098911" cy="615069"/>
          </a:xfrm>
          <a:prstGeom prst="rect">
            <a:avLst/>
          </a:prstGeom>
        </p:spPr>
      </p:pic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C4E30241-D1E4-D4D5-321F-A2F5A04FC8DA}"/>
              </a:ext>
            </a:extLst>
          </p:cNvPr>
          <p:cNvGrpSpPr/>
          <p:nvPr/>
        </p:nvGrpSpPr>
        <p:grpSpPr>
          <a:xfrm>
            <a:off x="9412898" y="6729624"/>
            <a:ext cx="1905000" cy="899904"/>
            <a:chOff x="9509874" y="8646459"/>
            <a:chExt cx="1905000" cy="899904"/>
          </a:xfrm>
        </p:grpSpPr>
        <p:pic>
          <p:nvPicPr>
            <p:cNvPr id="1060" name="Picture 105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627B652-34F1-5033-CA1D-39256309E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89" b="32589"/>
            <a:stretch/>
          </p:blipFill>
          <p:spPr>
            <a:xfrm>
              <a:off x="9509874" y="8646459"/>
              <a:ext cx="1905000" cy="663368"/>
            </a:xfrm>
            <a:prstGeom prst="rect">
              <a:avLst/>
            </a:prstGeom>
          </p:spPr>
        </p:pic>
        <p:sp>
          <p:nvSpPr>
            <p:cNvPr id="1061" name="Google Shape;382;p22">
              <a:extLst>
                <a:ext uri="{FF2B5EF4-FFF2-40B4-BE49-F238E27FC236}">
                  <a16:creationId xmlns:a16="http://schemas.microsoft.com/office/drawing/2014/main" id="{4F44E5FC-B10A-0DDE-2CF8-D1105FE91472}"/>
                </a:ext>
              </a:extLst>
            </p:cNvPr>
            <p:cNvSpPr txBox="1"/>
            <p:nvPr/>
          </p:nvSpPr>
          <p:spPr>
            <a:xfrm>
              <a:off x="9600030" y="9284793"/>
              <a:ext cx="1655158" cy="26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100">
                  <a:solidFill>
                    <a:schemeClr val="dk1"/>
                  </a:solidFill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The Korea Times</a:t>
              </a:r>
              <a:endParaRPr sz="1100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6BB2F73D-8CE9-4234-16CD-FD5439C664AE}"/>
              </a:ext>
            </a:extLst>
          </p:cNvPr>
          <p:cNvGrpSpPr/>
          <p:nvPr/>
        </p:nvGrpSpPr>
        <p:grpSpPr>
          <a:xfrm>
            <a:off x="9444852" y="8627456"/>
            <a:ext cx="1880218" cy="957839"/>
            <a:chOff x="9444852" y="8755375"/>
            <a:chExt cx="1880218" cy="957839"/>
          </a:xfrm>
        </p:grpSpPr>
        <p:pic>
          <p:nvPicPr>
            <p:cNvPr id="1063" name="Picture 1062" descr="Text, icon&#10;&#10;Description automatically generated">
              <a:extLst>
                <a:ext uri="{FF2B5EF4-FFF2-40B4-BE49-F238E27FC236}">
                  <a16:creationId xmlns:a16="http://schemas.microsoft.com/office/drawing/2014/main" id="{25B59219-BEDD-CF5A-8249-698651BA0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66" b="17664"/>
            <a:stretch/>
          </p:blipFill>
          <p:spPr>
            <a:xfrm>
              <a:off x="9444852" y="8755375"/>
              <a:ext cx="1880218" cy="662576"/>
            </a:xfrm>
            <a:prstGeom prst="rect">
              <a:avLst/>
            </a:prstGeom>
          </p:spPr>
        </p:pic>
        <p:sp>
          <p:nvSpPr>
            <p:cNvPr id="1064" name="TextBox 1063">
              <a:extLst>
                <a:ext uri="{FF2B5EF4-FFF2-40B4-BE49-F238E27FC236}">
                  <a16:creationId xmlns:a16="http://schemas.microsoft.com/office/drawing/2014/main" id="{7E2767AE-C7BD-5842-FD76-1186FD3DB256}"/>
                </a:ext>
              </a:extLst>
            </p:cNvPr>
            <p:cNvSpPr txBox="1"/>
            <p:nvPr/>
          </p:nvSpPr>
          <p:spPr>
            <a:xfrm>
              <a:off x="9906087" y="9451604"/>
              <a:ext cx="8242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>
                  <a:latin typeface="Poppins" panose="00000500000000000000" pitchFamily="2" charset="0"/>
                  <a:cs typeface="Poppins" panose="00000500000000000000" pitchFamily="2" charset="0"/>
                </a:rPr>
                <a:t>FM Korea</a:t>
              </a:r>
            </a:p>
          </p:txBody>
        </p:sp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FABDB881-0F2F-5C12-DD99-39247B7A7AAE}"/>
              </a:ext>
            </a:extLst>
          </p:cNvPr>
          <p:cNvGrpSpPr/>
          <p:nvPr/>
        </p:nvGrpSpPr>
        <p:grpSpPr>
          <a:xfrm>
            <a:off x="11480989" y="4798427"/>
            <a:ext cx="1648128" cy="923628"/>
            <a:chOff x="13648922" y="8758219"/>
            <a:chExt cx="1648128" cy="923628"/>
          </a:xfrm>
        </p:grpSpPr>
        <p:pic>
          <p:nvPicPr>
            <p:cNvPr id="1066" name="Picture 106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7E829B68-DDE2-ACBD-AEB7-888DF870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922" y="8758219"/>
              <a:ext cx="1648128" cy="565533"/>
            </a:xfrm>
            <a:prstGeom prst="rect">
              <a:avLst/>
            </a:prstGeom>
          </p:spPr>
        </p:pic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E6EB5E3F-BC3A-E4C2-1730-4BC03E1EA503}"/>
                </a:ext>
              </a:extLst>
            </p:cNvPr>
            <p:cNvSpPr txBox="1"/>
            <p:nvPr/>
          </p:nvSpPr>
          <p:spPr>
            <a:xfrm>
              <a:off x="13879875" y="9420237"/>
              <a:ext cx="12634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>
                  <a:latin typeface="Poppins" panose="00000500000000000000" pitchFamily="2" charset="0"/>
                  <a:cs typeface="Poppins" panose="00000500000000000000" pitchFamily="2" charset="0"/>
                </a:rPr>
                <a:t>The Korea Daily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05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8351F9D-2F3A-37F5-6807-DF68AF476281}"/>
              </a:ext>
            </a:extLst>
          </p:cNvPr>
          <p:cNvSpPr/>
          <p:nvPr/>
        </p:nvSpPr>
        <p:spPr>
          <a:xfrm>
            <a:off x="4156364" y="5070648"/>
            <a:ext cx="9975272" cy="1295400"/>
          </a:xfrm>
          <a:prstGeom prst="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>
                <a:latin typeface="Poppins" panose="00000500000000000000" pitchFamily="2" charset="0"/>
                <a:cs typeface="Poppins" panose="00000500000000000000" pitchFamily="2" charset="0"/>
              </a:rPr>
              <a:t>v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2DA374CB-4FD2-E62E-5936-97F699523B77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CB5B0E4-78B3-ED60-5116-239AA5C852BD}"/>
              </a:ext>
            </a:extLst>
          </p:cNvPr>
          <p:cNvSpPr txBox="1"/>
          <p:nvPr/>
        </p:nvSpPr>
        <p:spPr>
          <a:xfrm>
            <a:off x="1559897" y="571500"/>
            <a:ext cx="64411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Scale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 Available With Us.</a:t>
            </a:r>
            <a:endParaRPr lang="en-US" sz="4000" dirty="0">
              <a:solidFill>
                <a:srgbClr val="5271FF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BEAF91-E1D1-FF13-6D82-E22307B8CC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7DC3EE31-CC27-4593-A62A-C515512BD44C}"/>
              </a:ext>
            </a:extLst>
          </p:cNvPr>
          <p:cNvSpPr/>
          <p:nvPr/>
        </p:nvSpPr>
        <p:spPr>
          <a:xfrm>
            <a:off x="685800" y="3842661"/>
            <a:ext cx="3724352" cy="3751375"/>
          </a:xfrm>
          <a:prstGeom prst="snip2Diag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092CFFE-EE40-6B74-CCEB-3332643B0D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02" y="1853961"/>
            <a:ext cx="7770973" cy="7728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3A8B54-A9BE-C310-2150-0CB3DA4A0F2B}"/>
              </a:ext>
            </a:extLst>
          </p:cNvPr>
          <p:cNvSpPr txBox="1"/>
          <p:nvPr/>
        </p:nvSpPr>
        <p:spPr>
          <a:xfrm>
            <a:off x="5615817" y="2211183"/>
            <a:ext cx="22268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1BN+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Video Imp (Mo.)</a:t>
            </a:r>
            <a:endParaRPr lang="en-IN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446CA-32EA-33EC-5745-0F957006A860}"/>
              </a:ext>
            </a:extLst>
          </p:cNvPr>
          <p:cNvSpPr txBox="1"/>
          <p:nvPr/>
        </p:nvSpPr>
        <p:spPr>
          <a:xfrm>
            <a:off x="9639442" y="2211183"/>
            <a:ext cx="3018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2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800MN+</a:t>
            </a:r>
          </a:p>
          <a:p>
            <a:pPr algn="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Display Imp (Mo.)</a:t>
            </a:r>
            <a:endParaRPr lang="en-IN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DB39A-41D7-DFD7-E5CE-E6E606CDED5E}"/>
              </a:ext>
            </a:extLst>
          </p:cNvPr>
          <p:cNvSpPr txBox="1"/>
          <p:nvPr/>
        </p:nvSpPr>
        <p:spPr>
          <a:xfrm>
            <a:off x="5615817" y="7909783"/>
            <a:ext cx="2400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18MN+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Reach/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Uniques</a:t>
            </a:r>
            <a:endParaRPr lang="en-IN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58BF0-865B-B047-B2A7-54104C9889D0}"/>
              </a:ext>
            </a:extLst>
          </p:cNvPr>
          <p:cNvSpPr txBox="1"/>
          <p:nvPr/>
        </p:nvSpPr>
        <p:spPr>
          <a:xfrm>
            <a:off x="9956301" y="7886700"/>
            <a:ext cx="27019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2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300+</a:t>
            </a:r>
          </a:p>
          <a:p>
            <a:pPr algn="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Premium Publishers</a:t>
            </a:r>
            <a:endParaRPr lang="en-IN" sz="2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2D2F73DA-A2AA-9A15-BB3B-6E2593BCBD49}"/>
              </a:ext>
            </a:extLst>
          </p:cNvPr>
          <p:cNvSpPr/>
          <p:nvPr/>
        </p:nvSpPr>
        <p:spPr>
          <a:xfrm rot="16200000">
            <a:off x="13864337" y="3851732"/>
            <a:ext cx="3724352" cy="3751375"/>
          </a:xfrm>
          <a:prstGeom prst="snip2Diag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210B2A-3958-7264-25BE-06499155FC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5478" y="3642653"/>
            <a:ext cx="878564" cy="8785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3A4FED-A661-DD4E-AA0F-66F4F05684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817" y="6712570"/>
            <a:ext cx="877026" cy="8770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BB76E1D-FC87-B3AB-2465-A2C50DBAF73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2502" y="6606388"/>
            <a:ext cx="797296" cy="7972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CE6A26-6AF1-DD5D-0280-7043274D601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817" y="3551334"/>
            <a:ext cx="1061202" cy="10612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2729730-DFFF-5EFE-D3D8-B3199EC941A9}"/>
              </a:ext>
            </a:extLst>
          </p:cNvPr>
          <p:cNvSpPr txBox="1"/>
          <p:nvPr/>
        </p:nvSpPr>
        <p:spPr>
          <a:xfrm>
            <a:off x="1380028" y="5074694"/>
            <a:ext cx="233589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18+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General Market</a:t>
            </a:r>
            <a:endParaRPr lang="en-IN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B9B677-2DEF-FB8A-D842-613DF7F1B1CC}"/>
              </a:ext>
            </a:extLst>
          </p:cNvPr>
          <p:cNvSpPr txBox="1"/>
          <p:nvPr/>
        </p:nvSpPr>
        <p:spPr>
          <a:xfrm>
            <a:off x="13988697" y="5074694"/>
            <a:ext cx="3475631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1.8BN+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Total Impressions (Mo.)</a:t>
            </a:r>
            <a:endParaRPr lang="en-IN" sz="2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16D770-970C-8436-FDA8-C1959CE11F5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39" y="4753961"/>
            <a:ext cx="1946916" cy="19469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ecial report on state of the game: Counties fear they may not be playing  Championship cricket in 10 years time">
            <a:extLst>
              <a:ext uri="{FF2B5EF4-FFF2-40B4-BE49-F238E27FC236}">
                <a16:creationId xmlns:a16="http://schemas.microsoft.com/office/drawing/2014/main" id="{50458B5C-692D-F341-1ED1-6838B0F63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4"/>
          <a:stretch/>
        </p:blipFill>
        <p:spPr bwMode="auto">
          <a:xfrm>
            <a:off x="0" y="5191126"/>
            <a:ext cx="4500561" cy="41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145C8B-3732-6ECB-956F-84CF7CBCC14F}"/>
              </a:ext>
            </a:extLst>
          </p:cNvPr>
          <p:cNvGrpSpPr/>
          <p:nvPr/>
        </p:nvGrpSpPr>
        <p:grpSpPr>
          <a:xfrm>
            <a:off x="0" y="342901"/>
            <a:ext cx="18288001" cy="9601199"/>
            <a:chOff x="0" y="342900"/>
            <a:chExt cx="18288001" cy="96011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95FC61-7A00-93BD-910F-8DF91FE57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159" r="22704" b="732"/>
            <a:stretch>
              <a:fillRect/>
            </a:stretch>
          </p:blipFill>
          <p:spPr>
            <a:xfrm>
              <a:off x="0" y="969625"/>
              <a:ext cx="4500563" cy="41262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B4E44A-A7C7-E124-CC39-CCB88AF8D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061" r="23802" b="11741"/>
            <a:stretch>
              <a:fillRect/>
            </a:stretch>
          </p:blipFill>
          <p:spPr>
            <a:xfrm>
              <a:off x="4595813" y="969625"/>
              <a:ext cx="4500563" cy="4126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16B4DC-C5ED-362A-125F-9CB02B9D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70" r="39339" b="18823"/>
            <a:stretch>
              <a:fillRect/>
            </a:stretch>
          </p:blipFill>
          <p:spPr>
            <a:xfrm>
              <a:off x="9191625" y="969625"/>
              <a:ext cx="4500563" cy="4126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E5D6FC-6BC9-0B86-9CAB-EF1476E89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485" r="16421" b="2168"/>
            <a:stretch>
              <a:fillRect/>
            </a:stretch>
          </p:blipFill>
          <p:spPr>
            <a:xfrm>
              <a:off x="13787438" y="969625"/>
              <a:ext cx="4500563" cy="41262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23C57D-44C9-9234-5E0D-375ED0F0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9339" t="1014" b="13287"/>
            <a:stretch>
              <a:fillRect/>
            </a:stretch>
          </p:blipFill>
          <p:spPr>
            <a:xfrm>
              <a:off x="4595813" y="5191126"/>
              <a:ext cx="4500563" cy="412625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837782-EA3B-0E10-03EE-782E07BA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9438" b="3081"/>
            <a:stretch>
              <a:fillRect/>
            </a:stretch>
          </p:blipFill>
          <p:spPr>
            <a:xfrm>
              <a:off x="9191625" y="5191126"/>
              <a:ext cx="4500563" cy="41262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F8F2CA-9BBC-EEF7-196E-164B5E7A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41009" t="20519" r="1124"/>
            <a:stretch>
              <a:fillRect/>
            </a:stretch>
          </p:blipFill>
          <p:spPr>
            <a:xfrm>
              <a:off x="13787438" y="5191126"/>
              <a:ext cx="4500563" cy="4126250"/>
            </a:xfrm>
            <a:prstGeom prst="rect">
              <a:avLst/>
            </a:prstGeom>
          </p:spPr>
        </p:pic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01BE7CC-79FC-86DE-3B1C-2C053DA2CD10}"/>
                </a:ext>
              </a:extLst>
            </p:cNvPr>
            <p:cNvSpPr/>
            <p:nvPr/>
          </p:nvSpPr>
          <p:spPr>
            <a:xfrm>
              <a:off x="4114800" y="4356846"/>
              <a:ext cx="10058400" cy="1573308"/>
            </a:xfrm>
            <a:custGeom>
              <a:avLst/>
              <a:gdLst/>
              <a:ahLst/>
              <a:cxnLst/>
              <a:rect l="l" t="t" r="r" b="b"/>
              <a:pathLst>
                <a:path w="1828800" h="361244">
                  <a:moveTo>
                    <a:pt x="0" y="0"/>
                  </a:moveTo>
                  <a:lnTo>
                    <a:pt x="1828800" y="0"/>
                  </a:lnTo>
                  <a:lnTo>
                    <a:pt x="1828800" y="361244"/>
                  </a:lnTo>
                  <a:lnTo>
                    <a:pt x="0" y="361244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rgbClr val="4C61FF"/>
              </a:solidFill>
              <a:miter lim="800000"/>
            </a:ln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3EA0F0-E3CE-151D-14E9-4AC61798EDF4}"/>
                </a:ext>
              </a:extLst>
            </p:cNvPr>
            <p:cNvSpPr txBox="1"/>
            <p:nvPr/>
          </p:nvSpPr>
          <p:spPr>
            <a:xfrm>
              <a:off x="4773706" y="4525948"/>
              <a:ext cx="8740588" cy="708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4000" b="1" u="none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Our Primary Audience Segments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D035CF-C973-792C-4433-7308F5EF432E}"/>
                </a:ext>
              </a:extLst>
            </p:cNvPr>
            <p:cNvSpPr/>
            <p:nvPr/>
          </p:nvSpPr>
          <p:spPr>
            <a:xfrm>
              <a:off x="611981" y="342900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Lifestyle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C97741-A918-F06A-E4A2-753C0DBDAE9A}"/>
                </a:ext>
              </a:extLst>
            </p:cNvPr>
            <p:cNvSpPr/>
            <p:nvPr/>
          </p:nvSpPr>
          <p:spPr>
            <a:xfrm>
              <a:off x="5207794" y="342900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Entertainment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B09B81-5C16-B5F9-1123-557DBBE19196}"/>
                </a:ext>
              </a:extLst>
            </p:cNvPr>
            <p:cNvSpPr/>
            <p:nvPr/>
          </p:nvSpPr>
          <p:spPr>
            <a:xfrm>
              <a:off x="9803607" y="342900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Personal Finance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98AC52-E555-F05C-ABA1-10911579635F}"/>
                </a:ext>
              </a:extLst>
            </p:cNvPr>
            <p:cNvSpPr/>
            <p:nvPr/>
          </p:nvSpPr>
          <p:spPr>
            <a:xfrm>
              <a:off x="14399419" y="342900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Culture</a:t>
              </a:r>
              <a:endParaRPr lang="en-IN" sz="22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FDECE4-1B6C-C483-221B-4906BFFFDFFC}"/>
                </a:ext>
              </a:extLst>
            </p:cNvPr>
            <p:cNvSpPr/>
            <p:nvPr/>
          </p:nvSpPr>
          <p:spPr>
            <a:xfrm>
              <a:off x="611981" y="9317375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Sports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A81495-F147-8B6B-8EF8-F86818533841}"/>
                </a:ext>
              </a:extLst>
            </p:cNvPr>
            <p:cNvSpPr/>
            <p:nvPr/>
          </p:nvSpPr>
          <p:spPr>
            <a:xfrm>
              <a:off x="5207794" y="9317375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High Net Worth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F01D9D-8A65-D65A-795B-A4753CE581E8}"/>
                </a:ext>
              </a:extLst>
            </p:cNvPr>
            <p:cNvSpPr/>
            <p:nvPr/>
          </p:nvSpPr>
          <p:spPr>
            <a:xfrm>
              <a:off x="9803607" y="9317375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News</a:t>
              </a:r>
              <a:endParaRPr lang="en-IN" sz="22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AD7E9F2-B43E-EDFF-B87B-BB9EB451A83C}"/>
                </a:ext>
              </a:extLst>
            </p:cNvPr>
            <p:cNvSpPr/>
            <p:nvPr/>
          </p:nvSpPr>
          <p:spPr>
            <a:xfrm>
              <a:off x="14399419" y="9317375"/>
              <a:ext cx="3276600" cy="626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Education</a:t>
              </a:r>
              <a:endParaRPr lang="en-IN" sz="22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C13454-05E3-449D-23BC-D0DC8D228C24}"/>
              </a:ext>
            </a:extLst>
          </p:cNvPr>
          <p:cNvSpPr txBox="1"/>
          <p:nvPr/>
        </p:nvSpPr>
        <p:spPr>
          <a:xfrm>
            <a:off x="6882374" y="5282540"/>
            <a:ext cx="45232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IN" sz="2200" b="0" i="0" u="none" strike="noStrike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+200 Sub-audience segments</a:t>
            </a:r>
            <a:endParaRPr lang="en-IN" sz="2200" b="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28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6A7662-0E90-E088-4159-294B6BC8C6A4}"/>
              </a:ext>
            </a:extLst>
          </p:cNvPr>
          <p:cNvGrpSpPr/>
          <p:nvPr/>
        </p:nvGrpSpPr>
        <p:grpSpPr>
          <a:xfrm>
            <a:off x="382275" y="1189534"/>
            <a:ext cx="17523451" cy="7907933"/>
            <a:chOff x="831273" y="1984212"/>
            <a:chExt cx="16625455" cy="75026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A33301-31D8-0746-553E-1EC6C5065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73" y="3887605"/>
              <a:ext cx="16625455" cy="3455062"/>
            </a:xfrm>
            <a:prstGeom prst="rect">
              <a:avLst/>
            </a:prstGeom>
          </p:spPr>
        </p:pic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852DF127-AE20-4C58-84FD-3928989B2C78}"/>
                </a:ext>
              </a:extLst>
            </p:cNvPr>
            <p:cNvSpPr txBox="1"/>
            <p:nvPr/>
          </p:nvSpPr>
          <p:spPr>
            <a:xfrm>
              <a:off x="6439314" y="5212259"/>
              <a:ext cx="5409374" cy="87601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>
                  <a:latin typeface="Poppins Bold" panose="020B0604020202020204" charset="0"/>
                  <a:cs typeface="Poppins Bold" panose="020B0604020202020204" charset="0"/>
                </a:rPr>
                <a:t>Our Offerings</a:t>
              </a:r>
              <a:endParaRPr lang="en-US" sz="600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endParaRPr>
            </a:p>
          </p:txBody>
        </p:sp>
        <p:pic>
          <p:nvPicPr>
            <p:cNvPr id="43" name="Picture 4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6ECAF0A-6A8F-63F1-D5B4-51E22BE3B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 trans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422" y="1984333"/>
              <a:ext cx="877016" cy="87701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CD3AA22-DF39-30BE-89AD-EF43CD68E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 trans="100000" smoothnes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0" y="2024193"/>
              <a:ext cx="797297" cy="797297"/>
            </a:xfrm>
            <a:prstGeom prst="rect">
              <a:avLst/>
            </a:prstGeom>
          </p:spPr>
        </p:pic>
        <p:pic>
          <p:nvPicPr>
            <p:cNvPr id="45" name="Picture 4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FCD56D8-BEC7-6F8B-6538-963E5161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 trans="0" smoothness="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356" y="1984328"/>
              <a:ext cx="877026" cy="8770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168134-67C1-3F61-EAD0-06CD474C2396}"/>
                </a:ext>
              </a:extLst>
            </p:cNvPr>
            <p:cNvSpPr txBox="1"/>
            <p:nvPr/>
          </p:nvSpPr>
          <p:spPr>
            <a:xfrm>
              <a:off x="1905000" y="3114936"/>
              <a:ext cx="2333861" cy="4616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Display Ads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886E41-40FB-A9EB-08FC-C04E7741116B}"/>
                </a:ext>
              </a:extLst>
            </p:cNvPr>
            <p:cNvSpPr txBox="1"/>
            <p:nvPr/>
          </p:nvSpPr>
          <p:spPr>
            <a:xfrm>
              <a:off x="4524679" y="3114936"/>
              <a:ext cx="1876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Video Ads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B64D8D-81D1-578A-5EED-32DFC6A47BE5}"/>
                </a:ext>
              </a:extLst>
            </p:cNvPr>
            <p:cNvSpPr txBox="1"/>
            <p:nvPr/>
          </p:nvSpPr>
          <p:spPr>
            <a:xfrm>
              <a:off x="6886339" y="3114936"/>
              <a:ext cx="2029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Audio Ads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67573-9778-C8D3-4419-10DF08F2B369}"/>
                </a:ext>
              </a:extLst>
            </p:cNvPr>
            <p:cNvSpPr txBox="1"/>
            <p:nvPr/>
          </p:nvSpPr>
          <p:spPr>
            <a:xfrm>
              <a:off x="9220200" y="3114936"/>
              <a:ext cx="2181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CTV/OTT Ads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A8E7A1-3F24-79AA-7B6B-8038715772FF}"/>
                </a:ext>
              </a:extLst>
            </p:cNvPr>
            <p:cNvSpPr txBox="1"/>
            <p:nvPr/>
          </p:nvSpPr>
          <p:spPr>
            <a:xfrm>
              <a:off x="11763139" y="3114936"/>
              <a:ext cx="1876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DOOH  Ads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094A7E-8298-105F-C93C-75BAD71013AF}"/>
                </a:ext>
              </a:extLst>
            </p:cNvPr>
            <p:cNvSpPr txBox="1"/>
            <p:nvPr/>
          </p:nvSpPr>
          <p:spPr>
            <a:xfrm>
              <a:off x="13972939" y="3114936"/>
              <a:ext cx="2333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High SOV Ads</a:t>
              </a:r>
            </a:p>
          </p:txBody>
        </p:sp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087F248-73C7-1F87-9660-A9714FD59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341" y="2032253"/>
              <a:ext cx="781177" cy="781177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583D8DE-B6D4-8E66-9CB5-66373EEE1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7292" y="1984212"/>
              <a:ext cx="877258" cy="877258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B25A2B7-15D5-ADC5-F977-C19D3CDB6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1356" y="1984328"/>
              <a:ext cx="877026" cy="8770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591D43-298B-AC20-E8A4-BBEB2F70AED9}"/>
                </a:ext>
              </a:extLst>
            </p:cNvPr>
            <p:cNvSpPr txBox="1"/>
            <p:nvPr/>
          </p:nvSpPr>
          <p:spPr>
            <a:xfrm>
              <a:off x="2153752" y="7653671"/>
              <a:ext cx="1850212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Text Messages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E6389F-8BF6-B7F7-1D9C-62AA796A1B48}"/>
                </a:ext>
              </a:extLst>
            </p:cNvPr>
            <p:cNvSpPr txBox="1"/>
            <p:nvPr/>
          </p:nvSpPr>
          <p:spPr>
            <a:xfrm>
              <a:off x="4468560" y="7838337"/>
              <a:ext cx="200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Newsletters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C7D7D2-3147-048D-AFCB-4CA49F7CA921}"/>
                </a:ext>
              </a:extLst>
            </p:cNvPr>
            <p:cNvSpPr txBox="1"/>
            <p:nvPr/>
          </p:nvSpPr>
          <p:spPr>
            <a:xfrm>
              <a:off x="6796202" y="7653671"/>
              <a:ext cx="22231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Content Sponsorships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6A5B07-E301-7A5C-2B3D-5867246550F6}"/>
                </a:ext>
              </a:extLst>
            </p:cNvPr>
            <p:cNvSpPr txBox="1"/>
            <p:nvPr/>
          </p:nvSpPr>
          <p:spPr>
            <a:xfrm>
              <a:off x="9426484" y="7653671"/>
              <a:ext cx="1781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Social Outreach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EB8DF6-00C2-2882-C2D3-43DCC45E5BD2}"/>
                </a:ext>
              </a:extLst>
            </p:cNvPr>
            <p:cNvSpPr txBox="1"/>
            <p:nvPr/>
          </p:nvSpPr>
          <p:spPr>
            <a:xfrm>
              <a:off x="11537334" y="7469005"/>
              <a:ext cx="23449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Brand Engagement Solutions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3DF452-15BF-7565-6EC2-30CEB05F93FE}"/>
                </a:ext>
              </a:extLst>
            </p:cNvPr>
            <p:cNvSpPr txBox="1"/>
            <p:nvPr/>
          </p:nvSpPr>
          <p:spPr>
            <a:xfrm>
              <a:off x="14291594" y="7838337"/>
              <a:ext cx="17104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5271FF"/>
                  </a:solidFill>
                  <a:latin typeface="Poppins" panose="00000500000000000000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Microsites</a:t>
              </a:r>
            </a:p>
          </p:txBody>
        </p:sp>
        <p:pic>
          <p:nvPicPr>
            <p:cNvPr id="30" name="Picture 2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BA7367EF-94A0-6329-71FB-13942F6F1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GlowEdges trans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3282" y="8688904"/>
              <a:ext cx="797296" cy="797296"/>
            </a:xfrm>
            <a:prstGeom prst="rect">
              <a:avLst/>
            </a:prstGeom>
          </p:spPr>
        </p:pic>
        <p:pic>
          <p:nvPicPr>
            <p:cNvPr id="31" name="Picture 3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B029671-3E9A-BF05-7C7E-9D0451FD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358" y="8700903"/>
              <a:ext cx="773299" cy="773299"/>
            </a:xfrm>
            <a:prstGeom prst="rect">
              <a:avLst/>
            </a:prstGeom>
          </p:spPr>
        </p:pic>
        <p:pic>
          <p:nvPicPr>
            <p:cNvPr id="32" name="Picture 3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C271C73-AC83-26E8-ED74-DACE3D1D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2115" y="8688799"/>
              <a:ext cx="797507" cy="797507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F2645DC-F7B1-CB36-D7DD-3010ECF5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1581" y="8688205"/>
              <a:ext cx="798695" cy="798695"/>
            </a:xfrm>
            <a:prstGeom prst="rect">
              <a:avLst/>
            </a:prstGeom>
          </p:spPr>
        </p:pic>
        <p:pic>
          <p:nvPicPr>
            <p:cNvPr id="34" name="Picture 3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FE62FA9-9F79-81A4-DF78-8FF830746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7461" y="8725145"/>
              <a:ext cx="724815" cy="724815"/>
            </a:xfrm>
            <a:prstGeom prst="rect">
              <a:avLst/>
            </a:prstGeom>
          </p:spPr>
        </p:pic>
        <p:pic>
          <p:nvPicPr>
            <p:cNvPr id="35" name="Picture 3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51F96EB-F36A-80B8-B27C-76EC68CD5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email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artisticGlowEdges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8086" y="8713164"/>
              <a:ext cx="748776" cy="74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020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D29FC274-FF25-6B0B-BD7A-EAF1D958FA12}"/>
              </a:ext>
            </a:extLst>
          </p:cNvPr>
          <p:cNvSpPr txBox="1"/>
          <p:nvPr/>
        </p:nvSpPr>
        <p:spPr>
          <a:xfrm>
            <a:off x="3146612" y="4758780"/>
            <a:ext cx="11994776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dirty="0">
                <a:latin typeface="Poppins Bold" panose="020B0604020202020204" charset="0"/>
                <a:cs typeface="Poppins Bold" panose="020B0604020202020204" charset="0"/>
              </a:rPr>
              <a:t>A Glimpse At Our Selected Offerings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FB05A1CA-76BB-A886-A3DA-1F700F5A39C7}"/>
              </a:ext>
            </a:extLst>
          </p:cNvPr>
          <p:cNvGrpSpPr>
            <a:grpSpLocks noChangeAspect="1"/>
          </p:cNvGrpSpPr>
          <p:nvPr/>
        </p:nvGrpSpPr>
        <p:grpSpPr>
          <a:xfrm>
            <a:off x="13792200" y="-1303033"/>
            <a:ext cx="5920298" cy="5126711"/>
            <a:chOff x="0" y="0"/>
            <a:chExt cx="4282440" cy="3708400"/>
          </a:xfrm>
          <a:noFill/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C75F8E59-F6B4-4A48-5C84-63D3FD4D5CDD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254000" cap="rnd">
              <a:solidFill>
                <a:srgbClr val="5271FF"/>
              </a:solidFill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A94A0D-9D22-9F91-929E-6622B5838533}"/>
              </a:ext>
            </a:extLst>
          </p:cNvPr>
          <p:cNvGrpSpPr>
            <a:grpSpLocks noChangeAspect="1"/>
          </p:cNvGrpSpPr>
          <p:nvPr/>
        </p:nvGrpSpPr>
        <p:grpSpPr>
          <a:xfrm>
            <a:off x="-2590800" y="5981700"/>
            <a:ext cx="5920298" cy="5126711"/>
            <a:chOff x="0" y="0"/>
            <a:chExt cx="4282440" cy="3708400"/>
          </a:xfrm>
          <a:noFill/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B48EE347-CA45-0C51-D1BB-6008EA115C69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254000">
              <a:solidFill>
                <a:srgbClr val="5271FF"/>
              </a:solidFill>
            </a:ln>
          </p:spPr>
        </p:sp>
      </p:grpSp>
      <p:pic>
        <p:nvPicPr>
          <p:cNvPr id="40" name="Picture 9">
            <a:extLst>
              <a:ext uri="{FF2B5EF4-FFF2-40B4-BE49-F238E27FC236}">
                <a16:creationId xmlns:a16="http://schemas.microsoft.com/office/drawing/2014/main" id="{2A7D9457-C25C-8716-82F2-5A7394D800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13146920" y="2153929"/>
            <a:ext cx="1157027" cy="1238067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D5A67B2-29D9-6D42-572C-3BE3FC4C5E28}"/>
              </a:ext>
            </a:extLst>
          </p:cNvPr>
          <p:cNvSpPr/>
          <p:nvPr/>
        </p:nvSpPr>
        <p:spPr>
          <a:xfrm rot="16200000">
            <a:off x="4267625" y="8470346"/>
            <a:ext cx="1126365" cy="1201040"/>
          </a:xfrm>
          <a:custGeom>
            <a:avLst/>
            <a:gdLst>
              <a:gd name="connsiteX0" fmla="*/ 516613 w 1126365"/>
              <a:gd name="connsiteY0" fmla="*/ 10414 h 1201040"/>
              <a:gd name="connsiteX1" fmla="*/ 60744 w 1126365"/>
              <a:gd name="connsiteY1" fmla="*/ 226208 h 1201040"/>
              <a:gd name="connsiteX2" fmla="*/ 0 w 1126365"/>
              <a:gd name="connsiteY2" fmla="*/ 323402 h 1201040"/>
              <a:gd name="connsiteX3" fmla="*/ 579 w 1126365"/>
              <a:gd name="connsiteY3" fmla="*/ 877639 h 1201040"/>
              <a:gd name="connsiteX4" fmla="*/ 61901 w 1126365"/>
              <a:gd name="connsiteY4" fmla="*/ 974255 h 1201040"/>
              <a:gd name="connsiteX5" fmla="*/ 517191 w 1126365"/>
              <a:gd name="connsiteY5" fmla="*/ 1190627 h 1201040"/>
              <a:gd name="connsiteX6" fmla="*/ 609175 w 1126365"/>
              <a:gd name="connsiteY6" fmla="*/ 1190627 h 1201040"/>
              <a:gd name="connsiteX7" fmla="*/ 1065043 w 1126365"/>
              <a:gd name="connsiteY7" fmla="*/ 974255 h 1201040"/>
              <a:gd name="connsiteX8" fmla="*/ 1126366 w 1126365"/>
              <a:gd name="connsiteY8" fmla="*/ 877061 h 1201040"/>
              <a:gd name="connsiteX9" fmla="*/ 1126366 w 1126365"/>
              <a:gd name="connsiteY9" fmla="*/ 322823 h 1201040"/>
              <a:gd name="connsiteX10" fmla="*/ 1065043 w 1126365"/>
              <a:gd name="connsiteY10" fmla="*/ 226208 h 1201040"/>
              <a:gd name="connsiteX11" fmla="*/ 608596 w 1126365"/>
              <a:gd name="connsiteY11" fmla="*/ 10414 h 1201040"/>
              <a:gd name="connsiteX12" fmla="*/ 516613 w 1126365"/>
              <a:gd name="connsiteY12" fmla="*/ 10414 h 12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6365" h="1201040">
                <a:moveTo>
                  <a:pt x="516613" y="10414"/>
                </a:moveTo>
                <a:lnTo>
                  <a:pt x="60744" y="226208"/>
                </a:lnTo>
                <a:cubicBezTo>
                  <a:pt x="23719" y="244142"/>
                  <a:pt x="0" y="281747"/>
                  <a:pt x="0" y="323402"/>
                </a:cubicBezTo>
                <a:lnTo>
                  <a:pt x="579" y="877639"/>
                </a:lnTo>
                <a:cubicBezTo>
                  <a:pt x="579" y="918715"/>
                  <a:pt x="24298" y="956899"/>
                  <a:pt x="61901" y="974255"/>
                </a:cubicBezTo>
                <a:lnTo>
                  <a:pt x="517191" y="1190627"/>
                </a:lnTo>
                <a:cubicBezTo>
                  <a:pt x="546117" y="1204512"/>
                  <a:pt x="580249" y="1204512"/>
                  <a:pt x="609175" y="1190627"/>
                </a:cubicBezTo>
                <a:lnTo>
                  <a:pt x="1065043" y="974255"/>
                </a:lnTo>
                <a:cubicBezTo>
                  <a:pt x="1102647" y="956320"/>
                  <a:pt x="1126366" y="918715"/>
                  <a:pt x="1126366" y="877061"/>
                </a:cubicBezTo>
                <a:lnTo>
                  <a:pt x="1126366" y="322823"/>
                </a:lnTo>
                <a:cubicBezTo>
                  <a:pt x="1126366" y="281168"/>
                  <a:pt x="1102647" y="243564"/>
                  <a:pt x="1065043" y="226208"/>
                </a:cubicBezTo>
                <a:lnTo>
                  <a:pt x="608596" y="10414"/>
                </a:lnTo>
                <a:cubicBezTo>
                  <a:pt x="579671" y="-3471"/>
                  <a:pt x="546117" y="-3471"/>
                  <a:pt x="516613" y="10414"/>
                </a:cubicBezTo>
                <a:close/>
              </a:path>
            </a:pathLst>
          </a:custGeom>
          <a:solidFill>
            <a:srgbClr val="5271FF"/>
          </a:solidFill>
          <a:ln w="5763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66D81B4-5DBE-5AA3-B310-1720120E441D}"/>
              </a:ext>
            </a:extLst>
          </p:cNvPr>
          <p:cNvSpPr/>
          <p:nvPr/>
        </p:nvSpPr>
        <p:spPr>
          <a:xfrm rot="16200000">
            <a:off x="354064" y="7635234"/>
            <a:ext cx="3754816" cy="3997630"/>
          </a:xfrm>
          <a:custGeom>
            <a:avLst/>
            <a:gdLst>
              <a:gd name="connsiteX0" fmla="*/ 578514 w 1157027"/>
              <a:gd name="connsiteY0" fmla="*/ 1231848 h 1231847"/>
              <a:gd name="connsiteX1" fmla="*/ 525869 w 1157027"/>
              <a:gd name="connsiteY1" fmla="*/ 1219699 h 1231847"/>
              <a:gd name="connsiteX2" fmla="*/ 70579 w 1157027"/>
              <a:gd name="connsiteY2" fmla="*/ 1003326 h 1231847"/>
              <a:gd name="connsiteX3" fmla="*/ 579 w 1157027"/>
              <a:gd name="connsiteY3" fmla="*/ 892826 h 1231847"/>
              <a:gd name="connsiteX4" fmla="*/ 0 w 1157027"/>
              <a:gd name="connsiteY4" fmla="*/ 338588 h 1231847"/>
              <a:gd name="connsiteX5" fmla="*/ 70000 w 1157027"/>
              <a:gd name="connsiteY5" fmla="*/ 227509 h 1231847"/>
              <a:gd name="connsiteX6" fmla="*/ 525869 w 1157027"/>
              <a:gd name="connsiteY6" fmla="*/ 11715 h 1231847"/>
              <a:gd name="connsiteX7" fmla="*/ 525869 w 1157027"/>
              <a:gd name="connsiteY7" fmla="*/ 11715 h 1231847"/>
              <a:gd name="connsiteX8" fmla="*/ 631158 w 1157027"/>
              <a:gd name="connsiteY8" fmla="*/ 11715 h 1231847"/>
              <a:gd name="connsiteX9" fmla="*/ 1087027 w 1157027"/>
              <a:gd name="connsiteY9" fmla="*/ 228088 h 1231847"/>
              <a:gd name="connsiteX10" fmla="*/ 1157027 w 1157027"/>
              <a:gd name="connsiteY10" fmla="*/ 338588 h 1231847"/>
              <a:gd name="connsiteX11" fmla="*/ 1157027 w 1157027"/>
              <a:gd name="connsiteY11" fmla="*/ 892826 h 1231847"/>
              <a:gd name="connsiteX12" fmla="*/ 1087027 w 1157027"/>
              <a:gd name="connsiteY12" fmla="*/ 1003905 h 1231847"/>
              <a:gd name="connsiteX13" fmla="*/ 631158 w 1157027"/>
              <a:gd name="connsiteY13" fmla="*/ 1220277 h 1231847"/>
              <a:gd name="connsiteX14" fmla="*/ 578514 w 1157027"/>
              <a:gd name="connsiteY14" fmla="*/ 1231848 h 1231847"/>
              <a:gd name="connsiteX15" fmla="*/ 539175 w 1157027"/>
              <a:gd name="connsiteY15" fmla="*/ 39485 h 1231847"/>
              <a:gd name="connsiteX16" fmla="*/ 83306 w 1157027"/>
              <a:gd name="connsiteY16" fmla="*/ 255279 h 1231847"/>
              <a:gd name="connsiteX17" fmla="*/ 30661 w 1157027"/>
              <a:gd name="connsiteY17" fmla="*/ 338588 h 1231847"/>
              <a:gd name="connsiteX18" fmla="*/ 31240 w 1157027"/>
              <a:gd name="connsiteY18" fmla="*/ 892826 h 1231847"/>
              <a:gd name="connsiteX19" fmla="*/ 83884 w 1157027"/>
              <a:gd name="connsiteY19" fmla="*/ 975556 h 1231847"/>
              <a:gd name="connsiteX20" fmla="*/ 539175 w 1157027"/>
              <a:gd name="connsiteY20" fmla="*/ 1191929 h 1231847"/>
              <a:gd name="connsiteX21" fmla="*/ 617852 w 1157027"/>
              <a:gd name="connsiteY21" fmla="*/ 1191929 h 1231847"/>
              <a:gd name="connsiteX22" fmla="*/ 1073721 w 1157027"/>
              <a:gd name="connsiteY22" fmla="*/ 975556 h 1231847"/>
              <a:gd name="connsiteX23" fmla="*/ 1126366 w 1157027"/>
              <a:gd name="connsiteY23" fmla="*/ 892826 h 1231847"/>
              <a:gd name="connsiteX24" fmla="*/ 1126366 w 1157027"/>
              <a:gd name="connsiteY24" fmla="*/ 338588 h 1231847"/>
              <a:gd name="connsiteX25" fmla="*/ 1073721 w 1157027"/>
              <a:gd name="connsiteY25" fmla="*/ 255858 h 1231847"/>
              <a:gd name="connsiteX26" fmla="*/ 617852 w 1157027"/>
              <a:gd name="connsiteY26" fmla="*/ 39485 h 1231847"/>
              <a:gd name="connsiteX27" fmla="*/ 539175 w 1157027"/>
              <a:gd name="connsiteY27" fmla="*/ 39485 h 1231847"/>
              <a:gd name="connsiteX28" fmla="*/ 539175 w 1157027"/>
              <a:gd name="connsiteY28" fmla="*/ 39485 h 12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57027" h="1231847">
                <a:moveTo>
                  <a:pt x="578514" y="1231848"/>
                </a:moveTo>
                <a:cubicBezTo>
                  <a:pt x="560580" y="1231848"/>
                  <a:pt x="542646" y="1227798"/>
                  <a:pt x="525869" y="1219699"/>
                </a:cubicBezTo>
                <a:lnTo>
                  <a:pt x="70579" y="1003326"/>
                </a:lnTo>
                <a:cubicBezTo>
                  <a:pt x="28347" y="983077"/>
                  <a:pt x="579" y="939687"/>
                  <a:pt x="579" y="892826"/>
                </a:cubicBezTo>
                <a:lnTo>
                  <a:pt x="0" y="338588"/>
                </a:lnTo>
                <a:cubicBezTo>
                  <a:pt x="0" y="291148"/>
                  <a:pt x="27190" y="247758"/>
                  <a:pt x="70000" y="227509"/>
                </a:cubicBezTo>
                <a:lnTo>
                  <a:pt x="525869" y="11715"/>
                </a:lnTo>
                <a:lnTo>
                  <a:pt x="525869" y="11715"/>
                </a:lnTo>
                <a:cubicBezTo>
                  <a:pt x="559423" y="-3905"/>
                  <a:pt x="597604" y="-3905"/>
                  <a:pt x="631158" y="11715"/>
                </a:cubicBezTo>
                <a:lnTo>
                  <a:pt x="1087027" y="228088"/>
                </a:lnTo>
                <a:cubicBezTo>
                  <a:pt x="1129837" y="248337"/>
                  <a:pt x="1157027" y="291727"/>
                  <a:pt x="1157027" y="338588"/>
                </a:cubicBezTo>
                <a:lnTo>
                  <a:pt x="1157027" y="892826"/>
                </a:lnTo>
                <a:cubicBezTo>
                  <a:pt x="1157027" y="939687"/>
                  <a:pt x="1129258" y="983656"/>
                  <a:pt x="1087027" y="1003905"/>
                </a:cubicBezTo>
                <a:lnTo>
                  <a:pt x="631158" y="1220277"/>
                </a:lnTo>
                <a:cubicBezTo>
                  <a:pt x="614381" y="1227798"/>
                  <a:pt x="596447" y="1231848"/>
                  <a:pt x="578514" y="1231848"/>
                </a:cubicBezTo>
                <a:close/>
                <a:moveTo>
                  <a:pt x="539175" y="39485"/>
                </a:moveTo>
                <a:lnTo>
                  <a:pt x="83306" y="255279"/>
                </a:lnTo>
                <a:cubicBezTo>
                  <a:pt x="51488" y="270321"/>
                  <a:pt x="30661" y="303298"/>
                  <a:pt x="30661" y="338588"/>
                </a:cubicBezTo>
                <a:lnTo>
                  <a:pt x="31240" y="892826"/>
                </a:lnTo>
                <a:cubicBezTo>
                  <a:pt x="31240" y="928116"/>
                  <a:pt x="52066" y="960514"/>
                  <a:pt x="83884" y="975556"/>
                </a:cubicBezTo>
                <a:lnTo>
                  <a:pt x="539175" y="1191929"/>
                </a:lnTo>
                <a:cubicBezTo>
                  <a:pt x="564051" y="1204078"/>
                  <a:pt x="592976" y="1204078"/>
                  <a:pt x="617852" y="1191929"/>
                </a:cubicBezTo>
                <a:lnTo>
                  <a:pt x="1073721" y="975556"/>
                </a:lnTo>
                <a:cubicBezTo>
                  <a:pt x="1105539" y="960514"/>
                  <a:pt x="1126366" y="928116"/>
                  <a:pt x="1126366" y="892826"/>
                </a:cubicBezTo>
                <a:lnTo>
                  <a:pt x="1126366" y="338588"/>
                </a:lnTo>
                <a:cubicBezTo>
                  <a:pt x="1126366" y="303298"/>
                  <a:pt x="1105539" y="270899"/>
                  <a:pt x="1073721" y="255858"/>
                </a:cubicBezTo>
                <a:lnTo>
                  <a:pt x="617852" y="39485"/>
                </a:lnTo>
                <a:cubicBezTo>
                  <a:pt x="592976" y="27336"/>
                  <a:pt x="564051" y="27336"/>
                  <a:pt x="539175" y="39485"/>
                </a:cubicBezTo>
                <a:lnTo>
                  <a:pt x="539175" y="39485"/>
                </a:lnTo>
                <a:close/>
              </a:path>
            </a:pathLst>
          </a:custGeom>
          <a:solidFill>
            <a:srgbClr val="5271FF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F361560F-F46D-82AD-DF97-4D6C06CF4DEA}"/>
              </a:ext>
            </a:extLst>
          </p:cNvPr>
          <p:cNvSpPr/>
          <p:nvPr/>
        </p:nvSpPr>
        <p:spPr>
          <a:xfrm rot="16200000">
            <a:off x="12079304" y="-828817"/>
            <a:ext cx="2806758" cy="2988264"/>
          </a:xfrm>
          <a:custGeom>
            <a:avLst/>
            <a:gdLst>
              <a:gd name="connsiteX0" fmla="*/ 578514 w 1157027"/>
              <a:gd name="connsiteY0" fmla="*/ 1231848 h 1231847"/>
              <a:gd name="connsiteX1" fmla="*/ 525869 w 1157027"/>
              <a:gd name="connsiteY1" fmla="*/ 1219699 h 1231847"/>
              <a:gd name="connsiteX2" fmla="*/ 70579 w 1157027"/>
              <a:gd name="connsiteY2" fmla="*/ 1003326 h 1231847"/>
              <a:gd name="connsiteX3" fmla="*/ 579 w 1157027"/>
              <a:gd name="connsiteY3" fmla="*/ 892826 h 1231847"/>
              <a:gd name="connsiteX4" fmla="*/ 0 w 1157027"/>
              <a:gd name="connsiteY4" fmla="*/ 338588 h 1231847"/>
              <a:gd name="connsiteX5" fmla="*/ 70000 w 1157027"/>
              <a:gd name="connsiteY5" fmla="*/ 227509 h 1231847"/>
              <a:gd name="connsiteX6" fmla="*/ 525869 w 1157027"/>
              <a:gd name="connsiteY6" fmla="*/ 11715 h 1231847"/>
              <a:gd name="connsiteX7" fmla="*/ 525869 w 1157027"/>
              <a:gd name="connsiteY7" fmla="*/ 11715 h 1231847"/>
              <a:gd name="connsiteX8" fmla="*/ 631158 w 1157027"/>
              <a:gd name="connsiteY8" fmla="*/ 11715 h 1231847"/>
              <a:gd name="connsiteX9" fmla="*/ 1087027 w 1157027"/>
              <a:gd name="connsiteY9" fmla="*/ 228088 h 1231847"/>
              <a:gd name="connsiteX10" fmla="*/ 1157027 w 1157027"/>
              <a:gd name="connsiteY10" fmla="*/ 338588 h 1231847"/>
              <a:gd name="connsiteX11" fmla="*/ 1157027 w 1157027"/>
              <a:gd name="connsiteY11" fmla="*/ 892826 h 1231847"/>
              <a:gd name="connsiteX12" fmla="*/ 1087027 w 1157027"/>
              <a:gd name="connsiteY12" fmla="*/ 1003905 h 1231847"/>
              <a:gd name="connsiteX13" fmla="*/ 631158 w 1157027"/>
              <a:gd name="connsiteY13" fmla="*/ 1220277 h 1231847"/>
              <a:gd name="connsiteX14" fmla="*/ 578514 w 1157027"/>
              <a:gd name="connsiteY14" fmla="*/ 1231848 h 1231847"/>
              <a:gd name="connsiteX15" fmla="*/ 539175 w 1157027"/>
              <a:gd name="connsiteY15" fmla="*/ 39485 h 1231847"/>
              <a:gd name="connsiteX16" fmla="*/ 83306 w 1157027"/>
              <a:gd name="connsiteY16" fmla="*/ 255279 h 1231847"/>
              <a:gd name="connsiteX17" fmla="*/ 30661 w 1157027"/>
              <a:gd name="connsiteY17" fmla="*/ 338588 h 1231847"/>
              <a:gd name="connsiteX18" fmla="*/ 31240 w 1157027"/>
              <a:gd name="connsiteY18" fmla="*/ 892826 h 1231847"/>
              <a:gd name="connsiteX19" fmla="*/ 83884 w 1157027"/>
              <a:gd name="connsiteY19" fmla="*/ 975556 h 1231847"/>
              <a:gd name="connsiteX20" fmla="*/ 539175 w 1157027"/>
              <a:gd name="connsiteY20" fmla="*/ 1191929 h 1231847"/>
              <a:gd name="connsiteX21" fmla="*/ 617852 w 1157027"/>
              <a:gd name="connsiteY21" fmla="*/ 1191929 h 1231847"/>
              <a:gd name="connsiteX22" fmla="*/ 1073721 w 1157027"/>
              <a:gd name="connsiteY22" fmla="*/ 975556 h 1231847"/>
              <a:gd name="connsiteX23" fmla="*/ 1126366 w 1157027"/>
              <a:gd name="connsiteY23" fmla="*/ 892826 h 1231847"/>
              <a:gd name="connsiteX24" fmla="*/ 1126366 w 1157027"/>
              <a:gd name="connsiteY24" fmla="*/ 338588 h 1231847"/>
              <a:gd name="connsiteX25" fmla="*/ 1073721 w 1157027"/>
              <a:gd name="connsiteY25" fmla="*/ 255858 h 1231847"/>
              <a:gd name="connsiteX26" fmla="*/ 617852 w 1157027"/>
              <a:gd name="connsiteY26" fmla="*/ 39485 h 1231847"/>
              <a:gd name="connsiteX27" fmla="*/ 539175 w 1157027"/>
              <a:gd name="connsiteY27" fmla="*/ 39485 h 1231847"/>
              <a:gd name="connsiteX28" fmla="*/ 539175 w 1157027"/>
              <a:gd name="connsiteY28" fmla="*/ 39485 h 12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57027" h="1231847">
                <a:moveTo>
                  <a:pt x="578514" y="1231848"/>
                </a:moveTo>
                <a:cubicBezTo>
                  <a:pt x="560580" y="1231848"/>
                  <a:pt x="542646" y="1227798"/>
                  <a:pt x="525869" y="1219699"/>
                </a:cubicBezTo>
                <a:lnTo>
                  <a:pt x="70579" y="1003326"/>
                </a:lnTo>
                <a:cubicBezTo>
                  <a:pt x="28347" y="983077"/>
                  <a:pt x="579" y="939687"/>
                  <a:pt x="579" y="892826"/>
                </a:cubicBezTo>
                <a:lnTo>
                  <a:pt x="0" y="338588"/>
                </a:lnTo>
                <a:cubicBezTo>
                  <a:pt x="0" y="291148"/>
                  <a:pt x="27190" y="247758"/>
                  <a:pt x="70000" y="227509"/>
                </a:cubicBezTo>
                <a:lnTo>
                  <a:pt x="525869" y="11715"/>
                </a:lnTo>
                <a:lnTo>
                  <a:pt x="525869" y="11715"/>
                </a:lnTo>
                <a:cubicBezTo>
                  <a:pt x="559423" y="-3905"/>
                  <a:pt x="597604" y="-3905"/>
                  <a:pt x="631158" y="11715"/>
                </a:cubicBezTo>
                <a:lnTo>
                  <a:pt x="1087027" y="228088"/>
                </a:lnTo>
                <a:cubicBezTo>
                  <a:pt x="1129837" y="248337"/>
                  <a:pt x="1157027" y="291727"/>
                  <a:pt x="1157027" y="338588"/>
                </a:cubicBezTo>
                <a:lnTo>
                  <a:pt x="1157027" y="892826"/>
                </a:lnTo>
                <a:cubicBezTo>
                  <a:pt x="1157027" y="939687"/>
                  <a:pt x="1129258" y="983656"/>
                  <a:pt x="1087027" y="1003905"/>
                </a:cubicBezTo>
                <a:lnTo>
                  <a:pt x="631158" y="1220277"/>
                </a:lnTo>
                <a:cubicBezTo>
                  <a:pt x="614381" y="1227798"/>
                  <a:pt x="596447" y="1231848"/>
                  <a:pt x="578514" y="1231848"/>
                </a:cubicBezTo>
                <a:close/>
                <a:moveTo>
                  <a:pt x="539175" y="39485"/>
                </a:moveTo>
                <a:lnTo>
                  <a:pt x="83306" y="255279"/>
                </a:lnTo>
                <a:cubicBezTo>
                  <a:pt x="51488" y="270321"/>
                  <a:pt x="30661" y="303298"/>
                  <a:pt x="30661" y="338588"/>
                </a:cubicBezTo>
                <a:lnTo>
                  <a:pt x="31240" y="892826"/>
                </a:lnTo>
                <a:cubicBezTo>
                  <a:pt x="31240" y="928116"/>
                  <a:pt x="52066" y="960514"/>
                  <a:pt x="83884" y="975556"/>
                </a:cubicBezTo>
                <a:lnTo>
                  <a:pt x="539175" y="1191929"/>
                </a:lnTo>
                <a:cubicBezTo>
                  <a:pt x="564051" y="1204078"/>
                  <a:pt x="592976" y="1204078"/>
                  <a:pt x="617852" y="1191929"/>
                </a:cubicBezTo>
                <a:lnTo>
                  <a:pt x="1073721" y="975556"/>
                </a:lnTo>
                <a:cubicBezTo>
                  <a:pt x="1105539" y="960514"/>
                  <a:pt x="1126366" y="928116"/>
                  <a:pt x="1126366" y="892826"/>
                </a:cubicBezTo>
                <a:lnTo>
                  <a:pt x="1126366" y="338588"/>
                </a:lnTo>
                <a:cubicBezTo>
                  <a:pt x="1126366" y="303298"/>
                  <a:pt x="1105539" y="270899"/>
                  <a:pt x="1073721" y="255858"/>
                </a:cubicBezTo>
                <a:lnTo>
                  <a:pt x="617852" y="39485"/>
                </a:lnTo>
                <a:cubicBezTo>
                  <a:pt x="592976" y="27336"/>
                  <a:pt x="564051" y="27336"/>
                  <a:pt x="539175" y="39485"/>
                </a:cubicBezTo>
                <a:lnTo>
                  <a:pt x="539175" y="39485"/>
                </a:lnTo>
                <a:close/>
              </a:path>
            </a:pathLst>
          </a:custGeom>
          <a:solidFill>
            <a:srgbClr val="5271FF"/>
          </a:solidFill>
          <a:ln w="63500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8567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83E66DE3-D020-E76A-0FBE-B4AC2E1985B3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0085B34-1F72-88A6-6523-0FB225179E99}"/>
              </a:ext>
            </a:extLst>
          </p:cNvPr>
          <p:cNvSpPr txBox="1"/>
          <p:nvPr/>
        </p:nvSpPr>
        <p:spPr>
          <a:xfrm>
            <a:off x="1559898" y="571500"/>
            <a:ext cx="629563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High </a:t>
            </a:r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Share Of Voice 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Ads </a:t>
            </a:r>
            <a:endParaRPr lang="en-US" sz="4000" dirty="0">
              <a:solidFill>
                <a:srgbClr val="5271FF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063C4-00C6-7925-9F2D-C694E542D966}"/>
              </a:ext>
            </a:extLst>
          </p:cNvPr>
          <p:cNvSpPr txBox="1"/>
          <p:nvPr/>
        </p:nvSpPr>
        <p:spPr>
          <a:xfrm>
            <a:off x="1524000" y="1296838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Home Page Take Over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6C1040-6380-F09E-269B-0EA2CA1356E6}"/>
              </a:ext>
            </a:extLst>
          </p:cNvPr>
          <p:cNvGrpSpPr/>
          <p:nvPr/>
        </p:nvGrpSpPr>
        <p:grpSpPr>
          <a:xfrm>
            <a:off x="968665" y="1331134"/>
            <a:ext cx="16350670" cy="8174881"/>
            <a:chOff x="769331" y="1331134"/>
            <a:chExt cx="16350670" cy="817488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7E46EC-976D-FA03-7B27-D9FA3B96B86C}"/>
                </a:ext>
              </a:extLst>
            </p:cNvPr>
            <p:cNvSpPr txBox="1"/>
            <p:nvPr/>
          </p:nvSpPr>
          <p:spPr>
            <a:xfrm>
              <a:off x="5294620" y="9105905"/>
              <a:ext cx="2291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Desktop View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D3A67D-A45B-5742-0A99-E88A15613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3932" y="1331134"/>
              <a:ext cx="3642214" cy="7622366"/>
            </a:xfrm>
            <a:prstGeom prst="rect">
              <a:avLst/>
            </a:prstGeom>
            <a:ln w="63500">
              <a:solidFill>
                <a:srgbClr val="5271FF"/>
              </a:solidFill>
              <a:miter lim="800000"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8B624D-7568-C014-55AA-8102E0BE29A6}"/>
                </a:ext>
              </a:extLst>
            </p:cNvPr>
            <p:cNvSpPr txBox="1"/>
            <p:nvPr/>
          </p:nvSpPr>
          <p:spPr>
            <a:xfrm>
              <a:off x="14139513" y="9105905"/>
              <a:ext cx="2291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Mobile View</a:t>
              </a:r>
            </a:p>
          </p:txBody>
        </p:sp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A343F6A8-7A0D-0AF1-3425-7D91D83DB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524" y="2425245"/>
              <a:ext cx="11442881" cy="5517486"/>
            </a:xfrm>
            <a:prstGeom prst="rect">
              <a:avLst/>
            </a:prstGeom>
            <a:ln w="63500" cap="sq">
              <a:solidFill>
                <a:srgbClr val="5271FF"/>
              </a:solidFill>
              <a:miter lim="800000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49EE12-9611-BC4A-7984-75A2696600B9}"/>
                </a:ext>
              </a:extLst>
            </p:cNvPr>
            <p:cNvSpPr/>
            <p:nvPr/>
          </p:nvSpPr>
          <p:spPr>
            <a:xfrm>
              <a:off x="7855528" y="4377230"/>
              <a:ext cx="2379954" cy="2003605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3EBA1D-EE5A-1BE3-DDB3-12006797E91C}"/>
                </a:ext>
              </a:extLst>
            </p:cNvPr>
            <p:cNvSpPr/>
            <p:nvPr/>
          </p:nvSpPr>
          <p:spPr>
            <a:xfrm>
              <a:off x="10835839" y="2385832"/>
              <a:ext cx="1453049" cy="4399442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F012AC-16CB-BB03-0BF0-84C58A092930}"/>
                </a:ext>
              </a:extLst>
            </p:cNvPr>
            <p:cNvSpPr/>
            <p:nvPr/>
          </p:nvSpPr>
          <p:spPr>
            <a:xfrm>
              <a:off x="769331" y="2385832"/>
              <a:ext cx="1321904" cy="4399442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701C4B-331C-3C9E-2C22-4FCBE19829B5}"/>
                </a:ext>
              </a:extLst>
            </p:cNvPr>
            <p:cNvSpPr/>
            <p:nvPr/>
          </p:nvSpPr>
          <p:spPr>
            <a:xfrm rot="16200000">
              <a:off x="5953192" y="-18121"/>
              <a:ext cx="883840" cy="5691747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D2FA7D-9A8A-F1F3-24AB-DFE82BF7336B}"/>
                </a:ext>
              </a:extLst>
            </p:cNvPr>
            <p:cNvSpPr/>
            <p:nvPr/>
          </p:nvSpPr>
          <p:spPr>
            <a:xfrm>
              <a:off x="13425057" y="3688159"/>
              <a:ext cx="3694944" cy="2518677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91C1AE-3FE4-06FD-83C6-2C385B78B784}"/>
                </a:ext>
              </a:extLst>
            </p:cNvPr>
            <p:cNvSpPr/>
            <p:nvPr/>
          </p:nvSpPr>
          <p:spPr>
            <a:xfrm>
              <a:off x="13771417" y="8368145"/>
              <a:ext cx="3348583" cy="608666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83670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83E66DE3-D020-E76A-0FBE-B4AC2E1985B3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0085B34-1F72-88A6-6523-0FB225179E99}"/>
              </a:ext>
            </a:extLst>
          </p:cNvPr>
          <p:cNvSpPr txBox="1"/>
          <p:nvPr/>
        </p:nvSpPr>
        <p:spPr>
          <a:xfrm>
            <a:off x="1559898" y="571500"/>
            <a:ext cx="629563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High </a:t>
            </a:r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Share Of Voice 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Ads </a:t>
            </a:r>
            <a:endParaRPr lang="en-US" sz="4000" dirty="0">
              <a:solidFill>
                <a:srgbClr val="5271FF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00A2A9-AB8E-9EF3-B3CE-E049A8F79778}"/>
              </a:ext>
            </a:extLst>
          </p:cNvPr>
          <p:cNvGrpSpPr/>
          <p:nvPr/>
        </p:nvGrpSpPr>
        <p:grpSpPr>
          <a:xfrm>
            <a:off x="593491" y="1719276"/>
            <a:ext cx="17101018" cy="7662044"/>
            <a:chOff x="593491" y="1719276"/>
            <a:chExt cx="17101018" cy="76620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69F2BF-B305-60A0-4A1D-566E33C4C524}"/>
                </a:ext>
              </a:extLst>
            </p:cNvPr>
            <p:cNvGrpSpPr/>
            <p:nvPr/>
          </p:nvGrpSpPr>
          <p:grpSpPr>
            <a:xfrm>
              <a:off x="593491" y="2101577"/>
              <a:ext cx="11693310" cy="7279743"/>
              <a:chOff x="593491" y="2101577"/>
              <a:chExt cx="11693310" cy="7279743"/>
            </a:xfrm>
          </p:grpSpPr>
          <p:pic>
            <p:nvPicPr>
              <p:cNvPr id="9" name="Picture 8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6B5301FB-C410-98FF-6E25-3AF579F35B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0" t="5200" r="4681"/>
              <a:stretch/>
            </p:blipFill>
            <p:spPr>
              <a:xfrm>
                <a:off x="593491" y="2101577"/>
                <a:ext cx="11693310" cy="6164822"/>
              </a:xfrm>
              <a:prstGeom prst="rect">
                <a:avLst/>
              </a:prstGeom>
              <a:ln w="63500">
                <a:solidFill>
                  <a:srgbClr val="5271FF"/>
                </a:solidFill>
                <a:miter lim="800000"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7E46EC-976D-FA03-7B27-D9FA3B96B86C}"/>
                  </a:ext>
                </a:extLst>
              </p:cNvPr>
              <p:cNvSpPr txBox="1"/>
              <p:nvPr/>
            </p:nvSpPr>
            <p:spPr>
              <a:xfrm>
                <a:off x="5294620" y="8981210"/>
                <a:ext cx="22910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Poppins" panose="00000500000000000000" pitchFamily="2" charset="0"/>
                    <a:cs typeface="Poppins" panose="00000500000000000000" pitchFamily="2" charset="0"/>
                  </a:rPr>
                  <a:t>Desktop View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D88877-110C-B241-7BE6-ED9F2D8C960B}"/>
                </a:ext>
              </a:extLst>
            </p:cNvPr>
            <p:cNvGrpSpPr/>
            <p:nvPr/>
          </p:nvGrpSpPr>
          <p:grpSpPr>
            <a:xfrm>
              <a:off x="12875569" y="1719276"/>
              <a:ext cx="4818940" cy="7662044"/>
              <a:chOff x="12875569" y="1719276"/>
              <a:chExt cx="4818940" cy="7662044"/>
            </a:xfrm>
          </p:grpSpPr>
          <p:pic>
            <p:nvPicPr>
              <p:cNvPr id="16" name="Picture 1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FD3A67D-A45B-5742-0A99-E88A15613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5569" y="1719276"/>
                <a:ext cx="4818940" cy="6929424"/>
              </a:xfrm>
              <a:prstGeom prst="rect">
                <a:avLst/>
              </a:prstGeom>
              <a:ln w="63500">
                <a:solidFill>
                  <a:srgbClr val="5271FF"/>
                </a:solidFill>
                <a:miter lim="800000"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88B624D-7568-C014-55AA-8102E0BE29A6}"/>
                  </a:ext>
                </a:extLst>
              </p:cNvPr>
              <p:cNvSpPr txBox="1"/>
              <p:nvPr/>
            </p:nvSpPr>
            <p:spPr>
              <a:xfrm>
                <a:off x="14139513" y="8981210"/>
                <a:ext cx="229105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Poppins" panose="00000500000000000000" pitchFamily="2" charset="0"/>
                    <a:cs typeface="Poppins" panose="00000500000000000000" pitchFamily="2" charset="0"/>
                  </a:rPr>
                  <a:t>Mobile View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828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559897" y="571500"/>
            <a:ext cx="11165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We Represent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Asian American </a:t>
            </a: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Ethnicities</a:t>
            </a:r>
          </a:p>
        </p:txBody>
      </p:sp>
      <p:pic>
        <p:nvPicPr>
          <p:cNvPr id="155" name="Picture 154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3D3487-BB9A-0D67-F7EC-9945052658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13CC8031-EAEF-B4AD-A586-FC9EBF9F47B0}"/>
              </a:ext>
            </a:extLst>
          </p:cNvPr>
          <p:cNvSpPr txBox="1"/>
          <p:nvPr/>
        </p:nvSpPr>
        <p:spPr>
          <a:xfrm>
            <a:off x="1518946" y="1257300"/>
            <a:ext cx="12102925" cy="510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The term “Asian American” encapsulates dozens of ethnic groups of Asian descent.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C14071D-A536-94A7-5964-DBB55D60E589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84E49A-B7C2-4932-9407-B6106638A519}"/>
              </a:ext>
            </a:extLst>
          </p:cNvPr>
          <p:cNvSpPr txBox="1"/>
          <p:nvPr/>
        </p:nvSpPr>
        <p:spPr>
          <a:xfrm>
            <a:off x="2057400" y="7119889"/>
            <a:ext cx="18879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>
                <a:latin typeface="Poppins" panose="00000500000000000000" pitchFamily="2" charset="0"/>
                <a:cs typeface="Poppins" panose="00000500000000000000" pitchFamily="2" charset="0"/>
              </a:rPr>
              <a:t>Chinese 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447804B-88DD-3F1C-0153-63B7A9060F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766" y="6466963"/>
            <a:ext cx="2419372" cy="18754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EAE148D-99DE-C80A-9797-BD34C1AA62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465" y="6460677"/>
            <a:ext cx="2419372" cy="18754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89E4F5-7E2F-85C6-FED9-FC657BF01A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766" y="2914996"/>
            <a:ext cx="2419372" cy="18441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55EDE2-178B-D736-A4D5-C5F078CE5C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465" y="2908710"/>
            <a:ext cx="2419372" cy="1844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74AF2D-5648-7A7E-EF78-41CAB157E5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164" y="2860038"/>
            <a:ext cx="2419372" cy="1844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416246-C7C6-7B11-2341-FD96579CB7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8862" y="2908710"/>
            <a:ext cx="2419372" cy="1844197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B958EE35-0575-3359-8EDC-AA145D4BC287}"/>
              </a:ext>
            </a:extLst>
          </p:cNvPr>
          <p:cNvGrpSpPr/>
          <p:nvPr/>
        </p:nvGrpSpPr>
        <p:grpSpPr>
          <a:xfrm>
            <a:off x="1939453" y="5632697"/>
            <a:ext cx="14409095" cy="400110"/>
            <a:chOff x="1939453" y="5772375"/>
            <a:chExt cx="14409095" cy="40011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EB1EFD2-CCC8-A93C-48AC-16ECE765CA1A}"/>
                </a:ext>
              </a:extLst>
            </p:cNvPr>
            <p:cNvSpPr txBox="1"/>
            <p:nvPr/>
          </p:nvSpPr>
          <p:spPr>
            <a:xfrm>
              <a:off x="1939453" y="5772375"/>
              <a:ext cx="17799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Poppins" panose="00000500000000000000" pitchFamily="2" charset="0"/>
                  <a:cs typeface="Poppins" panose="00000500000000000000" pitchFamily="2" charset="0"/>
                </a:rPr>
                <a:t>South Asian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27E8D4-A6F0-FA4E-EAAB-E1D1E9E4DB9A}"/>
                </a:ext>
              </a:extLst>
            </p:cNvPr>
            <p:cNvSpPr txBox="1"/>
            <p:nvPr/>
          </p:nvSpPr>
          <p:spPr>
            <a:xfrm>
              <a:off x="6149152" y="5772375"/>
              <a:ext cx="17799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Poppins" panose="00000500000000000000" pitchFamily="2" charset="0"/>
                  <a:cs typeface="Poppins" panose="00000500000000000000" pitchFamily="2" charset="0"/>
                </a:rPr>
                <a:t>Chinese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067919-E6D0-787C-C78F-F8F09210821C}"/>
                </a:ext>
              </a:extLst>
            </p:cNvPr>
            <p:cNvSpPr txBox="1"/>
            <p:nvPr/>
          </p:nvSpPr>
          <p:spPr>
            <a:xfrm>
              <a:off x="10358851" y="5772375"/>
              <a:ext cx="17799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Poppins" panose="00000500000000000000" pitchFamily="2" charset="0"/>
                  <a:cs typeface="Poppins" panose="00000500000000000000" pitchFamily="2" charset="0"/>
                </a:rPr>
                <a:t>Filipino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7D8060D-395C-4263-E55E-4BF2530354AC}"/>
                </a:ext>
              </a:extLst>
            </p:cNvPr>
            <p:cNvSpPr txBox="1"/>
            <p:nvPr/>
          </p:nvSpPr>
          <p:spPr>
            <a:xfrm>
              <a:off x="14568550" y="5772375"/>
              <a:ext cx="17799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Poppins" panose="00000500000000000000" pitchFamily="2" charset="0"/>
                  <a:cs typeface="Poppins" panose="00000500000000000000" pitchFamily="2" charset="0"/>
                </a:rPr>
                <a:t>Vietnamese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1C07230-212C-0BCD-FCDE-D772E85376B3}"/>
              </a:ext>
            </a:extLst>
          </p:cNvPr>
          <p:cNvSpPr txBox="1"/>
          <p:nvPr/>
        </p:nvSpPr>
        <p:spPr>
          <a:xfrm>
            <a:off x="1939452" y="9118716"/>
            <a:ext cx="1779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Korean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631964B-0704-4EC5-2CE5-AF87DA72245B}"/>
              </a:ext>
            </a:extLst>
          </p:cNvPr>
          <p:cNvSpPr txBox="1"/>
          <p:nvPr/>
        </p:nvSpPr>
        <p:spPr>
          <a:xfrm>
            <a:off x="6149151" y="9118716"/>
            <a:ext cx="1779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Japanese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5712CF-48A7-8EE8-2A5D-F3E80CCF2083}"/>
              </a:ext>
            </a:extLst>
          </p:cNvPr>
          <p:cNvSpPr txBox="1"/>
          <p:nvPr/>
        </p:nvSpPr>
        <p:spPr>
          <a:xfrm>
            <a:off x="10358850" y="9118716"/>
            <a:ext cx="1779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Taiwanese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0C82DFF-4478-EDBF-352D-CA672E1A6E28}"/>
              </a:ext>
            </a:extLst>
          </p:cNvPr>
          <p:cNvSpPr txBox="1"/>
          <p:nvPr/>
        </p:nvSpPr>
        <p:spPr>
          <a:xfrm>
            <a:off x="14568549" y="9118716"/>
            <a:ext cx="1779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Others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5ECA39F-39BB-BE8B-22B2-B303CD1564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164" y="6412005"/>
            <a:ext cx="2419372" cy="18754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76BDC76-74F7-FE63-B177-7B6B421612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8862" y="6460677"/>
            <a:ext cx="2419372" cy="18754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228A0C1-3FFD-298A-B5C8-0A82EE030B8E}"/>
              </a:ext>
            </a:extLst>
          </p:cNvPr>
          <p:cNvSpPr txBox="1"/>
          <p:nvPr/>
        </p:nvSpPr>
        <p:spPr>
          <a:xfrm>
            <a:off x="1613377" y="3241179"/>
            <a:ext cx="2432150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4.8M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5DB79CB-6F59-1737-DDF1-313A558D21B5}"/>
              </a:ext>
            </a:extLst>
          </p:cNvPr>
          <p:cNvSpPr txBox="1"/>
          <p:nvPr/>
        </p:nvSpPr>
        <p:spPr>
          <a:xfrm>
            <a:off x="6192149" y="3241179"/>
            <a:ext cx="169400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4.1M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DD7C51-C5E1-6746-40F1-BC7E44242110}"/>
              </a:ext>
            </a:extLst>
          </p:cNvPr>
          <p:cNvSpPr txBox="1"/>
          <p:nvPr/>
        </p:nvSpPr>
        <p:spPr>
          <a:xfrm>
            <a:off x="9959334" y="3245692"/>
            <a:ext cx="2579030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2.9M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7CB7227-0342-4467-FCDC-0F5AD31041E0}"/>
              </a:ext>
            </a:extLst>
          </p:cNvPr>
          <p:cNvSpPr txBox="1"/>
          <p:nvPr/>
        </p:nvSpPr>
        <p:spPr>
          <a:xfrm>
            <a:off x="14611547" y="3241179"/>
            <a:ext cx="169400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1.8M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01B0C6-5875-E826-1CBF-5C17C6887813}"/>
              </a:ext>
            </a:extLst>
          </p:cNvPr>
          <p:cNvSpPr txBox="1"/>
          <p:nvPr/>
        </p:nvSpPr>
        <p:spPr>
          <a:xfrm>
            <a:off x="1994559" y="6760959"/>
            <a:ext cx="169400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1.5M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FCBB986-85FD-060D-81ED-CEF4868DCCA5}"/>
              </a:ext>
            </a:extLst>
          </p:cNvPr>
          <p:cNvSpPr txBox="1"/>
          <p:nvPr/>
        </p:nvSpPr>
        <p:spPr>
          <a:xfrm>
            <a:off x="6204257" y="6760959"/>
            <a:ext cx="169400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771K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A34F7A-161C-0EBC-DBBD-C1A403A0314E}"/>
              </a:ext>
            </a:extLst>
          </p:cNvPr>
          <p:cNvSpPr txBox="1"/>
          <p:nvPr/>
        </p:nvSpPr>
        <p:spPr>
          <a:xfrm>
            <a:off x="10413956" y="6760959"/>
            <a:ext cx="169400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172K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AC4D9E7-547C-73EF-A186-57433592E782}"/>
              </a:ext>
            </a:extLst>
          </p:cNvPr>
          <p:cNvSpPr txBox="1"/>
          <p:nvPr/>
        </p:nvSpPr>
        <p:spPr>
          <a:xfrm>
            <a:off x="14623655" y="6760959"/>
            <a:ext cx="1694002" cy="86177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1.2M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2FAF9C9-1577-DFB5-ED8A-A0FB6B25585D}"/>
              </a:ext>
            </a:extLst>
          </p:cNvPr>
          <p:cNvSpPr txBox="1"/>
          <p:nvPr/>
        </p:nvSpPr>
        <p:spPr>
          <a:xfrm>
            <a:off x="14580657" y="7522959"/>
            <a:ext cx="1779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(Approx)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13DAE61-DBAF-69D1-9290-E087A749AC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794" y="4909193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77D1FF8-0A04-833E-8BD6-1BF622F86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69" y="4909193"/>
            <a:ext cx="883174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9AA56E9-E041-1585-1D7D-50D6413E4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9073" y="4909193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E42818EB-83C9-0903-D252-6DA883723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8515" y="4880816"/>
            <a:ext cx="503105" cy="6242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20212BE-58A4-1732-0417-150FAADE98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3405" y="4886037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7DF5CEF4-B58C-647B-1A58-B5EF13313F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0576" y="4905470"/>
            <a:ext cx="936547" cy="5471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701923-F6B9-ABA5-71E1-A63C10CDE8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84910" y="4865593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EC186FF-D456-539F-F393-141C64A09C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7666" y="8474032"/>
            <a:ext cx="963570" cy="56291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63909613-9E73-C69E-9F47-8DC5A9354D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5512" y="8471718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B65CD55-95FB-FF60-CD37-61AA2549C6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64869" y="8469405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3" name="Google Shape;305;p20">
            <a:extLst>
              <a:ext uri="{FF2B5EF4-FFF2-40B4-BE49-F238E27FC236}">
                <a16:creationId xmlns:a16="http://schemas.microsoft.com/office/drawing/2014/main" id="{C04151DD-42A1-67EC-3FBF-1C5EB75C6598}"/>
              </a:ext>
            </a:extLst>
          </p:cNvPr>
          <p:cNvSpPr txBox="1"/>
          <p:nvPr/>
        </p:nvSpPr>
        <p:spPr>
          <a:xfrm>
            <a:off x="358575" y="9761109"/>
            <a:ext cx="9438568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 https://www.census.gov/library/stories/2022/05/aanhpi-population-diverse-geographically-dispersed.html</a:t>
            </a:r>
            <a:endParaRPr sz="12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A90B6F37-B509-DB48-CD39-FB5BD74164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25600" y="8453973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187203D7-19A2-66E7-1186-F6B8B99EFB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517713" y="8469405"/>
            <a:ext cx="971491" cy="5675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67F05829-277F-60F6-E69F-3E5F5AF18E66}"/>
              </a:ext>
            </a:extLst>
          </p:cNvPr>
          <p:cNvSpPr txBox="1"/>
          <p:nvPr/>
        </p:nvSpPr>
        <p:spPr>
          <a:xfrm>
            <a:off x="16544787" y="8508525"/>
            <a:ext cx="6769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Poppins" panose="00000500000000000000" pitchFamily="2" charset="0"/>
                <a:cs typeface="Poppins" panose="00000500000000000000" pitchFamily="2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440B4-F329-DB62-CE8E-6A95710B73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9849" y="4875815"/>
            <a:ext cx="1087359" cy="63429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9F40F-4C2A-DDF9-B69E-78D33C3C155C}"/>
              </a:ext>
            </a:extLst>
          </p:cNvPr>
          <p:cNvSpPr txBox="1"/>
          <p:nvPr/>
        </p:nvSpPr>
        <p:spPr>
          <a:xfrm>
            <a:off x="1518947" y="1796142"/>
            <a:ext cx="12729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According to 2020 Census 19.9M people identified as Asian alone &amp; 4.1 million people identified as Asian in combination with another race.</a:t>
            </a:r>
            <a:endParaRPr lang="en-IN" sz="2000" dirty="0">
              <a:solidFill>
                <a:srgbClr val="5271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907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83E66DE3-D020-E76A-0FBE-B4AC2E1985B3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0085B34-1F72-88A6-6523-0FB225179E99}"/>
              </a:ext>
            </a:extLst>
          </p:cNvPr>
          <p:cNvSpPr txBox="1"/>
          <p:nvPr/>
        </p:nvSpPr>
        <p:spPr>
          <a:xfrm>
            <a:off x="1559897" y="571500"/>
            <a:ext cx="64411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High </a:t>
            </a:r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Share Of Voice 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Ads </a:t>
            </a:r>
            <a:endParaRPr lang="en-US" sz="4000" dirty="0">
              <a:solidFill>
                <a:srgbClr val="5271FF"/>
              </a:solidFill>
              <a:latin typeface="Poppins Bold" panose="020B0604020202020204" charset="0"/>
              <a:cs typeface="Poppins Bold" panose="020B060402020202020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D6FE9E-5922-3EFB-5408-C78A65AF47BE}"/>
              </a:ext>
            </a:extLst>
          </p:cNvPr>
          <p:cNvGrpSpPr/>
          <p:nvPr/>
        </p:nvGrpSpPr>
        <p:grpSpPr>
          <a:xfrm>
            <a:off x="944446" y="1333500"/>
            <a:ext cx="16399109" cy="8020110"/>
            <a:chOff x="944446" y="1333500"/>
            <a:chExt cx="16399109" cy="802011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EFD772-75AB-C85D-253F-6D29C743DE59}"/>
                </a:ext>
              </a:extLst>
            </p:cNvPr>
            <p:cNvSpPr txBox="1"/>
            <p:nvPr/>
          </p:nvSpPr>
          <p:spPr>
            <a:xfrm>
              <a:off x="5645575" y="8953500"/>
              <a:ext cx="2291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Poppins" panose="00000500000000000000" pitchFamily="2" charset="0"/>
                  <a:cs typeface="Poppins" panose="00000500000000000000" pitchFamily="2" charset="0"/>
                </a:rPr>
                <a:t>Desktop View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BBC03-220D-01BA-479B-270E127E2B69}"/>
                </a:ext>
              </a:extLst>
            </p:cNvPr>
            <p:cNvSpPr txBox="1"/>
            <p:nvPr/>
          </p:nvSpPr>
          <p:spPr>
            <a:xfrm>
              <a:off x="14235879" y="8953500"/>
              <a:ext cx="229105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Poppins" panose="00000500000000000000" pitchFamily="2" charset="0"/>
                  <a:cs typeface="Poppins" panose="00000500000000000000" pitchFamily="2" charset="0"/>
                </a:rPr>
                <a:t>Mobile View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268720-779A-4366-874A-295EE37D6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5039" r="862"/>
            <a:stretch/>
          </p:blipFill>
          <p:spPr>
            <a:xfrm>
              <a:off x="944446" y="2324100"/>
              <a:ext cx="11693310" cy="5854186"/>
            </a:xfrm>
            <a:prstGeom prst="rect">
              <a:avLst/>
            </a:prstGeom>
            <a:ln w="63500">
              <a:solidFill>
                <a:srgbClr val="5271FF"/>
              </a:solidFill>
              <a:miter lim="800000"/>
            </a:ln>
          </p:spPr>
        </p:pic>
        <p:pic>
          <p:nvPicPr>
            <p:cNvPr id="27" name="Picture 26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9FD977C0-784D-C0A2-F522-EB93733E5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9255" y="1333500"/>
              <a:ext cx="3924300" cy="7524750"/>
            </a:xfrm>
            <a:prstGeom prst="rect">
              <a:avLst/>
            </a:prstGeom>
            <a:ln w="63500">
              <a:solidFill>
                <a:srgbClr val="5271FF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F8FE1B-FB97-1879-A6DF-E179E786C1A6}"/>
              </a:ext>
            </a:extLst>
          </p:cNvPr>
          <p:cNvSpPr txBox="1"/>
          <p:nvPr/>
        </p:nvSpPr>
        <p:spPr>
          <a:xfrm>
            <a:off x="1524000" y="1296838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Full Page Interstitial</a:t>
            </a:r>
          </a:p>
        </p:txBody>
      </p:sp>
    </p:spTree>
    <p:extLst>
      <p:ext uri="{BB962C8B-B14F-4D97-AF65-F5344CB8AC3E}">
        <p14:creationId xmlns:p14="http://schemas.microsoft.com/office/powerpoint/2010/main" val="271695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61363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Content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 Sponsorships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5FD16-846C-25F2-D057-B5F057BA5580}"/>
              </a:ext>
            </a:extLst>
          </p:cNvPr>
          <p:cNvSpPr txBox="1"/>
          <p:nvPr/>
        </p:nvSpPr>
        <p:spPr>
          <a:xfrm>
            <a:off x="1518948" y="1359813"/>
            <a:ext cx="70916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Brand sponsored articles on well known websites.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4482E-C2EA-3603-3296-F8F561B2DD5F}"/>
              </a:ext>
            </a:extLst>
          </p:cNvPr>
          <p:cNvSpPr txBox="1"/>
          <p:nvPr/>
        </p:nvSpPr>
        <p:spPr>
          <a:xfrm>
            <a:off x="5624945" y="9581250"/>
            <a:ext cx="7038110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IN" sz="1600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Brand OnePlus Sponsored articles with Indian publisher </a:t>
            </a:r>
            <a:r>
              <a:rPr lang="en-IN" sz="1600" dirty="0" err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Pinkvilla</a:t>
            </a:r>
            <a:endParaRPr lang="en-IN" sz="1600" dirty="0">
              <a:solidFill>
                <a:srgbClr val="5271FF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Bollywood News_ Latest Entertainment News &amp; Gossips From Bollywood, Hollywood, Korean - Google Chrome 2023-01-16 10-51-2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4918750-4E1E-FEFA-2963-56B9B50301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6728" y="2062354"/>
            <a:ext cx="13854545" cy="7446818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0040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85747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Brand Engagement 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Solutions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E6DC49-1D0A-20DA-C804-2FCC11573F3B}"/>
              </a:ext>
            </a:extLst>
          </p:cNvPr>
          <p:cNvGrpSpPr/>
          <p:nvPr/>
        </p:nvGrpSpPr>
        <p:grpSpPr>
          <a:xfrm>
            <a:off x="2706527" y="2012372"/>
            <a:ext cx="12874946" cy="7703128"/>
            <a:chOff x="2706528" y="2008911"/>
            <a:chExt cx="12874946" cy="7703128"/>
          </a:xfrm>
        </p:grpSpPr>
        <p:pic>
          <p:nvPicPr>
            <p:cNvPr id="8" name="Picture 7" descr="Graphical user interface, application, Word, website&#10;&#10;Description automatically generated">
              <a:extLst>
                <a:ext uri="{FF2B5EF4-FFF2-40B4-BE49-F238E27FC236}">
                  <a16:creationId xmlns:a16="http://schemas.microsoft.com/office/drawing/2014/main" id="{F5E7D16F-9DBC-6885-8206-3D8155820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"/>
            <a:stretch/>
          </p:blipFill>
          <p:spPr>
            <a:xfrm>
              <a:off x="2706528" y="2008911"/>
              <a:ext cx="12874946" cy="7703128"/>
            </a:xfrm>
            <a:prstGeom prst="rect">
              <a:avLst/>
            </a:prstGeom>
            <a:ln w="63500" cap="sq">
              <a:solidFill>
                <a:srgbClr val="5271FF"/>
              </a:solidFill>
              <a:miter lim="800000"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FA6044-3FD5-531F-CFBB-13B62BFB2EF8}"/>
                </a:ext>
              </a:extLst>
            </p:cNvPr>
            <p:cNvSpPr/>
            <p:nvPr/>
          </p:nvSpPr>
          <p:spPr>
            <a:xfrm>
              <a:off x="11251893" y="3629895"/>
              <a:ext cx="2879744" cy="4294905"/>
            </a:xfrm>
            <a:prstGeom prst="rect">
              <a:avLst/>
            </a:prstGeom>
            <a:noFill/>
            <a:ln w="6350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EE4C66-79E5-E25F-0B94-E1F116439604}"/>
              </a:ext>
            </a:extLst>
          </p:cNvPr>
          <p:cNvSpPr txBox="1"/>
          <p:nvPr/>
        </p:nvSpPr>
        <p:spPr>
          <a:xfrm>
            <a:off x="1518948" y="1359813"/>
            <a:ext cx="153212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Chatbot Creative</a:t>
            </a:r>
          </a:p>
        </p:txBody>
      </p:sp>
    </p:spTree>
    <p:extLst>
      <p:ext uri="{BB962C8B-B14F-4D97-AF65-F5344CB8AC3E}">
        <p14:creationId xmlns:p14="http://schemas.microsoft.com/office/powerpoint/2010/main" val="1877138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23A150-9544-39B2-EBC6-D794CDB58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28" y="2197459"/>
            <a:ext cx="5334000" cy="7852459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  <a:effectLst/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59077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Social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 Outreach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A3526-19B4-1F27-EA6F-79BA0F2AF47A}"/>
              </a:ext>
            </a:extLst>
          </p:cNvPr>
          <p:cNvSpPr txBox="1"/>
          <p:nvPr/>
        </p:nvSpPr>
        <p:spPr>
          <a:xfrm>
            <a:off x="1518948" y="1359813"/>
            <a:ext cx="153212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Sponsored social media segments: Carousels, Videos, Reels &amp; more tagged with the brand’s social handle.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7A2F8B-93A9-585D-4F45-77C43F8B304D}"/>
              </a:ext>
            </a:extLst>
          </p:cNvPr>
          <p:cNvSpPr/>
          <p:nvPr/>
        </p:nvSpPr>
        <p:spPr>
          <a:xfrm>
            <a:off x="11329491" y="4558256"/>
            <a:ext cx="157271" cy="2933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3D6C2B-30CF-2EF1-7EE8-7F5732BF2AD0}"/>
              </a:ext>
            </a:extLst>
          </p:cNvPr>
          <p:cNvSpPr/>
          <p:nvPr/>
        </p:nvSpPr>
        <p:spPr>
          <a:xfrm>
            <a:off x="6760833" y="6887645"/>
            <a:ext cx="1712595" cy="1740379"/>
          </a:xfrm>
          <a:prstGeom prst="rect">
            <a:avLst/>
          </a:prstGeom>
          <a:noFill/>
          <a:ln w="6350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n w="38100">
                <a:noFill/>
              </a:ln>
              <a:noFill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7AE8E37-8C23-0141-E309-192A8EE0F3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26" y="3410449"/>
            <a:ext cx="4959546" cy="6305051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  <a:effectLst/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BBFF3CE1-BC81-ADA0-5332-6BACC37FF0FD}"/>
              </a:ext>
            </a:extLst>
          </p:cNvPr>
          <p:cNvSpPr/>
          <p:nvPr/>
        </p:nvSpPr>
        <p:spPr>
          <a:xfrm>
            <a:off x="8535959" y="7621517"/>
            <a:ext cx="962951" cy="300343"/>
          </a:xfrm>
          <a:prstGeom prst="rightArrow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874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29359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Microsites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BE3B7B-0D9F-2EE8-8F72-858A613203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74" y="1418236"/>
            <a:ext cx="10834254" cy="8392636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781369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779511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 Bold" panose="00000800000000000000" charset="0"/>
                <a:ea typeface="Roboto" panose="02000000000000000000" pitchFamily="2" charset="0"/>
                <a:cs typeface="Poppins Bold" panose="00000800000000000000" charset="0"/>
              </a:rPr>
              <a:t>Text Messages &amp; Newsletters </a:t>
            </a: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81BAE2D-301F-40AB-741D-5ADE91968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7" r="21328" b="2511"/>
          <a:stretch/>
        </p:blipFill>
        <p:spPr>
          <a:xfrm>
            <a:off x="4015100" y="2060944"/>
            <a:ext cx="3944763" cy="7654556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33FE90E-46F3-B0FF-CA1B-9342847FFF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369" y="1479654"/>
            <a:ext cx="5307544" cy="8235846"/>
          </a:xfrm>
          <a:prstGeom prst="rect">
            <a:avLst/>
          </a:prstGeom>
          <a:ln w="38100" cap="sq">
            <a:solidFill>
              <a:srgbClr val="5271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3953E0-313F-82E7-EE3B-9EF9BCC97A38}"/>
              </a:ext>
            </a:extLst>
          </p:cNvPr>
          <p:cNvSpPr txBox="1"/>
          <p:nvPr/>
        </p:nvSpPr>
        <p:spPr>
          <a:xfrm>
            <a:off x="1782152" y="5672778"/>
            <a:ext cx="22329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Text Messages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C038A-A393-8C86-C129-16B23791F474}"/>
              </a:ext>
            </a:extLst>
          </p:cNvPr>
          <p:cNvSpPr txBox="1"/>
          <p:nvPr/>
        </p:nvSpPr>
        <p:spPr>
          <a:xfrm>
            <a:off x="13937382" y="5672778"/>
            <a:ext cx="22329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Newsletters</a:t>
            </a:r>
          </a:p>
        </p:txBody>
      </p:sp>
    </p:spTree>
    <p:extLst>
      <p:ext uri="{BB962C8B-B14F-4D97-AF65-F5344CB8AC3E}">
        <p14:creationId xmlns:p14="http://schemas.microsoft.com/office/powerpoint/2010/main" val="538817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DEDF72CC-0792-D3F5-A2C5-3C7B71F9D5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1" t="4454" r="25760" b="-1379"/>
          <a:stretch/>
        </p:blipFill>
        <p:spPr>
          <a:xfrm>
            <a:off x="12811868" y="5276172"/>
            <a:ext cx="5476132" cy="50926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6472CFE-DDFC-0C0D-B769-A7B827ED4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5811" r="38673" b="7448"/>
          <a:stretch/>
        </p:blipFill>
        <p:spPr>
          <a:xfrm>
            <a:off x="12773553" y="1"/>
            <a:ext cx="5552762" cy="501082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3F7802-E45C-D5A7-A0A7-2AD71DFF9D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84" r="19106"/>
          <a:stretch/>
        </p:blipFill>
        <p:spPr>
          <a:xfrm>
            <a:off x="8254483" y="0"/>
            <a:ext cx="4318517" cy="10287000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52981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Here’s How We Can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 Together.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0904D9D0-D063-CDFD-93C7-EE953641554E}"/>
              </a:ext>
            </a:extLst>
          </p:cNvPr>
          <p:cNvSpPr/>
          <p:nvPr/>
        </p:nvSpPr>
        <p:spPr>
          <a:xfrm>
            <a:off x="1480457" y="2451284"/>
            <a:ext cx="5217404" cy="1903501"/>
          </a:xfrm>
          <a:prstGeom prst="snip2Diag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IN" sz="1800" kern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C9088537-1472-8892-140B-1BB9F3F81513}"/>
              </a:ext>
            </a:extLst>
          </p:cNvPr>
          <p:cNvSpPr/>
          <p:nvPr/>
        </p:nvSpPr>
        <p:spPr>
          <a:xfrm>
            <a:off x="1480457" y="4808382"/>
            <a:ext cx="5217404" cy="1903501"/>
          </a:xfrm>
          <a:prstGeom prst="snip2DiagRect">
            <a:avLst/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E7E4F-723C-7D45-A4E3-4A655E9085AB}"/>
              </a:ext>
            </a:extLst>
          </p:cNvPr>
          <p:cNvSpPr txBox="1"/>
          <p:nvPr/>
        </p:nvSpPr>
        <p:spPr>
          <a:xfrm>
            <a:off x="2039561" y="3141424"/>
            <a:ext cx="40991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Managed Media Buy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FAD2A7-1700-A7FA-0B47-C9EA67EB5B95}"/>
              </a:ext>
            </a:extLst>
          </p:cNvPr>
          <p:cNvSpPr txBox="1"/>
          <p:nvPr/>
        </p:nvSpPr>
        <p:spPr>
          <a:xfrm>
            <a:off x="2140552" y="5498522"/>
            <a:ext cx="38972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Programmatic Pipe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83066A-0EA9-BB1F-77D8-76FEB4D51231}"/>
              </a:ext>
            </a:extLst>
          </p:cNvPr>
          <p:cNvSpPr txBox="1"/>
          <p:nvPr/>
        </p:nvSpPr>
        <p:spPr>
          <a:xfrm>
            <a:off x="2286970" y="7586352"/>
            <a:ext cx="360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u="sng" dirty="0">
                <a:latin typeface="Poppins" panose="00000500000000000000" pitchFamily="2" charset="0"/>
                <a:cs typeface="Poppins" panose="00000500000000000000" pitchFamily="2" charset="0"/>
              </a:rPr>
              <a:t>PMP &amp; PG Available via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DCE5A8-BD6D-4854-D9B8-9468B0E7415B}"/>
              </a:ext>
            </a:extLst>
          </p:cNvPr>
          <p:cNvCxnSpPr>
            <a:cxnSpLocks/>
          </p:cNvCxnSpPr>
          <p:nvPr/>
        </p:nvCxnSpPr>
        <p:spPr>
          <a:xfrm>
            <a:off x="4089159" y="6700350"/>
            <a:ext cx="0" cy="689460"/>
          </a:xfrm>
          <a:prstGeom prst="line">
            <a:avLst/>
          </a:prstGeom>
          <a:ln>
            <a:solidFill>
              <a:srgbClr val="5271FF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C03BDCC6-72D0-E649-03F6-33F364DC5F1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19" y="9233031"/>
            <a:ext cx="2907681" cy="423874"/>
          </a:xfrm>
          <a:prstGeom prst="rect">
            <a:avLst/>
          </a:prstGeom>
        </p:spPr>
      </p:pic>
      <p:pic>
        <p:nvPicPr>
          <p:cNvPr id="43" name="Picture 42" descr="Logo&#10;&#10;Description automatically generated with low confidence">
            <a:extLst>
              <a:ext uri="{FF2B5EF4-FFF2-40B4-BE49-F238E27FC236}">
                <a16:creationId xmlns:a16="http://schemas.microsoft.com/office/drawing/2014/main" id="{401F9CB0-2938-6151-BF95-B040675A72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84" y="8466755"/>
            <a:ext cx="3418150" cy="4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06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43837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Our Technology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AED32-41C0-8260-8050-DE879EC73930}"/>
              </a:ext>
            </a:extLst>
          </p:cNvPr>
          <p:cNvSpPr txBox="1"/>
          <p:nvPr/>
        </p:nvSpPr>
        <p:spPr>
          <a:xfrm>
            <a:off x="7829116" y="9574678"/>
            <a:ext cx="2629768" cy="42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IN" sz="1600" dirty="0">
                <a:latin typeface="Poppins" panose="00000500000000000000" pitchFamily="2" charset="0"/>
                <a:cs typeface="Poppins" panose="00000500000000000000" pitchFamily="2" charset="0"/>
              </a:rPr>
              <a:t>Advertisers Dashboard</a:t>
            </a:r>
            <a:endParaRPr lang="en-IN" sz="1600" dirty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77C76-33F0-08E7-3DC6-246E4E281B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424" y="1474260"/>
            <a:ext cx="13931152" cy="8045240"/>
          </a:xfrm>
          <a:prstGeom prst="rect">
            <a:avLst/>
          </a:prstGeom>
          <a:ln w="63500" cap="sq">
            <a:solidFill>
              <a:srgbClr val="5271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62004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6483330" y="2431330"/>
            <a:ext cx="5583752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>
                <a:latin typeface="Poppins Bold" panose="020B0604020202020204" charset="0"/>
                <a:cs typeface="Poppins Bold" panose="020B0604020202020204" charset="0"/>
              </a:rPr>
              <a:t>Our </a:t>
            </a:r>
            <a:r>
              <a:rPr lang="en-US" sz="500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Targeting</a:t>
            </a:r>
          </a:p>
          <a:p>
            <a:pPr algn="ctr"/>
            <a:r>
              <a:rPr lang="en-US" sz="5000">
                <a:latin typeface="Poppins Bold" panose="020B0604020202020204" charset="0"/>
                <a:cs typeface="Poppins Bold" panose="020B0604020202020204" charset="0"/>
              </a:rPr>
              <a:t>Capabilities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C6835B-883A-A213-F4E9-8F740D7BEFCF}"/>
              </a:ext>
            </a:extLst>
          </p:cNvPr>
          <p:cNvSpPr/>
          <p:nvPr/>
        </p:nvSpPr>
        <p:spPr>
          <a:xfrm>
            <a:off x="12945259" y="1333500"/>
            <a:ext cx="4724400" cy="3657600"/>
          </a:xfrm>
          <a:prstGeom prst="round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63F2D8-C29B-404D-C0A7-A3AB339DBC6D}"/>
              </a:ext>
            </a:extLst>
          </p:cNvPr>
          <p:cNvSpPr/>
          <p:nvPr/>
        </p:nvSpPr>
        <p:spPr>
          <a:xfrm>
            <a:off x="12945259" y="5753100"/>
            <a:ext cx="4724400" cy="3657600"/>
          </a:xfrm>
          <a:prstGeom prst="round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6DF80D-1E23-B96B-99F0-E83A693ED039}"/>
              </a:ext>
            </a:extLst>
          </p:cNvPr>
          <p:cNvSpPr/>
          <p:nvPr/>
        </p:nvSpPr>
        <p:spPr>
          <a:xfrm>
            <a:off x="1205451" y="1333500"/>
            <a:ext cx="4724400" cy="3657600"/>
          </a:xfrm>
          <a:prstGeom prst="round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5271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754967-34DC-1B08-521D-F1B6FBBBF78C}"/>
              </a:ext>
            </a:extLst>
          </p:cNvPr>
          <p:cNvSpPr/>
          <p:nvPr/>
        </p:nvSpPr>
        <p:spPr>
          <a:xfrm>
            <a:off x="7120040" y="5753100"/>
            <a:ext cx="4724400" cy="3657600"/>
          </a:xfrm>
          <a:prstGeom prst="round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A1EE03-DD15-C19F-E9B6-EB641A818016}"/>
              </a:ext>
            </a:extLst>
          </p:cNvPr>
          <p:cNvSpPr/>
          <p:nvPr/>
        </p:nvSpPr>
        <p:spPr>
          <a:xfrm>
            <a:off x="1248169" y="5753100"/>
            <a:ext cx="4724400" cy="3657600"/>
          </a:xfrm>
          <a:prstGeom prst="roundRect">
            <a:avLst/>
          </a:prstGeom>
          <a:solidFill>
            <a:schemeClr val="tx1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611437-2867-7FE4-E7CA-B13D9395A3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41" y="753247"/>
            <a:ext cx="1989329" cy="1775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8BC9CF-3E5D-AADA-555A-94888AF9FE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1632" y="753247"/>
            <a:ext cx="1989329" cy="1775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8CF8AE-D926-2AAE-DAB2-4975E177B1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2539" y="5401446"/>
            <a:ext cx="1989329" cy="177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73671-C36D-9656-ECA9-45F869D19D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41" y="5401447"/>
            <a:ext cx="1989329" cy="1775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A15DA1-4364-8EAA-A1B4-BE7448E856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1632" y="5401446"/>
            <a:ext cx="1989329" cy="1775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1EFFB6-0BF4-6C66-D397-5DA6AB67D937}"/>
              </a:ext>
            </a:extLst>
          </p:cNvPr>
          <p:cNvSpPr txBox="1"/>
          <p:nvPr/>
        </p:nvSpPr>
        <p:spPr>
          <a:xfrm>
            <a:off x="1547125" y="2554441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Ethnicity </a:t>
            </a:r>
            <a:endParaRPr lang="en-IN" sz="28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BA509-88EB-7F2A-28B5-6185BBB0D3CE}"/>
              </a:ext>
            </a:extLst>
          </p:cNvPr>
          <p:cNvSpPr txBox="1"/>
          <p:nvPr/>
        </p:nvSpPr>
        <p:spPr>
          <a:xfrm>
            <a:off x="13250059" y="2554441"/>
            <a:ext cx="299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Geo Targeting </a:t>
            </a:r>
            <a:endParaRPr lang="en-IN" sz="28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FBFD6-64D9-3BA7-06F0-CB9DDA5DCD13}"/>
              </a:ext>
            </a:extLst>
          </p:cNvPr>
          <p:cNvSpPr txBox="1"/>
          <p:nvPr/>
        </p:nvSpPr>
        <p:spPr>
          <a:xfrm>
            <a:off x="1473688" y="7140518"/>
            <a:ext cx="426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IN" sz="2800" b="1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Contextual Category </a:t>
            </a:r>
            <a:endParaRPr lang="en-IN" sz="2800" b="1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52CB36-624D-DA3A-56E4-39A327BCA31C}"/>
              </a:ext>
            </a:extLst>
          </p:cNvPr>
          <p:cNvSpPr txBox="1"/>
          <p:nvPr/>
        </p:nvSpPr>
        <p:spPr>
          <a:xfrm>
            <a:off x="7377234" y="714051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IN" sz="2800" b="1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Audience Buckets</a:t>
            </a:r>
            <a:endParaRPr lang="en-IN" sz="2800" b="1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65BBEC-59AB-7F87-3A0C-80C35EC665DE}"/>
              </a:ext>
            </a:extLst>
          </p:cNvPr>
          <p:cNvSpPr txBox="1"/>
          <p:nvPr/>
        </p:nvSpPr>
        <p:spPr>
          <a:xfrm>
            <a:off x="13250059" y="7140518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IN" sz="2800" b="1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Sites &amp; Apps</a:t>
            </a:r>
            <a:endParaRPr lang="en-IN" sz="2800" b="1">
              <a:solidFill>
                <a:schemeClr val="bg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7AABC6-F1EC-C230-3AF7-512B31CD95C6}"/>
              </a:ext>
            </a:extLst>
          </p:cNvPr>
          <p:cNvSpPr txBox="1"/>
          <p:nvPr/>
        </p:nvSpPr>
        <p:spPr>
          <a:xfrm>
            <a:off x="1547125" y="3313527"/>
            <a:ext cx="4120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Direct connect to Asian audience consumer behavior</a:t>
            </a:r>
          </a:p>
        </p:txBody>
      </p:sp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EEB0488D-F79C-E77D-2B72-899C1D6AFC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1" y="1136474"/>
            <a:ext cx="884567" cy="884567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2A784EC6-9D69-CF3D-A3CE-88271AD9F9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362" y="1181100"/>
            <a:ext cx="884097" cy="884097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4E2D15F8-816A-CB47-1A17-FC3E73EAB19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75" y="5926613"/>
            <a:ext cx="848260" cy="848260"/>
          </a:xfrm>
          <a:prstGeom prst="rect">
            <a:avLst/>
          </a:prstGeom>
        </p:spPr>
      </p:pic>
      <p:pic>
        <p:nvPicPr>
          <p:cNvPr id="31" name="Picture 30" descr="Shape&#10;&#10;Description automatically generated with low confidence">
            <a:extLst>
              <a:ext uri="{FF2B5EF4-FFF2-40B4-BE49-F238E27FC236}">
                <a16:creationId xmlns:a16="http://schemas.microsoft.com/office/drawing/2014/main" id="{AB463EAD-704C-2E87-5AB8-8A6229AE425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66" y="5810614"/>
            <a:ext cx="933086" cy="93308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3353947-0CFF-0D1A-B2E4-F3C75150BDB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 trans="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259" y="5895440"/>
            <a:ext cx="848260" cy="8482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5177488-2AF3-BB90-C383-3F846E9D1A99}"/>
              </a:ext>
            </a:extLst>
          </p:cNvPr>
          <p:cNvSpPr txBox="1"/>
          <p:nvPr/>
        </p:nvSpPr>
        <p:spPr>
          <a:xfrm>
            <a:off x="13253192" y="3313527"/>
            <a:ext cx="2213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State / DMA/ City / Zip Code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172256-34A5-ACC1-74DD-CE74D5EF0C05}"/>
              </a:ext>
            </a:extLst>
          </p:cNvPr>
          <p:cNvSpPr txBox="1"/>
          <p:nvPr/>
        </p:nvSpPr>
        <p:spPr>
          <a:xfrm>
            <a:off x="1542509" y="7953052"/>
            <a:ext cx="3744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Entertainment / Autos &amp; Vehicles / Beauty &amp; Fitness / Books &amp; Literature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F3BEB1-537D-D1F7-8ECD-6CC38ED9A7BA}"/>
              </a:ext>
            </a:extLst>
          </p:cNvPr>
          <p:cNvSpPr txBox="1"/>
          <p:nvPr/>
        </p:nvSpPr>
        <p:spPr>
          <a:xfrm>
            <a:off x="7377234" y="7953052"/>
            <a:ext cx="3795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Finance / Health / News / Online Communities /</a:t>
            </a:r>
          </a:p>
          <a:p>
            <a:r>
              <a:rPr lang="en-US" sz="2000" b="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Leisure / Sports / Travel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2CC7AA-6337-0C50-20EB-045E3669AF54}"/>
              </a:ext>
            </a:extLst>
          </p:cNvPr>
          <p:cNvSpPr txBox="1"/>
          <p:nvPr/>
        </p:nvSpPr>
        <p:spPr>
          <a:xfrm>
            <a:off x="13305478" y="7953052"/>
            <a:ext cx="375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u="none" strike="noStrike">
                <a:solidFill>
                  <a:schemeClr val="bg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News 18 / Indian Express / China Times / Korean Radio</a:t>
            </a:r>
          </a:p>
        </p:txBody>
      </p:sp>
    </p:spTree>
    <p:extLst>
      <p:ext uri="{BB962C8B-B14F-4D97-AF65-F5344CB8AC3E}">
        <p14:creationId xmlns:p14="http://schemas.microsoft.com/office/powerpoint/2010/main" val="3798741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D8E706D3-CD71-DD03-6F80-3C54420E5C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2601" y="7880338"/>
            <a:ext cx="1606725" cy="1390087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66C66F3-B8BE-E4C6-A828-5C58C6E988CB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D564620-BCA1-D06F-F88D-EB89F24BACB3}"/>
              </a:ext>
            </a:extLst>
          </p:cNvPr>
          <p:cNvSpPr txBox="1"/>
          <p:nvPr/>
        </p:nvSpPr>
        <p:spPr>
          <a:xfrm>
            <a:off x="1559897" y="571500"/>
            <a:ext cx="56791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Why </a:t>
            </a:r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IncrementX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 ?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964250C-8F43-2E50-0D01-E8FB5A33A2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74" y="2171700"/>
            <a:ext cx="1606725" cy="1390087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BB357F5E-7A7C-909B-C91E-9BC4D7FA6B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74" y="3790950"/>
            <a:ext cx="1606725" cy="1390087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A789B0FD-95A9-DA91-1E93-8F866A1D69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74" y="5410200"/>
            <a:ext cx="1606725" cy="1390087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A3F0387E-59CC-2C91-B143-11FDA8DCBE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74" y="7029450"/>
            <a:ext cx="1606725" cy="1390087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D9D10E1E-60F4-F616-A72F-5A18FC6F66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0202" y="2981325"/>
            <a:ext cx="1606725" cy="1390087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F36CD28E-34F7-B235-F9CE-B8C5034D23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0201" y="4600575"/>
            <a:ext cx="1606725" cy="1390087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9E614D17-7ED2-FB9A-8532-EF46D6187A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20201" y="6219825"/>
            <a:ext cx="1606725" cy="1390087"/>
          </a:xfrm>
          <a:prstGeom prst="rect">
            <a:avLst/>
          </a:prstGeom>
        </p:spPr>
      </p:pic>
      <p:sp>
        <p:nvSpPr>
          <p:cNvPr id="16" name="TextBox 66">
            <a:extLst>
              <a:ext uri="{FF2B5EF4-FFF2-40B4-BE49-F238E27FC236}">
                <a16:creationId xmlns:a16="http://schemas.microsoft.com/office/drawing/2014/main" id="{DAB7D415-308B-17E7-2A3C-D5EC1CF90993}"/>
              </a:ext>
            </a:extLst>
          </p:cNvPr>
          <p:cNvSpPr txBox="1"/>
          <p:nvPr/>
        </p:nvSpPr>
        <p:spPr>
          <a:xfrm>
            <a:off x="1264406" y="2682077"/>
            <a:ext cx="5620981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One Stop Solution - Asian Audience</a:t>
            </a:r>
          </a:p>
        </p:txBody>
      </p:sp>
      <p:sp>
        <p:nvSpPr>
          <p:cNvPr id="17" name="TextBox 66">
            <a:extLst>
              <a:ext uri="{FF2B5EF4-FFF2-40B4-BE49-F238E27FC236}">
                <a16:creationId xmlns:a16="http://schemas.microsoft.com/office/drawing/2014/main" id="{4FF2D003-57A4-3903-7175-6BF59AD018CD}"/>
              </a:ext>
            </a:extLst>
          </p:cNvPr>
          <p:cNvSpPr txBox="1"/>
          <p:nvPr/>
        </p:nvSpPr>
        <p:spPr>
          <a:xfrm>
            <a:off x="4419600" y="4301327"/>
            <a:ext cx="246578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Local Support</a:t>
            </a:r>
          </a:p>
        </p:txBody>
      </p:sp>
      <p:sp>
        <p:nvSpPr>
          <p:cNvPr id="18" name="TextBox 66">
            <a:extLst>
              <a:ext uri="{FF2B5EF4-FFF2-40B4-BE49-F238E27FC236}">
                <a16:creationId xmlns:a16="http://schemas.microsoft.com/office/drawing/2014/main" id="{7C3F65FC-E7C6-49C9-5C54-DA47140D36F0}"/>
              </a:ext>
            </a:extLst>
          </p:cNvPr>
          <p:cNvSpPr txBox="1"/>
          <p:nvPr/>
        </p:nvSpPr>
        <p:spPr>
          <a:xfrm>
            <a:off x="3352801" y="5920577"/>
            <a:ext cx="353258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Multiple Languages</a:t>
            </a:r>
          </a:p>
        </p:txBody>
      </p:sp>
      <p:sp>
        <p:nvSpPr>
          <p:cNvPr id="19" name="TextBox 66">
            <a:extLst>
              <a:ext uri="{FF2B5EF4-FFF2-40B4-BE49-F238E27FC236}">
                <a16:creationId xmlns:a16="http://schemas.microsoft.com/office/drawing/2014/main" id="{31B4A9AA-AD68-4878-D95F-B7909FA3D183}"/>
              </a:ext>
            </a:extLst>
          </p:cNvPr>
          <p:cNvSpPr txBox="1"/>
          <p:nvPr/>
        </p:nvSpPr>
        <p:spPr>
          <a:xfrm>
            <a:off x="2667000" y="7539827"/>
            <a:ext cx="421838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Innovative Ad formats</a:t>
            </a:r>
          </a:p>
        </p:txBody>
      </p:sp>
      <p:sp>
        <p:nvSpPr>
          <p:cNvPr id="20" name="TextBox 66">
            <a:extLst>
              <a:ext uri="{FF2B5EF4-FFF2-40B4-BE49-F238E27FC236}">
                <a16:creationId xmlns:a16="http://schemas.microsoft.com/office/drawing/2014/main" id="{BE08CA05-BA7A-4DC0-1FE8-5A7781D1CFB2}"/>
              </a:ext>
            </a:extLst>
          </p:cNvPr>
          <p:cNvSpPr txBox="1"/>
          <p:nvPr/>
        </p:nvSpPr>
        <p:spPr>
          <a:xfrm>
            <a:off x="11353800" y="8390715"/>
            <a:ext cx="208478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Technology</a:t>
            </a:r>
          </a:p>
        </p:txBody>
      </p:sp>
      <p:sp>
        <p:nvSpPr>
          <p:cNvPr id="21" name="TextBox 66">
            <a:extLst>
              <a:ext uri="{FF2B5EF4-FFF2-40B4-BE49-F238E27FC236}">
                <a16:creationId xmlns:a16="http://schemas.microsoft.com/office/drawing/2014/main" id="{4C2D2C0C-F001-896B-43D0-05CDF1C5D447}"/>
              </a:ext>
            </a:extLst>
          </p:cNvPr>
          <p:cNvSpPr txBox="1"/>
          <p:nvPr/>
        </p:nvSpPr>
        <p:spPr>
          <a:xfrm>
            <a:off x="11353800" y="3491702"/>
            <a:ext cx="43434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First Party Audience </a:t>
            </a:r>
          </a:p>
        </p:txBody>
      </p:sp>
      <p:sp>
        <p:nvSpPr>
          <p:cNvPr id="22" name="TextBox 66">
            <a:extLst>
              <a:ext uri="{FF2B5EF4-FFF2-40B4-BE49-F238E27FC236}">
                <a16:creationId xmlns:a16="http://schemas.microsoft.com/office/drawing/2014/main" id="{92ACF2EC-6A9C-ABAA-9B0E-AA66E8029224}"/>
              </a:ext>
            </a:extLst>
          </p:cNvPr>
          <p:cNvSpPr txBox="1"/>
          <p:nvPr/>
        </p:nvSpPr>
        <p:spPr>
          <a:xfrm>
            <a:off x="11353800" y="5110953"/>
            <a:ext cx="350520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Cultural Knowledge</a:t>
            </a:r>
          </a:p>
        </p:txBody>
      </p:sp>
      <p:sp>
        <p:nvSpPr>
          <p:cNvPr id="23" name="TextBox 66">
            <a:extLst>
              <a:ext uri="{FF2B5EF4-FFF2-40B4-BE49-F238E27FC236}">
                <a16:creationId xmlns:a16="http://schemas.microsoft.com/office/drawing/2014/main" id="{62CC5A62-1463-5803-B426-55007CDEE083}"/>
              </a:ext>
            </a:extLst>
          </p:cNvPr>
          <p:cNvSpPr txBox="1"/>
          <p:nvPr/>
        </p:nvSpPr>
        <p:spPr>
          <a:xfrm>
            <a:off x="11353800" y="6730204"/>
            <a:ext cx="3955869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IN" sz="25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Delivery, Quality &amp; Scale</a:t>
            </a:r>
          </a:p>
        </p:txBody>
      </p:sp>
      <p:pic>
        <p:nvPicPr>
          <p:cNvPr id="26" name="Picture 25" descr="Shape&#10;&#10;Description automatically generated with low confidence">
            <a:extLst>
              <a:ext uri="{FF2B5EF4-FFF2-40B4-BE49-F238E27FC236}">
                <a16:creationId xmlns:a16="http://schemas.microsoft.com/office/drawing/2014/main" id="{63519E3B-F08C-9789-302D-766CCF7197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04335"/>
            <a:ext cx="724815" cy="724815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1B33ED99-B1FD-32A3-1C61-0FC61D60BF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123586"/>
            <a:ext cx="724815" cy="724815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AF94157E-36C1-1E6F-B38C-BC36850509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59" y="5754139"/>
            <a:ext cx="797296" cy="797296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E4AF9115-FB5C-4408-23C7-FEAB5AC604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31" y="7325845"/>
            <a:ext cx="797296" cy="797296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F2BFE437-34F4-82C3-8254-EF5CA54630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574" y="8136868"/>
            <a:ext cx="877026" cy="877026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low confidence">
            <a:extLst>
              <a:ext uri="{FF2B5EF4-FFF2-40B4-BE49-F238E27FC236}">
                <a16:creationId xmlns:a16="http://schemas.microsoft.com/office/drawing/2014/main" id="{4D138AE1-6F07-50EC-CA2C-AD544A159C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79" y="3290318"/>
            <a:ext cx="798695" cy="798695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F3119EE9-218E-C4B5-0470-DA4D2E8584A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31" y="4884294"/>
            <a:ext cx="787190" cy="787190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low confidence">
            <a:extLst>
              <a:ext uri="{FF2B5EF4-FFF2-40B4-BE49-F238E27FC236}">
                <a16:creationId xmlns:a16="http://schemas.microsoft.com/office/drawing/2014/main" id="{7EFA6710-643D-F22C-5D5F-B7F92E80C63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755" y="6488358"/>
            <a:ext cx="877258" cy="8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8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30FC397A-6872-43F2-6151-B5A4189EA7D9}"/>
              </a:ext>
            </a:extLst>
          </p:cNvPr>
          <p:cNvSpPr/>
          <p:nvPr/>
        </p:nvSpPr>
        <p:spPr>
          <a:xfrm rot="10800000">
            <a:off x="27103" y="3086100"/>
            <a:ext cx="4063686" cy="1608973"/>
          </a:xfrm>
          <a:custGeom>
            <a:avLst/>
            <a:gdLst/>
            <a:ahLst/>
            <a:cxnLst/>
            <a:rect l="l" t="t" r="r" b="b"/>
            <a:pathLst>
              <a:path w="980827" h="388348">
                <a:moveTo>
                  <a:pt x="203200" y="388348"/>
                </a:moveTo>
                <a:lnTo>
                  <a:pt x="777627" y="388348"/>
                </a:lnTo>
                <a:lnTo>
                  <a:pt x="980827" y="0"/>
                </a:lnTo>
                <a:lnTo>
                  <a:pt x="0" y="0"/>
                </a:lnTo>
                <a:lnTo>
                  <a:pt x="203200" y="388348"/>
                </a:lnTo>
                <a:close/>
              </a:path>
            </a:pathLst>
          </a:custGeom>
          <a:solidFill>
            <a:schemeClr val="tx1"/>
          </a:solid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A9F6DC03-68EE-9A18-D222-FF6D6FE5F680}"/>
              </a:ext>
            </a:extLst>
          </p:cNvPr>
          <p:cNvSpPr/>
          <p:nvPr/>
        </p:nvSpPr>
        <p:spPr>
          <a:xfrm rot="10800000">
            <a:off x="7112158" y="3086100"/>
            <a:ext cx="4063686" cy="1608973"/>
          </a:xfrm>
          <a:custGeom>
            <a:avLst/>
            <a:gdLst/>
            <a:ahLst/>
            <a:cxnLst/>
            <a:rect l="l" t="t" r="r" b="b"/>
            <a:pathLst>
              <a:path w="980827" h="388348">
                <a:moveTo>
                  <a:pt x="203200" y="388348"/>
                </a:moveTo>
                <a:lnTo>
                  <a:pt x="777627" y="388348"/>
                </a:lnTo>
                <a:lnTo>
                  <a:pt x="980827" y="0"/>
                </a:lnTo>
                <a:lnTo>
                  <a:pt x="0" y="0"/>
                </a:lnTo>
                <a:lnTo>
                  <a:pt x="203200" y="388348"/>
                </a:lnTo>
                <a:close/>
              </a:path>
            </a:pathLst>
          </a:custGeom>
          <a:solidFill>
            <a:schemeClr val="tx1"/>
          </a:solidFill>
        </p:spPr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CA69C9C9-669E-59E5-B938-A02FB60226AD}"/>
              </a:ext>
            </a:extLst>
          </p:cNvPr>
          <p:cNvGrpSpPr/>
          <p:nvPr/>
        </p:nvGrpSpPr>
        <p:grpSpPr>
          <a:xfrm>
            <a:off x="3569631" y="4755060"/>
            <a:ext cx="4063686" cy="1615044"/>
            <a:chOff x="0" y="0"/>
            <a:chExt cx="980827" cy="38981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237E4B1-1978-AF92-FE28-0A9467BE2CA7}"/>
                </a:ext>
              </a:extLst>
            </p:cNvPr>
            <p:cNvSpPr/>
            <p:nvPr/>
          </p:nvSpPr>
          <p:spPr>
            <a:xfrm>
              <a:off x="0" y="0"/>
              <a:ext cx="980827" cy="389813"/>
            </a:xfrm>
            <a:custGeom>
              <a:avLst/>
              <a:gdLst/>
              <a:ahLst/>
              <a:cxnLst/>
              <a:rect l="l" t="t" r="r" b="b"/>
              <a:pathLst>
                <a:path w="980827" h="389813">
                  <a:moveTo>
                    <a:pt x="203200" y="389813"/>
                  </a:moveTo>
                  <a:lnTo>
                    <a:pt x="777627" y="389813"/>
                  </a:lnTo>
                  <a:lnTo>
                    <a:pt x="980827" y="0"/>
                  </a:lnTo>
                  <a:lnTo>
                    <a:pt x="0" y="0"/>
                  </a:lnTo>
                  <a:lnTo>
                    <a:pt x="203200" y="389813"/>
                  </a:lnTo>
                  <a:close/>
                </a:path>
              </a:pathLst>
            </a:custGeom>
            <a:solidFill>
              <a:srgbClr val="3B50F3"/>
            </a:solidFill>
          </p:spPr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2B46EBE3-44A7-3E48-278F-CAE6D0160F5E}"/>
                </a:ext>
              </a:extLst>
            </p:cNvPr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44DC6424-4483-719B-E7A8-2BEA5645036F}"/>
              </a:ext>
            </a:extLst>
          </p:cNvPr>
          <p:cNvGrpSpPr/>
          <p:nvPr/>
        </p:nvGrpSpPr>
        <p:grpSpPr>
          <a:xfrm>
            <a:off x="10654685" y="4755060"/>
            <a:ext cx="4063686" cy="1615044"/>
            <a:chOff x="0" y="0"/>
            <a:chExt cx="980827" cy="389813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1A0535D-86DF-58E5-3AD5-DFF39DD8DF59}"/>
                </a:ext>
              </a:extLst>
            </p:cNvPr>
            <p:cNvSpPr/>
            <p:nvPr/>
          </p:nvSpPr>
          <p:spPr>
            <a:xfrm>
              <a:off x="0" y="0"/>
              <a:ext cx="980827" cy="389813"/>
            </a:xfrm>
            <a:custGeom>
              <a:avLst/>
              <a:gdLst/>
              <a:ahLst/>
              <a:cxnLst/>
              <a:rect l="l" t="t" r="r" b="b"/>
              <a:pathLst>
                <a:path w="980827" h="389813">
                  <a:moveTo>
                    <a:pt x="203200" y="389813"/>
                  </a:moveTo>
                  <a:lnTo>
                    <a:pt x="777627" y="389813"/>
                  </a:lnTo>
                  <a:lnTo>
                    <a:pt x="980827" y="0"/>
                  </a:lnTo>
                  <a:lnTo>
                    <a:pt x="0" y="0"/>
                  </a:lnTo>
                  <a:lnTo>
                    <a:pt x="203200" y="389813"/>
                  </a:lnTo>
                  <a:close/>
                </a:path>
              </a:pathLst>
            </a:custGeom>
            <a:solidFill>
              <a:srgbClr val="3B50F3"/>
            </a:solidFill>
          </p:spPr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8B24BB8E-57C6-BD66-BEA6-9712EDB5EB83}"/>
                </a:ext>
              </a:extLst>
            </p:cNvPr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FBD2A258-3F71-4C6F-3421-D060B9B7B4C5}"/>
              </a:ext>
            </a:extLst>
          </p:cNvPr>
          <p:cNvGrpSpPr/>
          <p:nvPr/>
        </p:nvGrpSpPr>
        <p:grpSpPr>
          <a:xfrm rot="10800000">
            <a:off x="14197212" y="3086100"/>
            <a:ext cx="4063686" cy="1608973"/>
            <a:chOff x="0" y="0"/>
            <a:chExt cx="980827" cy="388348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75A4679-FEB6-5176-0F79-C6AD3DC5F393}"/>
                </a:ext>
              </a:extLst>
            </p:cNvPr>
            <p:cNvSpPr/>
            <p:nvPr/>
          </p:nvSpPr>
          <p:spPr>
            <a:xfrm>
              <a:off x="0" y="0"/>
              <a:ext cx="980827" cy="388348"/>
            </a:xfrm>
            <a:custGeom>
              <a:avLst/>
              <a:gdLst/>
              <a:ahLst/>
              <a:cxnLst/>
              <a:rect l="l" t="t" r="r" b="b"/>
              <a:pathLst>
                <a:path w="980827" h="388348">
                  <a:moveTo>
                    <a:pt x="203200" y="388348"/>
                  </a:moveTo>
                  <a:lnTo>
                    <a:pt x="777627" y="388348"/>
                  </a:lnTo>
                  <a:lnTo>
                    <a:pt x="980827" y="0"/>
                  </a:lnTo>
                  <a:lnTo>
                    <a:pt x="0" y="0"/>
                  </a:lnTo>
                  <a:lnTo>
                    <a:pt x="203200" y="388348"/>
                  </a:lnTo>
                  <a:close/>
                </a:path>
              </a:pathLst>
            </a:custGeom>
            <a:solidFill>
              <a:schemeClr val="tx1"/>
            </a:solidFill>
          </p:spPr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E2D316A9-F332-764B-90F1-44BE305B9CC3}"/>
                </a:ext>
              </a:extLst>
            </p:cNvPr>
            <p:cNvSpPr txBox="1"/>
            <p:nvPr/>
          </p:nvSpPr>
          <p:spPr>
            <a:xfrm>
              <a:off x="127000" y="-38100"/>
              <a:ext cx="5588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0" name="Picture 39" descr="A picture containing person, clothing, suit&#10;&#10;Description automatically generated">
            <a:extLst>
              <a:ext uri="{FF2B5EF4-FFF2-40B4-BE49-F238E27FC236}">
                <a16:creationId xmlns:a16="http://schemas.microsoft.com/office/drawing/2014/main" id="{F5F98959-92E8-30A9-C0B1-B4A186D90F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46" y="3199273"/>
            <a:ext cx="2991600" cy="2991600"/>
          </a:xfrm>
          <a:prstGeom prst="rect">
            <a:avLst/>
          </a:prstGeom>
        </p:spPr>
      </p:pic>
      <p:pic>
        <p:nvPicPr>
          <p:cNvPr id="41" name="Picture 40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F27B967-E0DB-0A9E-1351-C2A0849DCA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259260"/>
            <a:ext cx="2991600" cy="2991600"/>
          </a:xfrm>
          <a:prstGeom prst="rect">
            <a:avLst/>
          </a:prstGeom>
        </p:spPr>
      </p:pic>
      <p:pic>
        <p:nvPicPr>
          <p:cNvPr id="42" name="Picture 4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F04474F-16D8-1288-DED9-22BADB978B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201" y="3193598"/>
            <a:ext cx="2991600" cy="2991600"/>
          </a:xfrm>
          <a:prstGeom prst="rect">
            <a:avLst/>
          </a:prstGeom>
        </p:spPr>
      </p:pic>
      <p:pic>
        <p:nvPicPr>
          <p:cNvPr id="43" name="Picture 42" descr="A person smiling in front of a flag&#10;&#10;Description automatically generated with medium confidence">
            <a:extLst>
              <a:ext uri="{FF2B5EF4-FFF2-40B4-BE49-F238E27FC236}">
                <a16:creationId xmlns:a16="http://schemas.microsoft.com/office/drawing/2014/main" id="{09A3ACE1-C9D6-B328-4857-7EE5942F58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728" y="3265279"/>
            <a:ext cx="2991600" cy="2991600"/>
          </a:xfrm>
          <a:prstGeom prst="rect">
            <a:avLst/>
          </a:prstGeom>
        </p:spPr>
      </p:pic>
      <p:pic>
        <p:nvPicPr>
          <p:cNvPr id="44" name="Picture 4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06158A3-3CDA-7C0E-2DC9-06DD54CCEB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630" y="3200023"/>
            <a:ext cx="2990850" cy="299085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EE5E2CF-BC9E-3AAC-07F4-B3A14CA888CD}"/>
              </a:ext>
            </a:extLst>
          </p:cNvPr>
          <p:cNvSpPr txBox="1"/>
          <p:nvPr/>
        </p:nvSpPr>
        <p:spPr>
          <a:xfrm>
            <a:off x="471012" y="6640442"/>
            <a:ext cx="3175869" cy="1064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Kamala Harris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Vice President of the US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D6B269-33DB-5126-CAD2-D622715B03DB}"/>
              </a:ext>
            </a:extLst>
          </p:cNvPr>
          <p:cNvSpPr txBox="1"/>
          <p:nvPr/>
        </p:nvSpPr>
        <p:spPr>
          <a:xfrm>
            <a:off x="4245484" y="6640442"/>
            <a:ext cx="2730235" cy="1064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Andrew Yang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Politician &amp; Attorney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BF04F5-1BCA-08A3-AB9F-FEEFCB067B14}"/>
              </a:ext>
            </a:extLst>
          </p:cNvPr>
          <p:cNvSpPr txBox="1"/>
          <p:nvPr/>
        </p:nvSpPr>
        <p:spPr>
          <a:xfrm>
            <a:off x="7948001" y="6640442"/>
            <a:ext cx="2392000" cy="1064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Satya Nadella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CEO of Microsoft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83571E-6CFA-8B67-4181-48EBC2C7D0EA}"/>
              </a:ext>
            </a:extLst>
          </p:cNvPr>
          <p:cNvSpPr txBox="1"/>
          <p:nvPr/>
        </p:nvSpPr>
        <p:spPr>
          <a:xfrm>
            <a:off x="10988788" y="6640442"/>
            <a:ext cx="3395481" cy="1064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Tammy Duckworth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Jr. US senator from Illinois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548D72-204B-1E40-87E2-3BBFE9E14E46}"/>
              </a:ext>
            </a:extLst>
          </p:cNvPr>
          <p:cNvSpPr txBox="1"/>
          <p:nvPr/>
        </p:nvSpPr>
        <p:spPr>
          <a:xfrm>
            <a:off x="15043474" y="6640442"/>
            <a:ext cx="2371162" cy="10643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Sundar Pichai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CEO of Google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208BE46-7594-A828-ABD1-01BDA490670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9F93316B-E6FB-4340-A7C8-3308150D041A}"/>
              </a:ext>
            </a:extLst>
          </p:cNvPr>
          <p:cNvSpPr txBox="1"/>
          <p:nvPr/>
        </p:nvSpPr>
        <p:spPr>
          <a:xfrm>
            <a:off x="1559897" y="571500"/>
            <a:ext cx="10828442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Reaching Niche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Asian Americans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F6C666-B71A-E6B1-328C-910802197759}"/>
              </a:ext>
            </a:extLst>
          </p:cNvPr>
          <p:cNvSpPr txBox="1"/>
          <p:nvPr/>
        </p:nvSpPr>
        <p:spPr>
          <a:xfrm>
            <a:off x="1518948" y="1359813"/>
            <a:ext cx="76543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Early Tech Adopters, Highly Educated And Affluent</a:t>
            </a:r>
            <a:r>
              <a:rPr lang="en-IN" sz="220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1A4D1BD5-2099-29A5-DDDC-CA9BCA47750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050" y="8448497"/>
            <a:ext cx="868007" cy="86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B172299-9484-CBE1-FB76-F4C6AB6577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99" y="8448645"/>
            <a:ext cx="815707" cy="86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3A7300-2EF2-19E8-CFBE-15F0E905D86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9347" y="8448497"/>
            <a:ext cx="867858" cy="867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4934FB09-A65C-A857-2B35-63DF1BF5C94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93" y="8448645"/>
            <a:ext cx="867710" cy="867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15BFB5C4-D1E2-D6B2-5C4E-0A287A6931B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43" y="8448497"/>
            <a:ext cx="868007" cy="86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1FC0C7-B94C-BA98-C408-F0C1458E07DA}"/>
              </a:ext>
            </a:extLst>
          </p:cNvPr>
          <p:cNvSpPr txBox="1"/>
          <p:nvPr/>
        </p:nvSpPr>
        <p:spPr>
          <a:xfrm>
            <a:off x="8456151" y="5941600"/>
            <a:ext cx="1375698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Indian Origin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E2FB30-40BA-342B-5A33-84621D043A72}"/>
              </a:ext>
            </a:extLst>
          </p:cNvPr>
          <p:cNvSpPr txBox="1"/>
          <p:nvPr/>
        </p:nvSpPr>
        <p:spPr>
          <a:xfrm>
            <a:off x="15541204" y="5936415"/>
            <a:ext cx="1375698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Indian Origin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8BF0C-36C6-5EDE-7616-56B4458B338B}"/>
              </a:ext>
            </a:extLst>
          </p:cNvPr>
          <p:cNvSpPr txBox="1"/>
          <p:nvPr/>
        </p:nvSpPr>
        <p:spPr>
          <a:xfrm>
            <a:off x="1161105" y="5941600"/>
            <a:ext cx="1795684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Part Indian Origin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CB7EE-7EE1-CF2A-D5B5-7ED11E3FAC43}"/>
              </a:ext>
            </a:extLst>
          </p:cNvPr>
          <p:cNvSpPr txBox="1"/>
          <p:nvPr/>
        </p:nvSpPr>
        <p:spPr>
          <a:xfrm>
            <a:off x="4709242" y="3086100"/>
            <a:ext cx="1784463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Taiwanese Origin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0A527-C551-4726-32D7-F45E3FBF23AE}"/>
              </a:ext>
            </a:extLst>
          </p:cNvPr>
          <p:cNvSpPr txBox="1"/>
          <p:nvPr/>
        </p:nvSpPr>
        <p:spPr>
          <a:xfrm>
            <a:off x="12092499" y="3086100"/>
            <a:ext cx="1184940" cy="384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Thai Origin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4FC0498E-0C78-4766-2AD2-C6E0E8FEC273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</p:spTree>
    <p:extLst>
      <p:ext uri="{BB962C8B-B14F-4D97-AF65-F5344CB8AC3E}">
        <p14:creationId xmlns:p14="http://schemas.microsoft.com/office/powerpoint/2010/main" val="547981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9B8A2F-7498-DAEE-EE8F-3A0F7DFD4180}"/>
              </a:ext>
            </a:extLst>
          </p:cNvPr>
          <p:cNvSpPr/>
          <p:nvPr/>
        </p:nvSpPr>
        <p:spPr>
          <a:xfrm>
            <a:off x="11618467" y="8429647"/>
            <a:ext cx="2024518" cy="1054880"/>
          </a:xfrm>
          <a:prstGeom prst="rect">
            <a:avLst/>
          </a:prstGeom>
          <a:solidFill>
            <a:srgbClr val="4C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4C61FF"/>
              </a:solidFill>
            </a:endParaRPr>
          </a:p>
        </p:txBody>
      </p:sp>
      <p:pic>
        <p:nvPicPr>
          <p:cNvPr id="15" name="Picture 14" descr="A group of people standing around a computer&#10;&#10;Description automatically generated with medium confidence">
            <a:extLst>
              <a:ext uri="{FF2B5EF4-FFF2-40B4-BE49-F238E27FC236}">
                <a16:creationId xmlns:a16="http://schemas.microsoft.com/office/drawing/2014/main" id="{E6B92594-FA96-E818-8FD4-F137F7FC5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5000"/>
          <a:stretch/>
        </p:blipFill>
        <p:spPr>
          <a:xfrm>
            <a:off x="11827470" y="5314363"/>
            <a:ext cx="6460530" cy="3966084"/>
          </a:xfrm>
          <a:prstGeom prst="rect">
            <a:avLst/>
          </a:prstGeom>
        </p:spPr>
      </p:pic>
      <p:pic>
        <p:nvPicPr>
          <p:cNvPr id="13" name="Picture 12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FA632F5A-2A22-9987-73F3-7F9659010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b="8905"/>
          <a:stretch/>
        </p:blipFill>
        <p:spPr>
          <a:xfrm>
            <a:off x="9356062" y="0"/>
            <a:ext cx="8931938" cy="5143500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A074E-14F8-995A-232E-564AE79104E0}"/>
              </a:ext>
            </a:extLst>
          </p:cNvPr>
          <p:cNvSpPr txBox="1"/>
          <p:nvPr/>
        </p:nvSpPr>
        <p:spPr>
          <a:xfrm>
            <a:off x="1054765" y="2596164"/>
            <a:ext cx="7848600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>
                <a:latin typeface="Poppins" panose="00000500000000000000" pitchFamily="2" charset="0"/>
                <a:cs typeface="Poppins" panose="00000500000000000000" pitchFamily="2" charset="0"/>
              </a:rPr>
              <a:t>IncrementX is the technology led Niche audience platform representing Asian Digital Publishers in their unrepresented geography. </a:t>
            </a:r>
            <a:endParaRPr lang="en-IN" sz="2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E04596D-0810-3005-626D-21571DCF11B1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0144351D-9016-5F66-4BBF-BF15B7CBC250}"/>
              </a:ext>
            </a:extLst>
          </p:cNvPr>
          <p:cNvSpPr txBox="1"/>
          <p:nvPr/>
        </p:nvSpPr>
        <p:spPr>
          <a:xfrm>
            <a:off x="1559897" y="571500"/>
            <a:ext cx="52981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About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IncrementX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5F960-4F27-5952-B94C-1911491A2C44}"/>
              </a:ext>
            </a:extLst>
          </p:cNvPr>
          <p:cNvSpPr txBox="1"/>
          <p:nvPr/>
        </p:nvSpPr>
        <p:spPr>
          <a:xfrm>
            <a:off x="1054764" y="4405447"/>
            <a:ext cx="7848600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>
                <a:latin typeface="Poppins" panose="00000500000000000000" pitchFamily="2" charset="0"/>
                <a:cs typeface="Poppins" panose="00000500000000000000" pitchFamily="2" charset="0"/>
              </a:rPr>
              <a:t>IncrementX is the Programmatic Monetization and Brand Solutions Partner for Publishers.</a:t>
            </a:r>
            <a:endParaRPr lang="en-IN" sz="2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24E10-FD02-FA6B-D43B-AE2E8A35F194}"/>
              </a:ext>
            </a:extLst>
          </p:cNvPr>
          <p:cNvSpPr txBox="1"/>
          <p:nvPr/>
        </p:nvSpPr>
        <p:spPr>
          <a:xfrm>
            <a:off x="1054764" y="5830009"/>
            <a:ext cx="1012123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>
                <a:latin typeface="Poppins" panose="00000500000000000000" pitchFamily="2" charset="0"/>
                <a:cs typeface="Poppins" panose="00000500000000000000" pitchFamily="2" charset="0"/>
              </a:rPr>
              <a:t>We provide a global sales force, partnerships &amp; technologies unique expertise to minimize the surprises publishers face in unrepresented geographies.</a:t>
            </a:r>
            <a:endParaRPr lang="en-IN" sz="2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F5103C-270B-1CBF-4749-936EA32DE780}"/>
              </a:ext>
            </a:extLst>
          </p:cNvPr>
          <p:cNvSpPr txBox="1"/>
          <p:nvPr/>
        </p:nvSpPr>
        <p:spPr>
          <a:xfrm>
            <a:off x="1054764" y="7639293"/>
            <a:ext cx="8329873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500" dirty="0">
                <a:latin typeface="Poppins" panose="00000500000000000000" pitchFamily="2" charset="0"/>
                <a:cs typeface="Poppins" panose="00000500000000000000" pitchFamily="2" charset="0"/>
              </a:rPr>
              <a:t>IncrementX is Part of Vertoz Group (NSEI: VERTOZ)</a:t>
            </a:r>
            <a:endParaRPr lang="en-IN" sz="25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07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A604B-E8E4-A188-637B-3663F4C4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42166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B2F6D8-15C4-BD52-62CC-4EA47484966D}"/>
              </a:ext>
            </a:extLst>
          </p:cNvPr>
          <p:cNvSpPr/>
          <p:nvPr/>
        </p:nvSpPr>
        <p:spPr>
          <a:xfrm>
            <a:off x="0" y="4060041"/>
            <a:ext cx="18288000" cy="20103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7AD8C2-7406-DD29-E282-C185EF450518}"/>
              </a:ext>
            </a:extLst>
          </p:cNvPr>
          <p:cNvGrpSpPr/>
          <p:nvPr/>
        </p:nvGrpSpPr>
        <p:grpSpPr>
          <a:xfrm>
            <a:off x="14798595" y="4670073"/>
            <a:ext cx="2914079" cy="3958029"/>
            <a:chOff x="14798595" y="4670073"/>
            <a:chExt cx="2914079" cy="39580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28B034-FC4F-8E3F-A6EB-8FD89A2B9DCE}"/>
                </a:ext>
              </a:extLst>
            </p:cNvPr>
            <p:cNvSpPr txBox="1"/>
            <p:nvPr/>
          </p:nvSpPr>
          <p:spPr>
            <a:xfrm>
              <a:off x="14798595" y="7243107"/>
              <a:ext cx="2914079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602, Avior, 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Nirmal Galaxy, 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LBS Marg, Mulund West,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Mumbai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– 400080, India</a:t>
              </a:r>
            </a:p>
            <a:p>
              <a:endParaRPr lang="en-US" sz="1400" spc="140" dirty="0">
                <a:solidFill>
                  <a:schemeClr val="bg1"/>
                </a:solidFill>
                <a:latin typeface="Poppins" panose="00000500000000000000" pitchFamily="2" charset="0"/>
                <a:ea typeface="Montserrat" charset="0"/>
                <a:cs typeface="Poppins" panose="00000500000000000000" pitchFamily="2" charset="0"/>
              </a:endParaRPr>
            </a:p>
            <a:p>
              <a:r>
                <a:rPr lang="en-US" sz="1400" b="1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T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+91 22 6142 6030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171784-9712-9D97-C365-0B8CCF991939}"/>
                </a:ext>
              </a:extLst>
            </p:cNvPr>
            <p:cNvSpPr txBox="1"/>
            <p:nvPr/>
          </p:nvSpPr>
          <p:spPr>
            <a:xfrm>
              <a:off x="14798595" y="6346734"/>
              <a:ext cx="2786374" cy="40703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  <a:spcAft>
                  <a:spcPts val="8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Vertoz Advertising Ltd</a:t>
              </a:r>
            </a:p>
          </p:txBody>
        </p:sp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75CDA3D-9B4C-E7FB-1544-E51E6CBE7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98595" y="4670073"/>
              <a:ext cx="1170584" cy="117058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D84D30E-D0FA-F404-97DA-7CFE29E7E5CD}"/>
              </a:ext>
            </a:extLst>
          </p:cNvPr>
          <p:cNvGrpSpPr/>
          <p:nvPr/>
        </p:nvGrpSpPr>
        <p:grpSpPr>
          <a:xfrm>
            <a:off x="10954901" y="4602231"/>
            <a:ext cx="3198908" cy="3594983"/>
            <a:chOff x="10954901" y="4602231"/>
            <a:chExt cx="3198908" cy="35949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855EB0-A02C-A9CE-8A65-1B2340E154CF}"/>
                </a:ext>
              </a:extLst>
            </p:cNvPr>
            <p:cNvSpPr txBox="1"/>
            <p:nvPr/>
          </p:nvSpPr>
          <p:spPr>
            <a:xfrm>
              <a:off x="10954901" y="7243107"/>
              <a:ext cx="2649176" cy="954107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EX-34,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Ground Floor, Bldg 16,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Dubai Internet City,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Dubai</a:t>
              </a:r>
              <a:r>
                <a:rPr lang="en-US" sz="1400" spc="140" dirty="0">
                  <a:solidFill>
                    <a:srgbClr val="5271FF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– 73000, UAE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15B544-6197-08EF-1CCC-76BBD957C4C9}"/>
                </a:ext>
              </a:extLst>
            </p:cNvPr>
            <p:cNvSpPr txBox="1"/>
            <p:nvPr/>
          </p:nvSpPr>
          <p:spPr>
            <a:xfrm>
              <a:off x="10954901" y="6346734"/>
              <a:ext cx="3198908" cy="40703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  <a:spcAft>
                  <a:spcPts val="8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Vertoz Advertising FZ-LLC</a:t>
              </a:r>
            </a:p>
          </p:txBody>
        </p:sp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A6C12217-C2A4-98D7-65E1-862618245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54901" y="4602231"/>
              <a:ext cx="1306268" cy="130626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3B90AB-07F1-106E-C7E7-5777993FA388}"/>
              </a:ext>
            </a:extLst>
          </p:cNvPr>
          <p:cNvGrpSpPr/>
          <p:nvPr/>
        </p:nvGrpSpPr>
        <p:grpSpPr>
          <a:xfrm>
            <a:off x="7531928" y="4717023"/>
            <a:ext cx="2914078" cy="3911079"/>
            <a:chOff x="7238103" y="4717023"/>
            <a:chExt cx="2914078" cy="391107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76F0B3-DD3D-BE6B-4B69-3D2E7AC87BFD}"/>
                </a:ext>
              </a:extLst>
            </p:cNvPr>
            <p:cNvSpPr txBox="1"/>
            <p:nvPr/>
          </p:nvSpPr>
          <p:spPr>
            <a:xfrm>
              <a:off x="7238103" y="7243107"/>
              <a:ext cx="2914078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Kimberley House,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31 Burnt Oak Broadway,</a:t>
              </a:r>
            </a:p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Edgware, Greater 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London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– HA8 5LD, UK</a:t>
              </a:r>
            </a:p>
            <a:p>
              <a:endParaRPr lang="en-US" sz="1400" spc="140" dirty="0">
                <a:solidFill>
                  <a:schemeClr val="bg1"/>
                </a:solidFill>
                <a:latin typeface="Poppins" panose="00000500000000000000" pitchFamily="2" charset="0"/>
                <a:ea typeface="Montserrat" charset="0"/>
                <a:cs typeface="Poppins" panose="00000500000000000000" pitchFamily="2" charset="0"/>
              </a:endParaRPr>
            </a:p>
            <a:p>
              <a:r>
                <a:rPr lang="en-US" sz="1400" b="1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T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+44 20 3318 4422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506553-6326-71F1-CD86-4F5DA8772ECE}"/>
                </a:ext>
              </a:extLst>
            </p:cNvPr>
            <p:cNvSpPr txBox="1"/>
            <p:nvPr/>
          </p:nvSpPr>
          <p:spPr>
            <a:xfrm>
              <a:off x="7238103" y="6346734"/>
              <a:ext cx="1741261" cy="40703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Vertoz Ltd</a:t>
              </a:r>
            </a:p>
          </p:txBody>
        </p:sp>
        <p:pic>
          <p:nvPicPr>
            <p:cNvPr id="26" name="Picture 25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DAFD15FA-B78A-231B-3917-9F139E53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8103" y="4717023"/>
              <a:ext cx="1076684" cy="107668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0B47BB-9733-1C34-1D22-013B05D648E8}"/>
              </a:ext>
            </a:extLst>
          </p:cNvPr>
          <p:cNvGrpSpPr/>
          <p:nvPr/>
        </p:nvGrpSpPr>
        <p:grpSpPr>
          <a:xfrm>
            <a:off x="4354112" y="4693447"/>
            <a:ext cx="2301328" cy="3934655"/>
            <a:chOff x="4354112" y="4693447"/>
            <a:chExt cx="2301328" cy="393465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D34825-EF55-5B6B-7816-EF545CD0014B}"/>
                </a:ext>
              </a:extLst>
            </p:cNvPr>
            <p:cNvSpPr txBox="1"/>
            <p:nvPr/>
          </p:nvSpPr>
          <p:spPr>
            <a:xfrm>
              <a:off x="4354112" y="7243107"/>
              <a:ext cx="2301328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it-IT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50 California </a:t>
              </a:r>
            </a:p>
            <a:p>
              <a:r>
                <a:rPr lang="it-IT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Street Suite 1500, </a:t>
              </a:r>
            </a:p>
            <a:p>
              <a:r>
                <a:rPr lang="it-IT" sz="1400" b="1" spc="140" dirty="0">
                  <a:solidFill>
                    <a:srgbClr val="5271FF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San Francisco</a:t>
              </a:r>
              <a:r>
                <a:rPr lang="it-IT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,</a:t>
              </a:r>
            </a:p>
            <a:p>
              <a:r>
                <a:rPr lang="it-IT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CA 94111 USA.</a:t>
              </a:r>
            </a:p>
            <a:p>
              <a:endParaRPr lang="it-IT" sz="1400" spc="140" dirty="0">
                <a:solidFill>
                  <a:schemeClr val="bg1"/>
                </a:solidFill>
                <a:latin typeface="Poppins" panose="00000500000000000000" pitchFamily="2" charset="0"/>
                <a:ea typeface="Montserrat" charset="0"/>
                <a:cs typeface="Poppins" panose="00000500000000000000" pitchFamily="2" charset="0"/>
              </a:endParaRPr>
            </a:p>
            <a:p>
              <a:r>
                <a:rPr lang="it-IT" sz="1400" b="1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T</a:t>
              </a:r>
              <a:r>
                <a:rPr lang="it-IT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+1 415 300 4333</a:t>
              </a:r>
              <a:endParaRPr lang="en-US" sz="1400" spc="140" dirty="0">
                <a:solidFill>
                  <a:schemeClr val="bg1"/>
                </a:solidFill>
                <a:latin typeface="Poppins" panose="00000500000000000000" pitchFamily="2" charset="0"/>
                <a:ea typeface="Montserrat" charset="0"/>
                <a:cs typeface="Poppins" panose="000005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5F128B-58B0-17DB-0C93-31F0556ADECF}"/>
                </a:ext>
              </a:extLst>
            </p:cNvPr>
            <p:cNvSpPr txBox="1"/>
            <p:nvPr/>
          </p:nvSpPr>
          <p:spPr>
            <a:xfrm>
              <a:off x="4354112" y="6346734"/>
              <a:ext cx="1983298" cy="40703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Vertoz Inc</a:t>
              </a:r>
            </a:p>
          </p:txBody>
        </p:sp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3FD9516E-93F8-547D-F931-1F6CC8C20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4112" y="4693447"/>
              <a:ext cx="1123836" cy="11238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F987BE-CDC4-0A85-D85D-59380A5FE4C2}"/>
              </a:ext>
            </a:extLst>
          </p:cNvPr>
          <p:cNvGrpSpPr/>
          <p:nvPr/>
        </p:nvGrpSpPr>
        <p:grpSpPr>
          <a:xfrm>
            <a:off x="697055" y="4585101"/>
            <a:ext cx="3200400" cy="4043001"/>
            <a:chOff x="697055" y="4585101"/>
            <a:chExt cx="3200400" cy="404300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9BA895-DE34-48C7-9BE4-F810977243F1}"/>
                </a:ext>
              </a:extLst>
            </p:cNvPr>
            <p:cNvSpPr txBox="1"/>
            <p:nvPr/>
          </p:nvSpPr>
          <p:spPr>
            <a:xfrm>
              <a:off x="697055" y="7243107"/>
              <a:ext cx="3200400" cy="1384995"/>
            </a:xfrm>
            <a:prstGeom prst="rect">
              <a:avLst/>
            </a:prstGeom>
            <a:noFill/>
          </p:spPr>
          <p:txBody>
            <a:bodyPr wrap="square" numCol="1" spcCol="0" rtlCol="0" anchor="t">
              <a:spAutoFit/>
            </a:bodyPr>
            <a:lstStyle/>
            <a:p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1250 Broadway, Suite 3611, New York City, </a:t>
              </a:r>
            </a:p>
            <a:p>
              <a:r>
                <a:rPr lang="en-US" sz="1400" b="1" spc="140" dirty="0">
                  <a:solidFill>
                    <a:srgbClr val="5271FF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New York </a:t>
              </a:r>
              <a:r>
                <a:rPr lang="en-US" sz="1400" b="1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- 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10001, USA.</a:t>
              </a:r>
            </a:p>
            <a:p>
              <a:endParaRPr lang="en-US" sz="1400" spc="140" dirty="0">
                <a:solidFill>
                  <a:schemeClr val="bg1"/>
                </a:solidFill>
                <a:latin typeface="Poppins" panose="00000500000000000000" pitchFamily="2" charset="0"/>
                <a:ea typeface="Montserrat" charset="0"/>
                <a:cs typeface="Poppins" panose="00000500000000000000" pitchFamily="2" charset="0"/>
              </a:endParaRPr>
            </a:p>
            <a:p>
              <a:endParaRPr lang="en-US" sz="1400" spc="140" dirty="0">
                <a:solidFill>
                  <a:schemeClr val="bg1"/>
                </a:solidFill>
                <a:latin typeface="Poppins" panose="00000500000000000000" pitchFamily="2" charset="0"/>
                <a:ea typeface="Montserrat" charset="0"/>
                <a:cs typeface="Poppins" panose="00000500000000000000" pitchFamily="2" charset="0"/>
              </a:endParaRPr>
            </a:p>
            <a:p>
              <a:r>
                <a:rPr lang="en-US" sz="1400" b="1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T</a:t>
              </a:r>
              <a:r>
                <a:rPr lang="en-US" sz="1400" spc="140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 +1 646 895 6969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7698F84-D72A-C19E-BD1C-8FDAD3E76239}"/>
                </a:ext>
              </a:extLst>
            </p:cNvPr>
            <p:cNvSpPr txBox="1"/>
            <p:nvPr/>
          </p:nvSpPr>
          <p:spPr>
            <a:xfrm>
              <a:off x="697055" y="6346734"/>
              <a:ext cx="2049794" cy="407035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Poppins" panose="00000500000000000000" pitchFamily="2" charset="0"/>
                  <a:ea typeface="Montserrat" charset="0"/>
                  <a:cs typeface="Poppins" panose="00000500000000000000" pitchFamily="2" charset="0"/>
                </a:rPr>
                <a:t>Vertoz Inc</a:t>
              </a:r>
            </a:p>
          </p:txBody>
        </p:sp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5F2818A-B9A9-E484-E37F-39D0C6202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055" y="4585101"/>
              <a:ext cx="1340524" cy="1340528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007FF1B-05CD-7896-5FF2-1692CFBF59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6801" y="9715500"/>
            <a:ext cx="1771986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210CBE3F-C233-0FFF-770E-688BF224EE71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EA1C4AA2-D906-625D-D6C7-8CA0DFEFB07C}"/>
              </a:ext>
            </a:extLst>
          </p:cNvPr>
          <p:cNvSpPr txBox="1"/>
          <p:nvPr/>
        </p:nvSpPr>
        <p:spPr>
          <a:xfrm>
            <a:off x="1559897" y="571500"/>
            <a:ext cx="45361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5271FF"/>
                </a:solidFill>
                <a:latin typeface="Poppins Bold" panose="020B0604020202020204" charset="0"/>
                <a:cs typeface="Poppins Bold" panose="020B0604020202020204" charset="0"/>
              </a:rPr>
              <a:t>Global </a:t>
            </a:r>
            <a:r>
              <a:rPr lang="en-US" sz="4000" dirty="0">
                <a:latin typeface="Poppins Bold" panose="020B0604020202020204" charset="0"/>
                <a:cs typeface="Poppins Bold" panose="020B0604020202020204" charset="0"/>
              </a:rPr>
              <a:t>Presence</a:t>
            </a:r>
          </a:p>
        </p:txBody>
      </p:sp>
    </p:spTree>
    <p:extLst>
      <p:ext uri="{BB962C8B-B14F-4D97-AF65-F5344CB8AC3E}">
        <p14:creationId xmlns:p14="http://schemas.microsoft.com/office/powerpoint/2010/main" val="311684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33E37E4-1E88-44CA-DB18-0C44573F7104}"/>
              </a:ext>
            </a:extLst>
          </p:cNvPr>
          <p:cNvSpPr/>
          <p:nvPr/>
        </p:nvSpPr>
        <p:spPr>
          <a:xfrm rot="16200000">
            <a:off x="13477954" y="-2673391"/>
            <a:ext cx="5693181" cy="6070617"/>
          </a:xfrm>
          <a:custGeom>
            <a:avLst/>
            <a:gdLst>
              <a:gd name="connsiteX0" fmla="*/ 2611203 w 5693181"/>
              <a:gd name="connsiteY0" fmla="*/ 52635 h 6070617"/>
              <a:gd name="connsiteX1" fmla="*/ 307028 w 5693181"/>
              <a:gd name="connsiteY1" fmla="*/ 1143358 h 6070617"/>
              <a:gd name="connsiteX2" fmla="*/ 0 w 5693181"/>
              <a:gd name="connsiteY2" fmla="*/ 1634622 h 6070617"/>
              <a:gd name="connsiteX3" fmla="*/ 2924 w 5693181"/>
              <a:gd name="connsiteY3" fmla="*/ 4435996 h 6070617"/>
              <a:gd name="connsiteX4" fmla="*/ 312876 w 5693181"/>
              <a:gd name="connsiteY4" fmla="*/ 4924336 h 6070617"/>
              <a:gd name="connsiteX5" fmla="*/ 2614127 w 5693181"/>
              <a:gd name="connsiteY5" fmla="*/ 6017983 h 6070617"/>
              <a:gd name="connsiteX6" fmla="*/ 3079055 w 5693181"/>
              <a:gd name="connsiteY6" fmla="*/ 6017983 h 6070617"/>
              <a:gd name="connsiteX7" fmla="*/ 5383230 w 5693181"/>
              <a:gd name="connsiteY7" fmla="*/ 4924336 h 6070617"/>
              <a:gd name="connsiteX8" fmla="*/ 5693182 w 5693181"/>
              <a:gd name="connsiteY8" fmla="*/ 4433072 h 6070617"/>
              <a:gd name="connsiteX9" fmla="*/ 5693182 w 5693181"/>
              <a:gd name="connsiteY9" fmla="*/ 1631698 h 6070617"/>
              <a:gd name="connsiteX10" fmla="*/ 5383230 w 5693181"/>
              <a:gd name="connsiteY10" fmla="*/ 1143358 h 6070617"/>
              <a:gd name="connsiteX11" fmla="*/ 3076131 w 5693181"/>
              <a:gd name="connsiteY11" fmla="*/ 52635 h 6070617"/>
              <a:gd name="connsiteX12" fmla="*/ 2611203 w 5693181"/>
              <a:gd name="connsiteY12" fmla="*/ 52635 h 607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93181" h="6070617">
                <a:moveTo>
                  <a:pt x="2611203" y="52635"/>
                </a:moveTo>
                <a:lnTo>
                  <a:pt x="307028" y="1143358"/>
                </a:lnTo>
                <a:cubicBezTo>
                  <a:pt x="119887" y="1234008"/>
                  <a:pt x="0" y="1424081"/>
                  <a:pt x="0" y="1634622"/>
                </a:cubicBezTo>
                <a:lnTo>
                  <a:pt x="2924" y="4435996"/>
                </a:lnTo>
                <a:cubicBezTo>
                  <a:pt x="2924" y="4643614"/>
                  <a:pt x="122811" y="4836610"/>
                  <a:pt x="312876" y="4924336"/>
                </a:cubicBezTo>
                <a:lnTo>
                  <a:pt x="2614127" y="6017983"/>
                </a:lnTo>
                <a:cubicBezTo>
                  <a:pt x="2760331" y="6088163"/>
                  <a:pt x="2932851" y="6088163"/>
                  <a:pt x="3079055" y="6017983"/>
                </a:cubicBezTo>
                <a:lnTo>
                  <a:pt x="5383230" y="4924336"/>
                </a:lnTo>
                <a:cubicBezTo>
                  <a:pt x="5573295" y="4833686"/>
                  <a:pt x="5693182" y="4643614"/>
                  <a:pt x="5693182" y="4433072"/>
                </a:cubicBezTo>
                <a:lnTo>
                  <a:pt x="5693182" y="1631698"/>
                </a:lnTo>
                <a:cubicBezTo>
                  <a:pt x="5693182" y="1421156"/>
                  <a:pt x="5573295" y="1231084"/>
                  <a:pt x="5383230" y="1143358"/>
                </a:cubicBezTo>
                <a:lnTo>
                  <a:pt x="3076131" y="52635"/>
                </a:lnTo>
                <a:cubicBezTo>
                  <a:pt x="2929927" y="-17545"/>
                  <a:pt x="2760331" y="-17545"/>
                  <a:pt x="2611203" y="52635"/>
                </a:cubicBezTo>
                <a:close/>
              </a:path>
            </a:pathLst>
          </a:custGeom>
          <a:solidFill>
            <a:srgbClr val="5271FF"/>
          </a:solidFill>
          <a:ln w="1016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39" name="Picture 38" descr="A picture containing person, indoor, people, office&#10;&#10;Description automatically generated">
            <a:extLst>
              <a:ext uri="{FF2B5EF4-FFF2-40B4-BE49-F238E27FC236}">
                <a16:creationId xmlns:a16="http://schemas.microsoft.com/office/drawing/2014/main" id="{60187CE6-FA3C-67C4-681B-547BEDD361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96" y="595146"/>
            <a:ext cx="6097795" cy="5278857"/>
          </a:xfrm>
          <a:prstGeom prst="rect">
            <a:avLst/>
          </a:prstGeom>
        </p:spPr>
      </p:pic>
      <p:pic>
        <p:nvPicPr>
          <p:cNvPr id="32" name="Picture 31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4A1350A8-4EB2-7E1F-2C49-BA1BAD5E8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367" r="-1621" b="-367"/>
          <a:stretch/>
        </p:blipFill>
        <p:spPr>
          <a:xfrm>
            <a:off x="13262058" y="3503876"/>
            <a:ext cx="6097795" cy="5278857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27BD7F-5AA8-C7E6-30A6-EAB1033003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0" y="862669"/>
            <a:ext cx="3798418" cy="789282"/>
          </a:xfrm>
          <a:prstGeom prst="rect">
            <a:avLst/>
          </a:prstGeom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60471CA2-6F0F-3BE9-49AF-BEB5BB48C174}"/>
              </a:ext>
            </a:extLst>
          </p:cNvPr>
          <p:cNvSpPr txBox="1"/>
          <p:nvPr/>
        </p:nvSpPr>
        <p:spPr>
          <a:xfrm>
            <a:off x="688770" y="7659221"/>
            <a:ext cx="441663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 b="1" dirty="0">
                <a:latin typeface="Poppins" panose="00000500000000000000" pitchFamily="2" charset="0"/>
                <a:cs typeface="Poppins" panose="00000500000000000000" pitchFamily="2" charset="0"/>
              </a:rPr>
              <a:t>Thank You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6653DC2B-BB29-20CA-F748-D4D8DEEDE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6130342" y="4242482"/>
            <a:ext cx="3301132" cy="3532345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AA09AD2D-E957-4209-A34F-67BFF9AE65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14485128" y="8922311"/>
            <a:ext cx="1051843" cy="1125514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D641CCB4-3E89-CD8A-0F05-70B3103467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200000">
            <a:off x="13592497" y="1628962"/>
            <a:ext cx="3001029" cy="3211223"/>
          </a:xfrm>
          <a:prstGeom prst="rect">
            <a:avLst/>
          </a:prstGeom>
        </p:spPr>
      </p:pic>
      <p:pic>
        <p:nvPicPr>
          <p:cNvPr id="35" name="Picture 34" descr="A picture containing person, person, indoor, crowd&#10;&#10;Description automatically generated">
            <a:extLst>
              <a:ext uri="{FF2B5EF4-FFF2-40B4-BE49-F238E27FC236}">
                <a16:creationId xmlns:a16="http://schemas.microsoft.com/office/drawing/2014/main" id="{F9633E8E-2FA0-04A3-7C84-819B8D6EAFA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96" y="6143305"/>
            <a:ext cx="6097795" cy="52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7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D8A7BC2-B8F9-EC49-1DEF-A7B72FCC1FBD}"/>
              </a:ext>
            </a:extLst>
          </p:cNvPr>
          <p:cNvGrpSpPr/>
          <p:nvPr/>
        </p:nvGrpSpPr>
        <p:grpSpPr>
          <a:xfrm>
            <a:off x="685803" y="2113674"/>
            <a:ext cx="16916394" cy="7373226"/>
            <a:chOff x="781878" y="2095500"/>
            <a:chExt cx="16916394" cy="73732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BE8B2F5-262C-C8B4-B21F-BC1B3B8B317C}"/>
                </a:ext>
              </a:extLst>
            </p:cNvPr>
            <p:cNvGrpSpPr/>
            <p:nvPr/>
          </p:nvGrpSpPr>
          <p:grpSpPr>
            <a:xfrm>
              <a:off x="7823437" y="2095500"/>
              <a:ext cx="2878249" cy="7373226"/>
              <a:chOff x="7800524" y="2095500"/>
              <a:chExt cx="2878249" cy="737322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180251-031A-D19F-07A4-F772A11E4845}"/>
                  </a:ext>
                </a:extLst>
              </p:cNvPr>
              <p:cNvGrpSpPr/>
              <p:nvPr/>
            </p:nvGrpSpPr>
            <p:grpSpPr>
              <a:xfrm>
                <a:off x="7800524" y="2095500"/>
                <a:ext cx="2823014" cy="3533558"/>
                <a:chOff x="7867876" y="2095556"/>
                <a:chExt cx="2823014" cy="3533558"/>
              </a:xfrm>
            </p:grpSpPr>
            <p:pic>
              <p:nvPicPr>
                <p:cNvPr id="17" name="Picture 16" descr="A person with her hand on her chin&#10;&#10;Description automatically generated with low confidence">
                  <a:extLst>
                    <a:ext uri="{FF2B5EF4-FFF2-40B4-BE49-F238E27FC236}">
                      <a16:creationId xmlns:a16="http://schemas.microsoft.com/office/drawing/2014/main" id="{09EB5073-485B-C0DD-4E84-740FE24AF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7876" y="2095556"/>
                  <a:ext cx="2701923" cy="346400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D882864-6F07-C357-2CDB-6FFC60CDDBBB}"/>
                    </a:ext>
                  </a:extLst>
                </p:cNvPr>
                <p:cNvSpPr/>
                <p:nvPr/>
              </p:nvSpPr>
              <p:spPr>
                <a:xfrm>
                  <a:off x="8286426" y="4527307"/>
                  <a:ext cx="2404464" cy="1101807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>
                      <a:latin typeface="Poppins" panose="00000500000000000000" pitchFamily="2" charset="0"/>
                      <a:cs typeface="Poppins" panose="00000500000000000000" pitchFamily="2" charset="0"/>
                    </a:rPr>
                    <a:t>Mindy Kaling</a:t>
                  </a:r>
                </a:p>
                <a:p>
                  <a:pPr algn="ctr"/>
                  <a:r>
                    <a:rPr lang="en-US" sz="1500">
                      <a:latin typeface="Poppins" panose="00000500000000000000" pitchFamily="2" charset="0"/>
                      <a:cs typeface="Poppins" panose="00000500000000000000" pitchFamily="2" charset="0"/>
                    </a:rPr>
                    <a:t>Actress</a:t>
                  </a:r>
                </a:p>
                <a:p>
                  <a:pPr algn="ctr"/>
                  <a:r>
                    <a:rPr lang="en-US" sz="1500">
                      <a:latin typeface="Poppins" panose="00000500000000000000" pitchFamily="2" charset="0"/>
                      <a:cs typeface="Poppins" panose="00000500000000000000" pitchFamily="2" charset="0"/>
                    </a:rPr>
                    <a:t>(Indian Origin)</a:t>
                  </a:r>
                  <a:endParaRPr lang="en-IN" sz="15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5C279D-3780-C4B0-340A-0BD6097C965C}"/>
                  </a:ext>
                </a:extLst>
              </p:cNvPr>
              <p:cNvGrpSpPr/>
              <p:nvPr/>
            </p:nvGrpSpPr>
            <p:grpSpPr>
              <a:xfrm>
                <a:off x="7800524" y="6004612"/>
                <a:ext cx="2878249" cy="3464114"/>
                <a:chOff x="7867833" y="6002811"/>
                <a:chExt cx="2878249" cy="3464114"/>
              </a:xfrm>
            </p:grpSpPr>
            <p:pic>
              <p:nvPicPr>
                <p:cNvPr id="44" name="Picture 43" descr="A picture containing person, wall, indoor, person&#10;&#10;Description automatically generated">
                  <a:extLst>
                    <a:ext uri="{FF2B5EF4-FFF2-40B4-BE49-F238E27FC236}">
                      <a16:creationId xmlns:a16="http://schemas.microsoft.com/office/drawing/2014/main" id="{C88F9789-A030-3041-C61F-175A7815E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67833" y="6002811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9FFFA81-054F-A402-EA09-8375EBAC9E48}"/>
                    </a:ext>
                  </a:extLst>
                </p:cNvPr>
                <p:cNvSpPr/>
                <p:nvPr/>
              </p:nvSpPr>
              <p:spPr>
                <a:xfrm>
                  <a:off x="8341618" y="8476655"/>
                  <a:ext cx="2404464" cy="952125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Vera Wang</a:t>
                  </a:r>
                </a:p>
                <a:p>
                  <a:pPr algn="ctr"/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Fashion Designer</a:t>
                  </a:r>
                </a:p>
                <a:p>
                  <a:pPr algn="ctr"/>
                  <a:r>
                    <a:rPr lang="en-US" sz="1500">
                      <a:latin typeface="Poppins" panose="00000500000000000000" pitchFamily="2" charset="0"/>
                      <a:cs typeface="Poppins" panose="00000500000000000000" pitchFamily="2" charset="0"/>
                    </a:rPr>
                    <a:t>(Chinese Origin)</a:t>
                  </a:r>
                  <a:endParaRPr lang="en-IN" sz="15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968D3CC-47D7-6F06-F9C8-115666BB87DF}"/>
                </a:ext>
              </a:extLst>
            </p:cNvPr>
            <p:cNvGrpSpPr/>
            <p:nvPr/>
          </p:nvGrpSpPr>
          <p:grpSpPr>
            <a:xfrm>
              <a:off x="4297266" y="2095625"/>
              <a:ext cx="2850654" cy="7373101"/>
              <a:chOff x="4280707" y="2095625"/>
              <a:chExt cx="2850654" cy="737310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403EFE8-68EB-5414-DD13-D67192F69454}"/>
                  </a:ext>
                </a:extLst>
              </p:cNvPr>
              <p:cNvGrpSpPr/>
              <p:nvPr/>
            </p:nvGrpSpPr>
            <p:grpSpPr>
              <a:xfrm>
                <a:off x="4280778" y="2095625"/>
                <a:ext cx="2850513" cy="3533433"/>
                <a:chOff x="4320441" y="2095681"/>
                <a:chExt cx="2850513" cy="3533433"/>
              </a:xfrm>
            </p:grpSpPr>
            <p:pic>
              <p:nvPicPr>
                <p:cNvPr id="41" name="Picture 40" descr="A person with the arms crosse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CB6C9AC-BAF4-3870-5272-E6234EA2B6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0441" y="2095681"/>
                  <a:ext cx="2701728" cy="346375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4F39155-4693-FD4D-AA88-19304511441D}"/>
                    </a:ext>
                  </a:extLst>
                </p:cNvPr>
                <p:cNvSpPr/>
                <p:nvPr/>
              </p:nvSpPr>
              <p:spPr>
                <a:xfrm>
                  <a:off x="4766490" y="4527306"/>
                  <a:ext cx="2404464" cy="110180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Hasan Minhaj</a:t>
                  </a:r>
                </a:p>
                <a:p>
                  <a:pPr algn="ctr"/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Comedian</a:t>
                  </a:r>
                </a:p>
                <a:p>
                  <a:pPr algn="ctr"/>
                  <a:r>
                    <a:rPr lang="en-US" sz="1500">
                      <a:latin typeface="Poppins" panose="00000500000000000000" pitchFamily="2" charset="0"/>
                      <a:cs typeface="Poppins" panose="00000500000000000000" pitchFamily="2" charset="0"/>
                    </a:rPr>
                    <a:t>(Indian Origin)</a:t>
                  </a:r>
                  <a:endParaRPr lang="en-IN" sz="15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EDB1B5-31E9-B740-5A6C-B8A1FABB4984}"/>
                  </a:ext>
                </a:extLst>
              </p:cNvPr>
              <p:cNvGrpSpPr/>
              <p:nvPr/>
            </p:nvGrpSpPr>
            <p:grpSpPr>
              <a:xfrm>
                <a:off x="4280707" y="6004612"/>
                <a:ext cx="2850654" cy="3464114"/>
                <a:chOff x="4320300" y="6002811"/>
                <a:chExt cx="2850654" cy="3464114"/>
              </a:xfrm>
            </p:grpSpPr>
            <p:pic>
              <p:nvPicPr>
                <p:cNvPr id="50" name="Picture 49" descr="A person in a uniform&#10;&#10;Description automatically generated with low confidence">
                  <a:extLst>
                    <a:ext uri="{FF2B5EF4-FFF2-40B4-BE49-F238E27FC236}">
                      <a16:creationId xmlns:a16="http://schemas.microsoft.com/office/drawing/2014/main" id="{3905167F-AF8F-5E6F-6FC7-6BAD5BAD2C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20300" y="6002811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468CE1C-7FA7-FA36-0D52-00792E86E25A}"/>
                    </a:ext>
                  </a:extLst>
                </p:cNvPr>
                <p:cNvSpPr/>
                <p:nvPr/>
              </p:nvSpPr>
              <p:spPr>
                <a:xfrm>
                  <a:off x="4766490" y="8476655"/>
                  <a:ext cx="2404464" cy="952125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Daniel Tani</a:t>
                  </a:r>
                </a:p>
                <a:p>
                  <a:pPr algn="ctr"/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Astronaut 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Japanese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D4FCE72-7B90-04C4-A228-000C5F4732AF}"/>
                </a:ext>
              </a:extLst>
            </p:cNvPr>
            <p:cNvGrpSpPr/>
            <p:nvPr/>
          </p:nvGrpSpPr>
          <p:grpSpPr>
            <a:xfrm>
              <a:off x="11377203" y="2130339"/>
              <a:ext cx="2803164" cy="7338387"/>
              <a:chOff x="11358327" y="2130339"/>
              <a:chExt cx="2803164" cy="733838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0166662-68FD-92E3-8762-1A87CD6C0E61}"/>
                  </a:ext>
                </a:extLst>
              </p:cNvPr>
              <p:cNvGrpSpPr/>
              <p:nvPr/>
            </p:nvGrpSpPr>
            <p:grpSpPr>
              <a:xfrm>
                <a:off x="11358327" y="2130339"/>
                <a:ext cx="2803164" cy="3498719"/>
                <a:chOff x="11384962" y="2095500"/>
                <a:chExt cx="2803164" cy="3498719"/>
              </a:xfrm>
            </p:grpSpPr>
            <p:pic>
              <p:nvPicPr>
                <p:cNvPr id="46" name="Picture 45" descr="A person with the arms crossed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7034242B-50F1-F935-6F4B-82C11FCE19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84962" y="2095500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F1580B9-30AE-15A5-72E1-083E0C030811}"/>
                    </a:ext>
                  </a:extLst>
                </p:cNvPr>
                <p:cNvSpPr/>
                <p:nvPr/>
              </p:nvSpPr>
              <p:spPr>
                <a:xfrm>
                  <a:off x="11783662" y="4562201"/>
                  <a:ext cx="2404464" cy="103201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Will Yun Lee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Actor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Korean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0DB3B33-263E-C81A-C276-60C46654DE27}"/>
                  </a:ext>
                </a:extLst>
              </p:cNvPr>
              <p:cNvGrpSpPr/>
              <p:nvPr/>
            </p:nvGrpSpPr>
            <p:grpSpPr>
              <a:xfrm>
                <a:off x="11358327" y="6004612"/>
                <a:ext cx="2803164" cy="3464114"/>
                <a:chOff x="11384962" y="6002811"/>
                <a:chExt cx="2803164" cy="3464114"/>
              </a:xfrm>
            </p:grpSpPr>
            <p:pic>
              <p:nvPicPr>
                <p:cNvPr id="54" name="Picture 53" descr="A person in a suit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5A9AA1A-AD4D-BBDA-AAF0-05D623A88C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84962" y="6002811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5DA65C5-5AD6-900F-3F2D-72F02757BA8B}"/>
                    </a:ext>
                  </a:extLst>
                </p:cNvPr>
                <p:cNvSpPr/>
                <p:nvPr/>
              </p:nvSpPr>
              <p:spPr>
                <a:xfrm>
                  <a:off x="11783662" y="8476655"/>
                  <a:ext cx="2404464" cy="952125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Kumail Nanjiani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Actor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Pakistani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0298088-7020-4F20-4B88-599EA3FADAD8}"/>
                </a:ext>
              </a:extLst>
            </p:cNvPr>
            <p:cNvGrpSpPr/>
            <p:nvPr/>
          </p:nvGrpSpPr>
          <p:grpSpPr>
            <a:xfrm>
              <a:off x="14855882" y="2130339"/>
              <a:ext cx="2842390" cy="7338387"/>
              <a:chOff x="14855882" y="2130339"/>
              <a:chExt cx="2842390" cy="733838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0EE6178-DD6A-D248-2BBE-1EAC20E0F326}"/>
                  </a:ext>
                </a:extLst>
              </p:cNvPr>
              <p:cNvGrpSpPr/>
              <p:nvPr/>
            </p:nvGrpSpPr>
            <p:grpSpPr>
              <a:xfrm>
                <a:off x="14855882" y="6004612"/>
                <a:ext cx="2842390" cy="3464114"/>
                <a:chOff x="14855882" y="6002811"/>
                <a:chExt cx="2842390" cy="3464114"/>
              </a:xfrm>
            </p:grpSpPr>
            <p:pic>
              <p:nvPicPr>
                <p:cNvPr id="48" name="Picture 47" descr="A person in a suit and ti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8A8E1A6F-681F-51B1-5C15-5BA6DEA3C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55882" y="6002811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AAAB503-5B2B-A23D-66AE-260EF3E3AB39}"/>
                    </a:ext>
                  </a:extLst>
                </p:cNvPr>
                <p:cNvSpPr/>
                <p:nvPr/>
              </p:nvSpPr>
              <p:spPr>
                <a:xfrm>
                  <a:off x="15293808" y="8476655"/>
                  <a:ext cx="2404464" cy="952125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Dave </a:t>
                  </a:r>
                  <a:r>
                    <a:rPr lang="en-IN" b="1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B</a:t>
                  </a:r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autista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Actor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Filipino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FF45BAB-B438-0B5D-6699-A9FBA86050C2}"/>
                  </a:ext>
                </a:extLst>
              </p:cNvPr>
              <p:cNvGrpSpPr/>
              <p:nvPr/>
            </p:nvGrpSpPr>
            <p:grpSpPr>
              <a:xfrm>
                <a:off x="14855882" y="2130339"/>
                <a:ext cx="2803164" cy="3498719"/>
                <a:chOff x="14855882" y="2095500"/>
                <a:chExt cx="2803164" cy="3498719"/>
              </a:xfrm>
            </p:grpSpPr>
            <p:pic>
              <p:nvPicPr>
                <p:cNvPr id="64" name="Picture 63" descr="A person wearing glasse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0516A8D-5934-4AD8-301A-D61C9CE26E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855882" y="2095500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A3C9465-56FE-D79E-37E1-45F04139136C}"/>
                    </a:ext>
                  </a:extLst>
                </p:cNvPr>
                <p:cNvSpPr/>
                <p:nvPr/>
              </p:nvSpPr>
              <p:spPr>
                <a:xfrm>
                  <a:off x="15254582" y="4562201"/>
                  <a:ext cx="2404464" cy="103201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Jensen Huang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Founder NVIDIA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Taiwanese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86CCBD-2D3E-4DBE-EE98-AFA09C4B2182}"/>
                </a:ext>
              </a:extLst>
            </p:cNvPr>
            <p:cNvGrpSpPr/>
            <p:nvPr/>
          </p:nvGrpSpPr>
          <p:grpSpPr>
            <a:xfrm>
              <a:off x="781878" y="2164944"/>
              <a:ext cx="2839871" cy="7303782"/>
              <a:chOff x="781878" y="2164944"/>
              <a:chExt cx="2839871" cy="730378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4158B43-0CEF-C8BB-91DD-E76DD3311062}"/>
                  </a:ext>
                </a:extLst>
              </p:cNvPr>
              <p:cNvGrpSpPr/>
              <p:nvPr/>
            </p:nvGrpSpPr>
            <p:grpSpPr>
              <a:xfrm>
                <a:off x="781878" y="2164944"/>
                <a:ext cx="2839871" cy="3464114"/>
                <a:chOff x="781878" y="2095500"/>
                <a:chExt cx="2839871" cy="3464114"/>
              </a:xfrm>
            </p:grpSpPr>
            <p:pic>
              <p:nvPicPr>
                <p:cNvPr id="52" name="Picture 51" descr="A person smiling for the camera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666B814-AB2B-B800-3B27-DFD46C018B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1878" y="2095500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54844800-1DF1-2E70-EB3A-6B9DEA563A36}"/>
                    </a:ext>
                  </a:extLst>
                </p:cNvPr>
                <p:cNvSpPr/>
                <p:nvPr/>
              </p:nvSpPr>
              <p:spPr>
                <a:xfrm>
                  <a:off x="1217285" y="4452466"/>
                  <a:ext cx="2404464" cy="110180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Eric Thich Vi Ly 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Founder LinkedIn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Vietnamese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D6CC1BC-E6CA-F28D-F1F4-9CD1EEC8AE03}"/>
                  </a:ext>
                </a:extLst>
              </p:cNvPr>
              <p:cNvGrpSpPr/>
              <p:nvPr/>
            </p:nvGrpSpPr>
            <p:grpSpPr>
              <a:xfrm>
                <a:off x="781878" y="6002811"/>
                <a:ext cx="2764370" cy="3465915"/>
                <a:chOff x="781878" y="6002811"/>
                <a:chExt cx="2764370" cy="3465915"/>
              </a:xfrm>
            </p:grpSpPr>
            <p:pic>
              <p:nvPicPr>
                <p:cNvPr id="62" name="Picture 61" descr="A picture containing person, outdoor&#10;&#10;Description automatically generated">
                  <a:extLst>
                    <a:ext uri="{FF2B5EF4-FFF2-40B4-BE49-F238E27FC236}">
                      <a16:creationId xmlns:a16="http://schemas.microsoft.com/office/drawing/2014/main" id="{1ECEB1E5-8AB8-EC99-680A-06457BCA9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1878" y="6002811"/>
                  <a:ext cx="2702009" cy="3464114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24C14B-6A16-4A2F-B697-43D44D2067B5}"/>
                    </a:ext>
                  </a:extLst>
                </p:cNvPr>
                <p:cNvSpPr/>
                <p:nvPr/>
              </p:nvSpPr>
              <p:spPr>
                <a:xfrm>
                  <a:off x="1141784" y="8436708"/>
                  <a:ext cx="2404464" cy="1032018"/>
                </a:xfrm>
                <a:prstGeom prst="rect">
                  <a:avLst/>
                </a:prstGeom>
                <a:solidFill>
                  <a:srgbClr val="4C61FE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b="1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Jhumpa Lahiri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Author / Writer</a:t>
                  </a:r>
                </a:p>
                <a:p>
                  <a:pPr algn="ctr"/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(</a:t>
                  </a:r>
                  <a:r>
                    <a:rPr lang="en-IN" sz="1500" b="0" i="0" u="none" strike="noStrike">
                      <a:solidFill>
                        <a:schemeClr val="bg1"/>
                      </a:solidFill>
                      <a:effectLst/>
                      <a:latin typeface="Poppins" panose="00000500000000000000" pitchFamily="2" charset="0"/>
                      <a:cs typeface="Poppins" panose="00000500000000000000" pitchFamily="2" charset="0"/>
                    </a:rPr>
                    <a:t>Indian</a:t>
                  </a:r>
                  <a:r>
                    <a:rPr lang="en-US" sz="150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 Origin)</a:t>
                  </a:r>
                  <a:endParaRPr lang="en-IN" sz="150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</p:grpSp>
      </p:grpSp>
      <p:sp>
        <p:nvSpPr>
          <p:cNvPr id="2" name="Freeform 8">
            <a:extLst>
              <a:ext uri="{FF2B5EF4-FFF2-40B4-BE49-F238E27FC236}">
                <a16:creationId xmlns:a16="http://schemas.microsoft.com/office/drawing/2014/main" id="{E1EFE6BE-53D7-F8BB-0442-ABD035F6A9A2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E22C924D-BA00-33EA-8D88-CBA8E46360EA}"/>
              </a:ext>
            </a:extLst>
          </p:cNvPr>
          <p:cNvSpPr txBox="1"/>
          <p:nvPr/>
        </p:nvSpPr>
        <p:spPr>
          <a:xfrm>
            <a:off x="1559896" y="571500"/>
            <a:ext cx="115465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We Deliver The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Asian American Market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3E98D1-E779-F878-A862-005EA63895B0}"/>
              </a:ext>
            </a:extLst>
          </p:cNvPr>
          <p:cNvSpPr txBox="1"/>
          <p:nvPr/>
        </p:nvSpPr>
        <p:spPr>
          <a:xfrm>
            <a:off x="1518948" y="1283613"/>
            <a:ext cx="66821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The Asian market is growing  and has arrived!</a:t>
            </a:r>
            <a:endParaRPr lang="en-IN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E73454-4BED-5A3B-A534-EED4057A298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559897" y="571500"/>
            <a:ext cx="749472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Asian American</a:t>
            </a:r>
          </a:p>
          <a:p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Rapidly Growing Market!</a:t>
            </a:r>
          </a:p>
        </p:txBody>
      </p:sp>
      <p:pic>
        <p:nvPicPr>
          <p:cNvPr id="155" name="Picture 154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3D3487-BB9A-0D67-F7EC-9945052658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13CC8031-EAEF-B4AD-A586-FC9EBF9F47B0}"/>
              </a:ext>
            </a:extLst>
          </p:cNvPr>
          <p:cNvSpPr txBox="1"/>
          <p:nvPr/>
        </p:nvSpPr>
        <p:spPr>
          <a:xfrm>
            <a:off x="1192557" y="3205974"/>
            <a:ext cx="6042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 The Asian American population currently stands at </a:t>
            </a:r>
            <a:r>
              <a:rPr lang="en-US" sz="22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24 Million.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B55953-569D-0F60-2179-E301AFDA3CC8}"/>
              </a:ext>
            </a:extLst>
          </p:cNvPr>
          <p:cNvSpPr txBox="1"/>
          <p:nvPr/>
        </p:nvSpPr>
        <p:spPr>
          <a:xfrm>
            <a:off x="1192556" y="4414364"/>
            <a:ext cx="619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 The Asian-American population grew </a:t>
            </a:r>
            <a:r>
              <a:rPr lang="en-US" sz="22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46% </a:t>
            </a: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in the past 10 years.</a:t>
            </a:r>
            <a:endParaRPr lang="en-IN" sz="2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EF7D-FEB3-AD5E-0852-AF44B314E21A}"/>
              </a:ext>
            </a:extLst>
          </p:cNvPr>
          <p:cNvSpPr txBox="1"/>
          <p:nvPr/>
        </p:nvSpPr>
        <p:spPr>
          <a:xfrm>
            <a:off x="1192556" y="5622754"/>
            <a:ext cx="60894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Fastest growing</a:t>
            </a:r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ethnic group in the US.</a:t>
            </a:r>
            <a:endParaRPr lang="en-IN" sz="2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CE353-550F-B22C-A22D-288EB11293C7}"/>
              </a:ext>
            </a:extLst>
          </p:cNvPr>
          <p:cNvSpPr txBox="1"/>
          <p:nvPr/>
        </p:nvSpPr>
        <p:spPr>
          <a:xfrm>
            <a:off x="1192555" y="6492590"/>
            <a:ext cx="64011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200">
                <a:latin typeface="Poppins" panose="00000500000000000000" pitchFamily="2" charset="0"/>
                <a:cs typeface="Poppins" panose="00000500000000000000" pitchFamily="2" charset="0"/>
              </a:rPr>
              <a:t> This population is projected to increase by </a:t>
            </a:r>
            <a:r>
              <a:rPr lang="en-US" sz="22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143%</a:t>
            </a:r>
            <a:r>
              <a:rPr lang="en-IN" sz="22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N" sz="2200">
                <a:latin typeface="Poppins" panose="00000500000000000000" pitchFamily="2" charset="0"/>
                <a:cs typeface="Poppins" panose="00000500000000000000" pitchFamily="2" charset="0"/>
              </a:rPr>
              <a:t>in the coming decades.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6714C1C-6D61-F229-D7BB-41AE366E503C}"/>
              </a:ext>
            </a:extLst>
          </p:cNvPr>
          <p:cNvGrpSpPr/>
          <p:nvPr/>
        </p:nvGrpSpPr>
        <p:grpSpPr>
          <a:xfrm>
            <a:off x="9054620" y="1938489"/>
            <a:ext cx="8242780" cy="6808012"/>
            <a:chOff x="9256577" y="2397538"/>
            <a:chExt cx="8242780" cy="680801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5DC35A9-AF2C-FB96-BD65-BB771A18308E}"/>
                </a:ext>
              </a:extLst>
            </p:cNvPr>
            <p:cNvCxnSpPr>
              <a:cxnSpLocks/>
            </p:cNvCxnSpPr>
            <p:nvPr/>
          </p:nvCxnSpPr>
          <p:spPr>
            <a:xfrm>
              <a:off x="14589740" y="2397538"/>
              <a:ext cx="0" cy="1508760"/>
            </a:xfrm>
            <a:prstGeom prst="line">
              <a:avLst/>
            </a:prstGeom>
            <a:ln w="76200">
              <a:solidFill>
                <a:srgbClr val="527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FCD1B8-7E65-8CC3-2CD8-80DDC4B194F0}"/>
                </a:ext>
              </a:extLst>
            </p:cNvPr>
            <p:cNvGrpSpPr/>
            <p:nvPr/>
          </p:nvGrpSpPr>
          <p:grpSpPr>
            <a:xfrm>
              <a:off x="14881333" y="2503867"/>
              <a:ext cx="2618024" cy="1296102"/>
              <a:chOff x="13016993" y="1063451"/>
              <a:chExt cx="2618024" cy="1296102"/>
            </a:xfrm>
          </p:grpSpPr>
          <p:sp>
            <p:nvSpPr>
              <p:cNvPr id="33" name="TextBox 8">
                <a:extLst>
                  <a:ext uri="{FF2B5EF4-FFF2-40B4-BE49-F238E27FC236}">
                    <a16:creationId xmlns:a16="http://schemas.microsoft.com/office/drawing/2014/main" id="{1DAC757D-FBF2-022D-AAAD-44BA715BEACE}"/>
                  </a:ext>
                </a:extLst>
              </p:cNvPr>
              <p:cNvSpPr txBox="1"/>
              <p:nvPr/>
            </p:nvSpPr>
            <p:spPr>
              <a:xfrm>
                <a:off x="13016993" y="1063451"/>
                <a:ext cx="1404539" cy="6924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4500" b="1">
                    <a:solidFill>
                      <a:srgbClr val="5271FF"/>
                    </a:solidFill>
                    <a:latin typeface="Oswald" panose="02000303000000000000" pitchFamily="2" charset="0"/>
                    <a:cs typeface="Poppins" panose="00000500000000000000" pitchFamily="2" charset="0"/>
                  </a:rPr>
                  <a:t>90%</a:t>
                </a:r>
                <a:endParaRPr lang="en-US" sz="4500" b="1">
                  <a:solidFill>
                    <a:srgbClr val="726F6F"/>
                  </a:solidFill>
                  <a:latin typeface="Oswald" panose="02000303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DD6D2D-2F18-1DCC-04D1-702CF9CDE0F2}"/>
                  </a:ext>
                </a:extLst>
              </p:cNvPr>
              <p:cNvSpPr txBox="1"/>
              <p:nvPr/>
            </p:nvSpPr>
            <p:spPr>
              <a:xfrm>
                <a:off x="13016993" y="1755948"/>
                <a:ext cx="1686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600" b="1">
                    <a:solidFill>
                      <a:srgbClr val="5271FF"/>
                    </a:solidFill>
                    <a:latin typeface="Oswald" panose="02000303000000000000" pitchFamily="2" charset="0"/>
                    <a:cs typeface="Poppins" panose="00000500000000000000" pitchFamily="2" charset="0"/>
                  </a:rPr>
                  <a:t>Population Growth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8DF6D4F-7F6F-A8D0-547D-DC221EC2AC3A}"/>
                  </a:ext>
                </a:extLst>
              </p:cNvPr>
              <p:cNvSpPr txBox="1"/>
              <p:nvPr/>
            </p:nvSpPr>
            <p:spPr>
              <a:xfrm>
                <a:off x="13016993" y="2097943"/>
                <a:ext cx="26180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N" sz="1100" b="1">
                    <a:latin typeface="Poppins" panose="00000500000000000000" pitchFamily="2" charset="0"/>
                    <a:cs typeface="Poppins" panose="00000500000000000000" pitchFamily="2" charset="0"/>
                  </a:rPr>
                  <a:t>SINCE 2000 FOR ASIAN AMERICANS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B4258DB-A6A8-9033-28FE-20E200B42728}"/>
                </a:ext>
              </a:extLst>
            </p:cNvPr>
            <p:cNvGrpSpPr/>
            <p:nvPr/>
          </p:nvGrpSpPr>
          <p:grpSpPr>
            <a:xfrm>
              <a:off x="9256577" y="4103893"/>
              <a:ext cx="8040823" cy="5101657"/>
              <a:chOff x="9256577" y="3062686"/>
              <a:chExt cx="8040823" cy="51016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D598B0F-07BE-91ED-DFA7-B14A78461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41126" y="3224269"/>
                <a:ext cx="7156274" cy="450845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8017DF-CC66-8126-D01A-EAE21673AB26}"/>
                  </a:ext>
                </a:extLst>
              </p:cNvPr>
              <p:cNvSpPr txBox="1"/>
              <p:nvPr/>
            </p:nvSpPr>
            <p:spPr>
              <a:xfrm>
                <a:off x="9256577" y="3062686"/>
                <a:ext cx="80182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25,000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6AF51B-11CA-F67C-83EB-C6AD4D9501DE}"/>
                  </a:ext>
                </a:extLst>
              </p:cNvPr>
              <p:cNvSpPr txBox="1"/>
              <p:nvPr/>
            </p:nvSpPr>
            <p:spPr>
              <a:xfrm>
                <a:off x="9256577" y="3953751"/>
                <a:ext cx="80182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20,000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A34D03-8EB5-36BC-43D5-26288037D78B}"/>
                  </a:ext>
                </a:extLst>
              </p:cNvPr>
              <p:cNvSpPr txBox="1"/>
              <p:nvPr/>
            </p:nvSpPr>
            <p:spPr>
              <a:xfrm>
                <a:off x="9311080" y="4844816"/>
                <a:ext cx="74732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15,000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F80F99-3D65-1DEB-BFB6-6A4FC9C614BF}"/>
                  </a:ext>
                </a:extLst>
              </p:cNvPr>
              <p:cNvSpPr txBox="1"/>
              <p:nvPr/>
            </p:nvSpPr>
            <p:spPr>
              <a:xfrm>
                <a:off x="9311080" y="5735881"/>
                <a:ext cx="74732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10,000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10CDF9-7DB9-C53D-267C-B04096485AA3}"/>
                  </a:ext>
                </a:extLst>
              </p:cNvPr>
              <p:cNvSpPr txBox="1"/>
              <p:nvPr/>
            </p:nvSpPr>
            <p:spPr>
              <a:xfrm>
                <a:off x="10820400" y="7841178"/>
                <a:ext cx="59343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1900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8D81F1-4539-F13E-7F08-C560C3B52ACC}"/>
                  </a:ext>
                </a:extLst>
              </p:cNvPr>
              <p:cNvSpPr txBox="1"/>
              <p:nvPr/>
            </p:nvSpPr>
            <p:spPr>
              <a:xfrm>
                <a:off x="9748477" y="7518013"/>
                <a:ext cx="30328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7D66FC-331C-8EA5-B68C-9E7A4CDDF61D}"/>
                  </a:ext>
                </a:extLst>
              </p:cNvPr>
              <p:cNvSpPr txBox="1"/>
              <p:nvPr/>
            </p:nvSpPr>
            <p:spPr>
              <a:xfrm>
                <a:off x="12542547" y="7841177"/>
                <a:ext cx="595035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1960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6C4FA4-3AA9-83D5-3E41-0BFFD80CD583}"/>
                  </a:ext>
                </a:extLst>
              </p:cNvPr>
              <p:cNvSpPr txBox="1"/>
              <p:nvPr/>
            </p:nvSpPr>
            <p:spPr>
              <a:xfrm>
                <a:off x="14266297" y="7841177"/>
                <a:ext cx="64953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2000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ACD0DC-621F-9770-18F1-50DC3BE79A9E}"/>
                  </a:ext>
                </a:extLst>
              </p:cNvPr>
              <p:cNvSpPr txBox="1"/>
              <p:nvPr/>
            </p:nvSpPr>
            <p:spPr>
              <a:xfrm>
                <a:off x="16044549" y="7841176"/>
                <a:ext cx="587020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2018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225F2E5-8300-07ED-121B-8BFCBD474D97}"/>
                  </a:ext>
                </a:extLst>
              </p:cNvPr>
              <p:cNvSpPr txBox="1"/>
              <p:nvPr/>
            </p:nvSpPr>
            <p:spPr>
              <a:xfrm>
                <a:off x="9358947" y="6626946"/>
                <a:ext cx="69281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>
                    <a:latin typeface="Poppins" panose="00000500000000000000" pitchFamily="2" charset="0"/>
                    <a:cs typeface="Poppins" panose="00000500000000000000" pitchFamily="2" charset="0"/>
                  </a:rPr>
                  <a:t>5,000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755E0EF-83C0-9B2A-F7EC-0E9E77037120}"/>
                  </a:ext>
                </a:extLst>
              </p:cNvPr>
              <p:cNvGrpSpPr/>
              <p:nvPr/>
            </p:nvGrpSpPr>
            <p:grpSpPr>
              <a:xfrm>
                <a:off x="10820400" y="3224269"/>
                <a:ext cx="3170851" cy="323165"/>
                <a:chOff x="11095446" y="3534643"/>
                <a:chExt cx="3170851" cy="323165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2FFB90D-5E43-90D5-52D8-145AD93278DA}"/>
                    </a:ext>
                  </a:extLst>
                </p:cNvPr>
                <p:cNvSpPr txBox="1"/>
                <p:nvPr/>
              </p:nvSpPr>
              <p:spPr>
                <a:xfrm>
                  <a:off x="11383777" y="3534643"/>
                  <a:ext cx="2882520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IN" sz="1500" b="1">
                      <a:latin typeface="Poppins" panose="00000500000000000000" pitchFamily="2" charset="0"/>
                      <a:cs typeface="Poppins" panose="00000500000000000000" pitchFamily="2" charset="0"/>
                    </a:rPr>
                    <a:t>Asian American Population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5853F2-B7C5-ACE7-5384-A05847CA28DC}"/>
                    </a:ext>
                  </a:extLst>
                </p:cNvPr>
                <p:cNvSpPr/>
                <p:nvPr/>
              </p:nvSpPr>
              <p:spPr>
                <a:xfrm>
                  <a:off x="11095446" y="3636028"/>
                  <a:ext cx="258077" cy="120395"/>
                </a:xfrm>
                <a:prstGeom prst="rect">
                  <a:avLst/>
                </a:prstGeom>
                <a:solidFill>
                  <a:srgbClr val="5271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B3812D3-EBE6-0B5D-FDEC-05FDD3AA9AA1}"/>
                  </a:ext>
                </a:extLst>
              </p:cNvPr>
              <p:cNvGrpSpPr/>
              <p:nvPr/>
            </p:nvGrpSpPr>
            <p:grpSpPr>
              <a:xfrm>
                <a:off x="10820400" y="3570906"/>
                <a:ext cx="3172454" cy="323165"/>
                <a:chOff x="11095446" y="3973681"/>
                <a:chExt cx="3172454" cy="323165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BE27269-BD98-ECB8-4CDA-4369E0CD4AA4}"/>
                    </a:ext>
                  </a:extLst>
                </p:cNvPr>
                <p:cNvSpPr txBox="1"/>
                <p:nvPr/>
              </p:nvSpPr>
              <p:spPr>
                <a:xfrm>
                  <a:off x="11383777" y="3973681"/>
                  <a:ext cx="2884123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IN" sz="1500" b="1">
                      <a:latin typeface="Poppins" panose="00000500000000000000" pitchFamily="2" charset="0"/>
                      <a:cs typeface="Poppins" panose="00000500000000000000" pitchFamily="2" charset="0"/>
                    </a:rPr>
                    <a:t>Total Population Trend Line 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18930-D1DF-F834-4A6F-2B810ACF9A69}"/>
                    </a:ext>
                  </a:extLst>
                </p:cNvPr>
                <p:cNvSpPr/>
                <p:nvPr/>
              </p:nvSpPr>
              <p:spPr>
                <a:xfrm>
                  <a:off x="11095446" y="4075066"/>
                  <a:ext cx="258077" cy="120395"/>
                </a:xfrm>
                <a:prstGeom prst="rect">
                  <a:avLst/>
                </a:prstGeom>
                <a:solidFill>
                  <a:srgbClr val="0019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7274C8-3187-184C-ACBF-2176FFFDC99B}"/>
                  </a:ext>
                </a:extLst>
              </p:cNvPr>
              <p:cNvSpPr txBox="1"/>
              <p:nvPr/>
            </p:nvSpPr>
            <p:spPr>
              <a:xfrm>
                <a:off x="10852293" y="7259710"/>
                <a:ext cx="45236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 b="1">
                    <a:latin typeface="Poppins" panose="00000500000000000000" pitchFamily="2" charset="0"/>
                    <a:cs typeface="Poppins" panose="00000500000000000000" pitchFamily="2" charset="0"/>
                  </a:rPr>
                  <a:t>114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5BDD20A-0E27-BBF3-B734-C3C561FD4200}"/>
                  </a:ext>
                </a:extLst>
              </p:cNvPr>
              <p:cNvSpPr txBox="1"/>
              <p:nvPr/>
            </p:nvSpPr>
            <p:spPr>
              <a:xfrm>
                <a:off x="12514425" y="6993128"/>
                <a:ext cx="5469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 b="1">
                    <a:latin typeface="Poppins" panose="00000500000000000000" pitchFamily="2" charset="0"/>
                    <a:cs typeface="Poppins" panose="00000500000000000000" pitchFamily="2" charset="0"/>
                  </a:rPr>
                  <a:t>980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1070221-9BC3-95C2-E773-15A47A548211}"/>
                  </a:ext>
                </a:extLst>
              </p:cNvPr>
              <p:cNvSpPr txBox="1"/>
              <p:nvPr/>
            </p:nvSpPr>
            <p:spPr>
              <a:xfrm>
                <a:off x="14230230" y="5846808"/>
                <a:ext cx="72167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 b="1">
                    <a:latin typeface="Poppins" panose="00000500000000000000" pitchFamily="2" charset="0"/>
                    <a:cs typeface="Poppins" panose="00000500000000000000" pitchFamily="2" charset="0"/>
                  </a:rPr>
                  <a:t>11,899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B06685-5FC7-B608-02F9-AF303988937E}"/>
                  </a:ext>
                </a:extLst>
              </p:cNvPr>
              <p:cNvSpPr txBox="1"/>
              <p:nvPr/>
            </p:nvSpPr>
            <p:spPr>
              <a:xfrm>
                <a:off x="16439062" y="3469521"/>
                <a:ext cx="75373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IN" sz="1500" b="1">
                    <a:latin typeface="Poppins" panose="00000500000000000000" pitchFamily="2" charset="0"/>
                    <a:cs typeface="Poppins" panose="00000500000000000000" pitchFamily="2" charset="0"/>
                  </a:rPr>
                  <a:t>22,613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2EA7D2B-6C5A-E5CE-1521-08B8A5EE364A}"/>
                </a:ext>
              </a:extLst>
            </p:cNvPr>
            <p:cNvSpPr txBox="1"/>
            <p:nvPr/>
          </p:nvSpPr>
          <p:spPr>
            <a:xfrm>
              <a:off x="11382456" y="2996309"/>
              <a:ext cx="23599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000" b="1">
                  <a:latin typeface="Oswald" panose="02000303000000000000" pitchFamily="2" charset="0"/>
                  <a:cs typeface="Poppins" panose="00000500000000000000" pitchFamily="2" charset="0"/>
                </a:rPr>
                <a:t>Growth In Population </a:t>
              </a:r>
            </a:p>
          </p:txBody>
        </p: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516B302E-6814-1712-40E6-85240521DAB1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A10711-496F-01EC-9E9A-296B5D7DDBBE}"/>
              </a:ext>
            </a:extLst>
          </p:cNvPr>
          <p:cNvSpPr txBox="1"/>
          <p:nvPr/>
        </p:nvSpPr>
        <p:spPr>
          <a:xfrm>
            <a:off x="1493006" y="8099435"/>
            <a:ext cx="6272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>
                <a:latin typeface="Poppins" panose="00000500000000000000" pitchFamily="2" charset="0"/>
                <a:cs typeface="Poppins" panose="00000500000000000000" pitchFamily="2" charset="0"/>
              </a:rPr>
              <a:t>2060 Population projection : </a:t>
            </a:r>
            <a:r>
              <a:rPr lang="fr-FR" sz="24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49 Million</a:t>
            </a:r>
            <a:endParaRPr lang="en-IN" sz="2400" b="1">
              <a:solidFill>
                <a:srgbClr val="5271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Google Shape;305;p20">
            <a:extLst>
              <a:ext uri="{FF2B5EF4-FFF2-40B4-BE49-F238E27FC236}">
                <a16:creationId xmlns:a16="http://schemas.microsoft.com/office/drawing/2014/main" id="{79ADB688-12C5-9D77-4B68-37C23EECD53C}"/>
              </a:ext>
            </a:extLst>
          </p:cNvPr>
          <p:cNvSpPr txBox="1"/>
          <p:nvPr/>
        </p:nvSpPr>
        <p:spPr>
          <a:xfrm>
            <a:off x="358575" y="9761109"/>
            <a:ext cx="8252025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 https://www.sciencedirect.com/topics/medicine-and-dentistry/asian-american-population</a:t>
            </a:r>
            <a:endParaRPr sz="120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2984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E351458-14D5-F8E4-93BF-CAF7D02ABA86}"/>
              </a:ext>
            </a:extLst>
          </p:cNvPr>
          <p:cNvSpPr/>
          <p:nvPr/>
        </p:nvSpPr>
        <p:spPr>
          <a:xfrm>
            <a:off x="4624923" y="1652814"/>
            <a:ext cx="2024518" cy="1054880"/>
          </a:xfrm>
          <a:prstGeom prst="rect">
            <a:avLst/>
          </a:prstGeom>
          <a:solidFill>
            <a:srgbClr val="4C6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4C61FF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985364" y="2256938"/>
            <a:ext cx="124182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 dirty="0">
                <a:solidFill>
                  <a:srgbClr val="4C61FE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AGE</a:t>
            </a:r>
            <a:endParaRPr lang="en-US" sz="3000" b="1" dirty="0">
              <a:solidFill>
                <a:srgbClr val="4C61F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85364" y="3040777"/>
            <a:ext cx="3906541" cy="1341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i="0" u="none" strike="noStrike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60% </a:t>
            </a:r>
            <a:r>
              <a:rPr lang="en-US" sz="200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of US born Asians belong to </a:t>
            </a:r>
            <a:r>
              <a:rPr lang="en-US" sz="2000" b="1" i="0" u="none" strike="noStrike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Gen Z </a:t>
            </a:r>
            <a:r>
              <a:rPr lang="en-US" sz="200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or younger age bracket.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BA7A8-8E64-59F1-7FC3-3008CECEE9E2}"/>
              </a:ext>
            </a:extLst>
          </p:cNvPr>
          <p:cNvGrpSpPr/>
          <p:nvPr/>
        </p:nvGrpSpPr>
        <p:grpSpPr>
          <a:xfrm>
            <a:off x="7678392" y="763984"/>
            <a:ext cx="10296990" cy="8995090"/>
            <a:chOff x="7678392" y="763984"/>
            <a:chExt cx="10296990" cy="8995090"/>
          </a:xfrm>
        </p:grpSpPr>
        <p:sp>
          <p:nvSpPr>
            <p:cNvPr id="19" name="AutoShape 19"/>
            <p:cNvSpPr/>
            <p:nvPr/>
          </p:nvSpPr>
          <p:spPr>
            <a:xfrm rot="10800179">
              <a:off x="7678392" y="5274127"/>
              <a:ext cx="1029699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5415548">
              <a:off x="8240166" y="5261529"/>
              <a:ext cx="8995090" cy="0"/>
            </a:xfrm>
            <a:prstGeom prst="line">
              <a:avLst/>
            </a:prstGeom>
            <a:ln w="25400" cap="rnd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N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5" name="TextBox 11">
            <a:extLst>
              <a:ext uri="{FF2B5EF4-FFF2-40B4-BE49-F238E27FC236}">
                <a16:creationId xmlns:a16="http://schemas.microsoft.com/office/drawing/2014/main" id="{AB2D67A2-0EA1-09F5-D31D-02580CFCF34A}"/>
              </a:ext>
            </a:extLst>
          </p:cNvPr>
          <p:cNvSpPr txBox="1"/>
          <p:nvPr/>
        </p:nvSpPr>
        <p:spPr>
          <a:xfrm>
            <a:off x="13326447" y="2261579"/>
            <a:ext cx="222190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>
                <a:solidFill>
                  <a:srgbClr val="4C61FE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INCOME</a:t>
            </a:r>
            <a:endParaRPr lang="en-US" sz="3000" b="1">
              <a:solidFill>
                <a:srgbClr val="4C61F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8855B51B-8FA1-504E-9921-DA8517166703}"/>
              </a:ext>
            </a:extLst>
          </p:cNvPr>
          <p:cNvSpPr txBox="1"/>
          <p:nvPr/>
        </p:nvSpPr>
        <p:spPr>
          <a:xfrm>
            <a:off x="13326446" y="3040777"/>
            <a:ext cx="4395496" cy="1803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he average Asian American </a:t>
            </a:r>
            <a:r>
              <a:rPr lang="en-US" sz="20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Household Income</a:t>
            </a:r>
            <a:r>
              <a:rPr lang="en-US" sz="2000" b="1" i="0" u="none" strike="noStrike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was around </a:t>
            </a:r>
            <a:r>
              <a:rPr lang="en-US" sz="2000" b="1" i="0" u="none" strike="noStrike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$102K 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highest compared to any other ethnicity. </a:t>
            </a:r>
            <a:r>
              <a:rPr lang="en-US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(2021)</a:t>
            </a:r>
            <a:endParaRPr lang="en-US" b="0" i="0" u="none" strike="noStrike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E032BCCB-1AE5-AEFD-7971-0776E1ABA60E}"/>
              </a:ext>
            </a:extLst>
          </p:cNvPr>
          <p:cNvSpPr txBox="1"/>
          <p:nvPr/>
        </p:nvSpPr>
        <p:spPr>
          <a:xfrm>
            <a:off x="7985365" y="6379422"/>
            <a:ext cx="219749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>
                <a:solidFill>
                  <a:srgbClr val="4C61FE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GENDER</a:t>
            </a:r>
            <a:endParaRPr lang="en-US" sz="3000" b="1">
              <a:solidFill>
                <a:srgbClr val="4C61FE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3EDE046F-4744-8EA7-01A3-FB1D48A6EE96}"/>
              </a:ext>
            </a:extLst>
          </p:cNvPr>
          <p:cNvSpPr txBox="1"/>
          <p:nvPr/>
        </p:nvSpPr>
        <p:spPr>
          <a:xfrm>
            <a:off x="7985363" y="7192845"/>
            <a:ext cx="4428285" cy="1803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u="none" strike="noStrike" dirty="0">
                <a:solidFill>
                  <a:srgbClr val="151515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Total Asian American </a:t>
            </a:r>
            <a:r>
              <a:rPr lang="en-US" sz="2000" b="1" i="0" u="none" strike="noStrike" dirty="0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Female</a:t>
            </a:r>
            <a:r>
              <a:rPr lang="en-US" sz="2000" b="0" i="0" u="none" strike="noStrike" dirty="0">
                <a:solidFill>
                  <a:srgbClr val="151515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population was </a:t>
            </a:r>
            <a:r>
              <a:rPr lang="en-US" sz="2000" b="1" i="0" u="none" strike="noStrike" dirty="0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9.65 Million</a:t>
            </a:r>
            <a:r>
              <a:rPr lang="en-US" sz="20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&amp;   </a:t>
            </a:r>
            <a:r>
              <a:rPr lang="en-US" sz="2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Male</a:t>
            </a:r>
            <a:r>
              <a:rPr lang="en-US" sz="20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population was </a:t>
            </a:r>
            <a:r>
              <a:rPr lang="en-US" sz="2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8.78 Million </a:t>
            </a:r>
            <a:r>
              <a:rPr lang="en-US" sz="20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of 2020.</a:t>
            </a:r>
            <a:endParaRPr lang="en-US" sz="2000" b="0" i="0" u="none" strike="noStrike" dirty="0">
              <a:solidFill>
                <a:srgbClr val="151515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54A621B-B114-232B-0485-6B6B1C7BAC58}"/>
              </a:ext>
            </a:extLst>
          </p:cNvPr>
          <p:cNvSpPr txBox="1"/>
          <p:nvPr/>
        </p:nvSpPr>
        <p:spPr>
          <a:xfrm>
            <a:off x="13326446" y="6340950"/>
            <a:ext cx="348910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IN" sz="3000" b="1" i="0" u="none" strike="noStrike">
                <a:solidFill>
                  <a:srgbClr val="4C61FE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EDUCATION</a:t>
            </a:r>
            <a:endParaRPr lang="en-IN" sz="3000" b="1">
              <a:solidFill>
                <a:srgbClr val="4C61FE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1AFB9316-A92A-FEC2-84F9-02C846ED5F6E}"/>
              </a:ext>
            </a:extLst>
          </p:cNvPr>
          <p:cNvSpPr txBox="1"/>
          <p:nvPr/>
        </p:nvSpPr>
        <p:spPr>
          <a:xfrm>
            <a:off x="13326446" y="7192845"/>
            <a:ext cx="3835778" cy="1803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i="0" u="none" strike="noStrike" dirty="0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87.8%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of all Asians in the US aged </a:t>
            </a:r>
            <a:r>
              <a:rPr lang="en-US" sz="2000" b="1" i="0" u="none" strike="noStrike" dirty="0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25 &amp; older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have a bachelor’s degree or more education.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61421B-A62B-85BD-12F8-72DEF81739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5865E1FB-AD54-A326-D096-57DE5BC7FB1C}"/>
              </a:ext>
            </a:extLst>
          </p:cNvPr>
          <p:cNvSpPr txBox="1"/>
          <p:nvPr/>
        </p:nvSpPr>
        <p:spPr>
          <a:xfrm>
            <a:off x="1559897" y="571500"/>
            <a:ext cx="60897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latin typeface="Poppins" panose="00000500000000000000" pitchFamily="2" charset="0"/>
                <a:cs typeface="Poppins" panose="00000500000000000000" pitchFamily="2" charset="0"/>
              </a:rPr>
              <a:t>Why </a:t>
            </a:r>
            <a:r>
              <a:rPr lang="en-US" sz="4000" b="1">
                <a:solidFill>
                  <a:srgbClr val="4C61F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Asian Audience 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3329963-7F0A-4C2F-3DF8-F9A8C8E79EB3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12" name="Google Shape;305;p20">
            <a:extLst>
              <a:ext uri="{FF2B5EF4-FFF2-40B4-BE49-F238E27FC236}">
                <a16:creationId xmlns:a16="http://schemas.microsoft.com/office/drawing/2014/main" id="{82A772A0-C1C1-16E7-6989-B41878EA82FB}"/>
              </a:ext>
            </a:extLst>
          </p:cNvPr>
          <p:cNvSpPr txBox="1"/>
          <p:nvPr/>
        </p:nvSpPr>
        <p:spPr>
          <a:xfrm>
            <a:off x="358575" y="9761109"/>
            <a:ext cx="7664849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https://www.pewresearch.org/fact-tank/2021/04/29/key-facts-about-asian-americans/</a:t>
            </a:r>
            <a:endParaRPr sz="12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pic>
        <p:nvPicPr>
          <p:cNvPr id="17" name="Picture 16" descr="A group of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AF6FAD2B-9F2D-B2DA-A292-34DD8615A6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>
          <a:xfrm>
            <a:off x="1184" y="1882768"/>
            <a:ext cx="6442353" cy="3966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D4E957-FB1D-4A99-3874-DC32E79E0F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6" r="4881" b="26598"/>
          <a:stretch/>
        </p:blipFill>
        <p:spPr>
          <a:xfrm>
            <a:off x="998946" y="5295900"/>
            <a:ext cx="6025973" cy="3522542"/>
          </a:xfrm>
          <a:prstGeom prst="rect">
            <a:avLst/>
          </a:prstGeom>
          <a:ln w="127000">
            <a:solidFill>
              <a:schemeClr val="bg1"/>
            </a:solidFill>
            <a:miter lim="800000"/>
          </a:ln>
        </p:spPr>
      </p:pic>
      <p:pic>
        <p:nvPicPr>
          <p:cNvPr id="21" name="Picture 20" descr="Shape&#10;&#10;Description automatically generated with low confidence">
            <a:extLst>
              <a:ext uri="{FF2B5EF4-FFF2-40B4-BE49-F238E27FC236}">
                <a16:creationId xmlns:a16="http://schemas.microsoft.com/office/drawing/2014/main" id="{14A06A08-191E-2825-8AD6-D57B14D580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704" y="1664134"/>
            <a:ext cx="1061202" cy="106120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670AE935-580C-1091-41E0-20BA61943A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871" y="1601337"/>
            <a:ext cx="1063062" cy="1063062"/>
          </a:xfrm>
          <a:prstGeom prst="rect">
            <a:avLst/>
          </a:prstGeom>
        </p:spPr>
      </p:pic>
      <p:pic>
        <p:nvPicPr>
          <p:cNvPr id="33" name="Picture 32" descr="Shape&#10;&#10;Description automatically generated with low confidence">
            <a:extLst>
              <a:ext uri="{FF2B5EF4-FFF2-40B4-BE49-F238E27FC236}">
                <a16:creationId xmlns:a16="http://schemas.microsoft.com/office/drawing/2014/main" id="{E3C18EBB-8572-CFA4-6E1D-F66BD49454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368" y="5741503"/>
            <a:ext cx="1061202" cy="1061202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2BD1BFE0-1074-6B5E-389E-FC5133DA247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49" y="5757289"/>
            <a:ext cx="1167322" cy="1167322"/>
          </a:xfrm>
          <a:prstGeom prst="rect">
            <a:avLst/>
          </a:prstGeom>
        </p:spPr>
      </p:pic>
      <p:sp>
        <p:nvSpPr>
          <p:cNvPr id="4" name="Google Shape;305;p20">
            <a:extLst>
              <a:ext uri="{FF2B5EF4-FFF2-40B4-BE49-F238E27FC236}">
                <a16:creationId xmlns:a16="http://schemas.microsoft.com/office/drawing/2014/main" id="{C2417491-C053-B866-507B-584A2F0DF0B7}"/>
              </a:ext>
            </a:extLst>
          </p:cNvPr>
          <p:cNvSpPr txBox="1"/>
          <p:nvPr/>
        </p:nvSpPr>
        <p:spPr>
          <a:xfrm>
            <a:off x="358575" y="9421474"/>
            <a:ext cx="7664849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 dirty="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 https://www.nytimes.com/interactive/2021/08/21/us/asians-census-us.html</a:t>
            </a:r>
            <a:endParaRPr sz="1200" dirty="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05;p20">
            <a:extLst>
              <a:ext uri="{FF2B5EF4-FFF2-40B4-BE49-F238E27FC236}">
                <a16:creationId xmlns:a16="http://schemas.microsoft.com/office/drawing/2014/main" id="{C2D67950-DA6C-5FAC-3B3A-8761F4E34868}"/>
              </a:ext>
            </a:extLst>
          </p:cNvPr>
          <p:cNvSpPr txBox="1"/>
          <p:nvPr/>
        </p:nvSpPr>
        <p:spPr>
          <a:xfrm>
            <a:off x="375952" y="9767621"/>
            <a:ext cx="7664849" cy="32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https://worldpopulationreview.com/state-rankings/asian-population </a:t>
            </a:r>
            <a:endParaRPr sz="120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EF416885-FED1-A957-DD90-78BF65A2BEE0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E80461D-3741-76B9-6F72-1DA77942690C}"/>
              </a:ext>
            </a:extLst>
          </p:cNvPr>
          <p:cNvSpPr txBox="1"/>
          <p:nvPr/>
        </p:nvSpPr>
        <p:spPr>
          <a:xfrm>
            <a:off x="1559896" y="571500"/>
            <a:ext cx="60601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latin typeface="Poppins" panose="00000500000000000000" pitchFamily="2" charset="0"/>
                <a:cs typeface="Poppins" panose="00000500000000000000" pitchFamily="2" charset="0"/>
              </a:rPr>
              <a:t>Asians In </a:t>
            </a:r>
            <a:r>
              <a:rPr lang="en-US" sz="40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America.</a:t>
            </a:r>
          </a:p>
        </p:txBody>
      </p:sp>
      <p:graphicFrame>
        <p:nvGraphicFramePr>
          <p:cNvPr id="8" name="Table 18">
            <a:extLst>
              <a:ext uri="{FF2B5EF4-FFF2-40B4-BE49-F238E27FC236}">
                <a16:creationId xmlns:a16="http://schemas.microsoft.com/office/drawing/2014/main" id="{14917BB9-9949-023B-72CD-B71522562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02787"/>
              </p:ext>
            </p:extLst>
          </p:nvPr>
        </p:nvGraphicFramePr>
        <p:xfrm>
          <a:off x="735371" y="2781059"/>
          <a:ext cx="7212023" cy="586764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623240">
                  <a:extLst>
                    <a:ext uri="{9D8B030D-6E8A-4147-A177-3AD203B41FA5}">
                      <a16:colId xmlns:a16="http://schemas.microsoft.com/office/drawing/2014/main" val="2684960803"/>
                    </a:ext>
                  </a:extLst>
                </a:gridCol>
                <a:gridCol w="3588783">
                  <a:extLst>
                    <a:ext uri="{9D8B030D-6E8A-4147-A177-3AD203B41FA5}">
                      <a16:colId xmlns:a16="http://schemas.microsoft.com/office/drawing/2014/main" val="726384304"/>
                    </a:ext>
                  </a:extLst>
                </a:gridCol>
              </a:tblGrid>
              <a:tr h="762872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STATE</a:t>
                      </a:r>
                      <a:endParaRPr lang="en-IN" sz="25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POPULATION</a:t>
                      </a:r>
                      <a:endParaRPr lang="en-IN" sz="25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495503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California </a:t>
                      </a:r>
                      <a:endParaRPr lang="en-US" sz="2200" b="1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6.7M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2156368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New York</a:t>
                      </a:r>
                      <a:endParaRPr lang="en-US" sz="2200" b="1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1.8M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742791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Texas</a:t>
                      </a:r>
                      <a:endParaRPr lang="en-US" sz="2200" b="1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1.6M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9529549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New Jersey</a:t>
                      </a:r>
                      <a:endParaRPr lang="en-IN" sz="2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950K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0148652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Washington</a:t>
                      </a:r>
                      <a:endParaRPr lang="en-US" sz="2200" b="1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854K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7731561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Illinois</a:t>
                      </a:r>
                      <a:endParaRPr lang="en-US" sz="2200" b="1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828K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7771855"/>
                  </a:ext>
                </a:extLst>
              </a:tr>
              <a:tr h="516177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Hawaii</a:t>
                      </a:r>
                      <a:endParaRPr lang="en-IN" sz="2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803K</a:t>
                      </a:r>
                      <a:endParaRPr lang="en-US" sz="2200">
                        <a:solidFill>
                          <a:schemeClr val="dk1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983818"/>
                  </a:ext>
                </a:extLst>
              </a:tr>
              <a:tr h="500215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Florida</a:t>
                      </a:r>
                      <a:endParaRPr lang="en-IN" sz="2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763K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6184769"/>
                  </a:ext>
                </a:extLst>
              </a:tr>
              <a:tr h="487643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Virginia</a:t>
                      </a:r>
                      <a:endParaRPr lang="en-IN" sz="2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200" b="0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691K</a:t>
                      </a:r>
                      <a:endParaRPr lang="en-US" sz="2200">
                        <a:solidFill>
                          <a:srgbClr val="333333"/>
                        </a:solidFill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0160529"/>
                  </a:ext>
                </a:extLst>
              </a:tr>
              <a:tr h="503672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Massachusetts</a:t>
                      </a:r>
                      <a:endParaRPr lang="en-IN" sz="2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538K</a:t>
                      </a:r>
                      <a:endParaRPr lang="en-IN" sz="220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936180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A37E2D7-96B2-E4B0-BF23-E1504A1AB57F}"/>
              </a:ext>
            </a:extLst>
          </p:cNvPr>
          <p:cNvSpPr txBox="1"/>
          <p:nvPr/>
        </p:nvSpPr>
        <p:spPr>
          <a:xfrm>
            <a:off x="1518948" y="1359813"/>
            <a:ext cx="22910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Major Markets.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767994-D762-31CE-2F62-63158822F6BC}"/>
              </a:ext>
            </a:extLst>
          </p:cNvPr>
          <p:cNvGrpSpPr/>
          <p:nvPr/>
        </p:nvGrpSpPr>
        <p:grpSpPr>
          <a:xfrm>
            <a:off x="8342563" y="1557635"/>
            <a:ext cx="9488237" cy="7267676"/>
            <a:chOff x="8342563" y="1557635"/>
            <a:chExt cx="9488237" cy="726767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331B7AB-8CFF-16DD-5783-380BCF29F8D1}"/>
                </a:ext>
              </a:extLst>
            </p:cNvPr>
            <p:cNvGrpSpPr/>
            <p:nvPr/>
          </p:nvGrpSpPr>
          <p:grpSpPr>
            <a:xfrm>
              <a:off x="8342563" y="2955693"/>
              <a:ext cx="9488237" cy="5869618"/>
              <a:chOff x="8250540" y="2759925"/>
              <a:chExt cx="9488237" cy="586961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94427EC-DC98-4DBE-BD3D-48BC97746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138877" y="3195247"/>
                <a:ext cx="7494569" cy="4981656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D4D6A3B-C9FE-B7D8-ACF1-0B5C8BB898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527632" y="3822894"/>
                <a:ext cx="1020961" cy="80607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616035-BF87-E109-442A-4F119F250B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14241" y="4249309"/>
                <a:ext cx="919206" cy="62588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4BC97A7-FD6B-1DB4-78F0-84D47B022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545567" y="6855274"/>
                <a:ext cx="1088676" cy="85093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5FF22BB-9D00-0B05-1593-96D89A3E23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44254" y="3568494"/>
                <a:ext cx="790338" cy="106047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EDE2FB-FE49-C345-9A55-63F2228BE399}"/>
                  </a:ext>
                </a:extLst>
              </p:cNvPr>
              <p:cNvSpPr txBox="1"/>
              <p:nvPr/>
            </p:nvSpPr>
            <p:spPr>
              <a:xfrm>
                <a:off x="14434592" y="2759925"/>
                <a:ext cx="128432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latin typeface="Poppins" panose="00000500000000000000" pitchFamily="2" charset="0"/>
                    <a:cs typeface="Poppins" panose="00000500000000000000" pitchFamily="2" charset="0"/>
                  </a:rPr>
                  <a:t>Midwest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2.7 million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12%</a:t>
                </a:r>
                <a:endParaRPr lang="en-IN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6C9658F-D07C-DCA9-EF29-CC38EBB63642}"/>
                  </a:ext>
                </a:extLst>
              </p:cNvPr>
              <p:cNvSpPr txBox="1"/>
              <p:nvPr/>
            </p:nvSpPr>
            <p:spPr>
              <a:xfrm>
                <a:off x="16361477" y="5067094"/>
                <a:ext cx="13773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latin typeface="Poppins" panose="00000500000000000000" pitchFamily="2" charset="0"/>
                    <a:cs typeface="Poppins" panose="00000500000000000000" pitchFamily="2" charset="0"/>
                  </a:rPr>
                  <a:t>Northeast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4.2 million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19%</a:t>
                </a:r>
                <a:endParaRPr lang="en-IN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42C4C21-BF99-8B24-514D-952B07A73A84}"/>
                  </a:ext>
                </a:extLst>
              </p:cNvPr>
              <p:cNvSpPr txBox="1"/>
              <p:nvPr/>
            </p:nvSpPr>
            <p:spPr>
              <a:xfrm>
                <a:off x="13992080" y="7706213"/>
                <a:ext cx="131478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latin typeface="Poppins" panose="00000500000000000000" pitchFamily="2" charset="0"/>
                    <a:cs typeface="Poppins" panose="00000500000000000000" pitchFamily="2" charset="0"/>
                  </a:rPr>
                  <a:t>South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5.3 million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24%</a:t>
                </a:r>
                <a:endParaRPr lang="en-IN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8BD11F-EC8A-60AC-9818-1F1A098C4CD4}"/>
                  </a:ext>
                </a:extLst>
              </p:cNvPr>
              <p:cNvSpPr txBox="1"/>
              <p:nvPr/>
            </p:nvSpPr>
            <p:spPr>
              <a:xfrm>
                <a:off x="8250540" y="3187885"/>
                <a:ext cx="132119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latin typeface="Poppins" panose="00000500000000000000" pitchFamily="2" charset="0"/>
                    <a:cs typeface="Poppins" panose="00000500000000000000" pitchFamily="2" charset="0"/>
                  </a:rPr>
                  <a:t>West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9.8 million</a:t>
                </a:r>
              </a:p>
              <a:p>
                <a:pPr algn="ctr"/>
                <a:r>
                  <a:rPr lang="en-US">
                    <a:latin typeface="Poppins" panose="00000500000000000000" pitchFamily="2" charset="0"/>
                    <a:cs typeface="Poppins" panose="00000500000000000000" pitchFamily="2" charset="0"/>
                  </a:rPr>
                  <a:t>45%</a:t>
                </a:r>
                <a:endParaRPr lang="en-IN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9D1D7B-AD81-9D19-3F92-A71D393043B9}"/>
                </a:ext>
              </a:extLst>
            </p:cNvPr>
            <p:cNvSpPr txBox="1"/>
            <p:nvPr/>
          </p:nvSpPr>
          <p:spPr>
            <a:xfrm>
              <a:off x="9138876" y="1557635"/>
              <a:ext cx="8158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u="sng">
                  <a:solidFill>
                    <a:srgbClr val="5271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Nearly half of all Asian Americans live in the West</a:t>
              </a:r>
            </a:p>
          </p:txBody>
        </p:sp>
        <p:sp>
          <p:nvSpPr>
            <p:cNvPr id="39" name="Google Shape;305;p20">
              <a:extLst>
                <a:ext uri="{FF2B5EF4-FFF2-40B4-BE49-F238E27FC236}">
                  <a16:creationId xmlns:a16="http://schemas.microsoft.com/office/drawing/2014/main" id="{8F49CF1B-DA1B-C87B-2459-4C371A98C776}"/>
                </a:ext>
              </a:extLst>
            </p:cNvPr>
            <p:cNvSpPr txBox="1"/>
            <p:nvPr/>
          </p:nvSpPr>
          <p:spPr>
            <a:xfrm>
              <a:off x="9138877" y="2043544"/>
              <a:ext cx="6341641" cy="356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IN" sz="2200" b="1" i="1">
                  <a:latin typeface="Poppins" panose="00000500000000000000" pitchFamily="2" charset="0"/>
                  <a:ea typeface="Roboto"/>
                  <a:cs typeface="Poppins" panose="00000500000000000000" pitchFamily="2" charset="0"/>
                  <a:sym typeface="Roboto"/>
                </a:rPr>
                <a:t>% of the Asian population in U.S., 2019. </a:t>
              </a:r>
              <a:endParaRPr sz="2200" b="1" i="1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endParaRPr>
            </a:p>
          </p:txBody>
        </p:sp>
      </p:grpSp>
      <p:sp>
        <p:nvSpPr>
          <p:cNvPr id="41" name="Google Shape;305;p20">
            <a:extLst>
              <a:ext uri="{FF2B5EF4-FFF2-40B4-BE49-F238E27FC236}">
                <a16:creationId xmlns:a16="http://schemas.microsoft.com/office/drawing/2014/main" id="{24433E20-37F6-54D3-7497-C59C700CEA4A}"/>
              </a:ext>
            </a:extLst>
          </p:cNvPr>
          <p:cNvSpPr txBox="1"/>
          <p:nvPr/>
        </p:nvSpPr>
        <p:spPr>
          <a:xfrm>
            <a:off x="9571579" y="9468261"/>
            <a:ext cx="5592221" cy="460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https://www.pewresearch.org/fact-tank/2021/04/29/key-facts-about-asian-americans/ft_2021-04-29_asiankeyfacts_04/</a:t>
            </a:r>
          </a:p>
        </p:txBody>
      </p:sp>
      <p:pic>
        <p:nvPicPr>
          <p:cNvPr id="42" name="Picture 4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B7773DD-147C-A638-72CF-46566C9BBE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8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4B407443-4F4A-D9B7-B608-D339BEA65E68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B459CC9-0682-618F-3EE7-136DFF0E6B02}"/>
              </a:ext>
            </a:extLst>
          </p:cNvPr>
          <p:cNvSpPr txBox="1"/>
          <p:nvPr/>
        </p:nvSpPr>
        <p:spPr>
          <a:xfrm>
            <a:off x="1559897" y="571500"/>
            <a:ext cx="145183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Opportunity - </a:t>
            </a:r>
            <a:r>
              <a:rPr lang="en-US" sz="4000" b="1" dirty="0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Educated, Young &amp; Leaders of Tomorrow.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312DA-B77C-E1F2-707D-29DF21FCFFE9}"/>
              </a:ext>
            </a:extLst>
          </p:cNvPr>
          <p:cNvSpPr txBox="1"/>
          <p:nvPr/>
        </p:nvSpPr>
        <p:spPr>
          <a:xfrm>
            <a:off x="1882763" y="4315047"/>
            <a:ext cx="288412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Eric Yuan</a:t>
            </a:r>
          </a:p>
          <a:p>
            <a:pPr algn="ctr"/>
            <a:r>
              <a:rPr lang="en-US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CEO &amp; Founder of Zoom</a:t>
            </a:r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DEA34E-C357-2A19-9C3B-0725580001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68" y="1866900"/>
            <a:ext cx="2443915" cy="2443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erson with his hand on his chin&#10;&#10;Description automatically generated with medium confidence">
            <a:extLst>
              <a:ext uri="{FF2B5EF4-FFF2-40B4-BE49-F238E27FC236}">
                <a16:creationId xmlns:a16="http://schemas.microsoft.com/office/drawing/2014/main" id="{09081514-33E5-3317-3F1E-4C9F118326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68" y="6286500"/>
            <a:ext cx="2443915" cy="2443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1972854-DB74-5D6C-3F8A-AE0C46CCCB94}"/>
              </a:ext>
            </a:extLst>
          </p:cNvPr>
          <p:cNvSpPr txBox="1"/>
          <p:nvPr/>
        </p:nvSpPr>
        <p:spPr>
          <a:xfrm>
            <a:off x="2447823" y="8877300"/>
            <a:ext cx="1754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Amar Bose</a:t>
            </a:r>
          </a:p>
          <a:p>
            <a:pPr algn="ctr"/>
            <a:r>
              <a:rPr lang="en-US">
                <a:solidFill>
                  <a:srgbClr val="5271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Founder Bose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6238F7D-003B-4D75-FD85-3F75CC4310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" b="1121"/>
          <a:stretch/>
        </p:blipFill>
        <p:spPr>
          <a:xfrm>
            <a:off x="786797" y="2611453"/>
            <a:ext cx="954808" cy="954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5DE2B8-8D48-808A-A022-8ECBD3A0B2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524" y="7031053"/>
            <a:ext cx="954808" cy="954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7D2DEE-9DB5-765C-D117-DD5A44DCE560}"/>
              </a:ext>
            </a:extLst>
          </p:cNvPr>
          <p:cNvSpPr txBox="1"/>
          <p:nvPr/>
        </p:nvSpPr>
        <p:spPr>
          <a:xfrm>
            <a:off x="872836" y="5219700"/>
            <a:ext cx="4903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Bachelor's degree in applied mathematics &amp;</a:t>
            </a:r>
          </a:p>
          <a:p>
            <a:pPr algn="ctr"/>
            <a:r>
              <a:rPr lang="en-US" sz="16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Master's degree in geology engineering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0EC83-F3D3-245E-0BCA-0956DBF617D3}"/>
              </a:ext>
            </a:extLst>
          </p:cNvPr>
          <p:cNvSpPr txBox="1"/>
          <p:nvPr/>
        </p:nvSpPr>
        <p:spPr>
          <a:xfrm>
            <a:off x="1264201" y="9605546"/>
            <a:ext cx="4121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PhD in Electrical Engineering from MIT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C9DA09-670C-711D-5393-5BBD3B45D6B4}"/>
              </a:ext>
            </a:extLst>
          </p:cNvPr>
          <p:cNvCxnSpPr/>
          <p:nvPr/>
        </p:nvCxnSpPr>
        <p:spPr>
          <a:xfrm>
            <a:off x="6324600" y="1880175"/>
            <a:ext cx="0" cy="784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0A94A-87F4-1CA7-CAA6-4C71EC3F19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1251" y="3204749"/>
            <a:ext cx="2660370" cy="2358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9F7C50-56F2-AB0C-90D9-74E274EE38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8015" y="3201285"/>
            <a:ext cx="2660370" cy="23587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4394A2-E75C-91CE-CB47-14C96FF5CF13}"/>
              </a:ext>
            </a:extLst>
          </p:cNvPr>
          <p:cNvSpPr txBox="1"/>
          <p:nvPr/>
        </p:nvSpPr>
        <p:spPr>
          <a:xfrm>
            <a:off x="7357301" y="3695700"/>
            <a:ext cx="1848270" cy="11695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7.2M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People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501D1-FE80-1953-205A-645D0774279A}"/>
              </a:ext>
            </a:extLst>
          </p:cNvPr>
          <p:cNvSpPr txBox="1"/>
          <p:nvPr/>
        </p:nvSpPr>
        <p:spPr>
          <a:xfrm>
            <a:off x="15154065" y="3695700"/>
            <a:ext cx="1848270" cy="11695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5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581K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Businesses</a:t>
            </a:r>
          </a:p>
        </p:txBody>
      </p:sp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F5C655-2927-5CC0-B489-C6D402D847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17" y="3047675"/>
            <a:ext cx="4378002" cy="2462625"/>
          </a:xfrm>
          <a:prstGeom prst="rect">
            <a:avLst/>
          </a:prstGeom>
          <a:ln w="889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FD5B28-566F-1F8A-3CDB-91EF3510A6EC}"/>
              </a:ext>
            </a:extLst>
          </p:cNvPr>
          <p:cNvSpPr txBox="1"/>
          <p:nvPr/>
        </p:nvSpPr>
        <p:spPr>
          <a:xfrm>
            <a:off x="6595301" y="6210300"/>
            <a:ext cx="3372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Asians have a bachelor’s degree or higher level of education.</a:t>
            </a:r>
            <a:endParaRPr lang="en-IN" sz="2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83B717-7E7A-8F8C-A0DC-3E53C6FCA4AB}"/>
              </a:ext>
            </a:extLst>
          </p:cNvPr>
          <p:cNvSpPr txBox="1"/>
          <p:nvPr/>
        </p:nvSpPr>
        <p:spPr>
          <a:xfrm>
            <a:off x="14356770" y="6210300"/>
            <a:ext cx="3474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The number of </a:t>
            </a:r>
          </a:p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Asian-owned employer firms in the US. [2019]</a:t>
            </a:r>
            <a:endParaRPr lang="en-IN" sz="2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C07DFA-C896-2B14-3206-9ABC94E35E9F}"/>
              </a:ext>
            </a:extLst>
          </p:cNvPr>
          <p:cNvSpPr txBox="1"/>
          <p:nvPr/>
        </p:nvSpPr>
        <p:spPr>
          <a:xfrm>
            <a:off x="10380165" y="6210300"/>
            <a:ext cx="3599306" cy="120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The median age of </a:t>
            </a:r>
          </a:p>
          <a:p>
            <a:pPr algn="ct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U.S.-born Asians is just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5271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33</a:t>
            </a:r>
            <a:endParaRPr lang="en-IN" sz="2400" b="1">
              <a:solidFill>
                <a:srgbClr val="5271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Google Shape;305;p20">
            <a:extLst>
              <a:ext uri="{FF2B5EF4-FFF2-40B4-BE49-F238E27FC236}">
                <a16:creationId xmlns:a16="http://schemas.microsoft.com/office/drawing/2014/main" id="{591D0B21-D109-6356-BB00-1D7F4A44FE6A}"/>
              </a:ext>
            </a:extLst>
          </p:cNvPr>
          <p:cNvSpPr txBox="1"/>
          <p:nvPr/>
        </p:nvSpPr>
        <p:spPr>
          <a:xfrm>
            <a:off x="7198749" y="8191500"/>
            <a:ext cx="2790378" cy="9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Source: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2016-2020 American Community Survey, 5-Year Estimates</a:t>
            </a:r>
            <a:endParaRPr sz="120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31" name="Google Shape;305;p20">
            <a:extLst>
              <a:ext uri="{FF2B5EF4-FFF2-40B4-BE49-F238E27FC236}">
                <a16:creationId xmlns:a16="http://schemas.microsoft.com/office/drawing/2014/main" id="{7379F92C-8510-2C5A-AFFD-DA95466EC67C}"/>
              </a:ext>
            </a:extLst>
          </p:cNvPr>
          <p:cNvSpPr txBox="1"/>
          <p:nvPr/>
        </p:nvSpPr>
        <p:spPr>
          <a:xfrm>
            <a:off x="10778836" y="8191500"/>
            <a:ext cx="2801964" cy="9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Source: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2016-2020 American Community Survey, 5-Year Estimates</a:t>
            </a:r>
            <a:endParaRPr sz="120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32" name="Google Shape;305;p20">
            <a:extLst>
              <a:ext uri="{FF2B5EF4-FFF2-40B4-BE49-F238E27FC236}">
                <a16:creationId xmlns:a16="http://schemas.microsoft.com/office/drawing/2014/main" id="{8D2C6524-FDA2-39A6-F313-931E9660DF35}"/>
              </a:ext>
            </a:extLst>
          </p:cNvPr>
          <p:cNvSpPr txBox="1"/>
          <p:nvPr/>
        </p:nvSpPr>
        <p:spPr>
          <a:xfrm>
            <a:off x="14616545" y="8191500"/>
            <a:ext cx="2492126" cy="9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 Source: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2020 American Business Survey, data year 2019</a:t>
            </a:r>
            <a:endParaRPr sz="120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7866BBF-80B2-2390-A48D-12ED583D9C8A}"/>
              </a:ext>
            </a:extLst>
          </p:cNvPr>
          <p:cNvCxnSpPr>
            <a:cxnSpLocks/>
          </p:cNvCxnSpPr>
          <p:nvPr/>
        </p:nvCxnSpPr>
        <p:spPr>
          <a:xfrm>
            <a:off x="7938536" y="7581900"/>
            <a:ext cx="685800" cy="0"/>
          </a:xfrm>
          <a:prstGeom prst="line">
            <a:avLst/>
          </a:prstGeom>
          <a:ln w="76200">
            <a:solidFill>
              <a:srgbClr val="527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52DFB9-7752-C273-6F50-49C6417822EB}"/>
              </a:ext>
            </a:extLst>
          </p:cNvPr>
          <p:cNvCxnSpPr>
            <a:cxnSpLocks/>
          </p:cNvCxnSpPr>
          <p:nvPr/>
        </p:nvCxnSpPr>
        <p:spPr>
          <a:xfrm>
            <a:off x="11836918" y="7581900"/>
            <a:ext cx="685800" cy="0"/>
          </a:xfrm>
          <a:prstGeom prst="line">
            <a:avLst/>
          </a:prstGeom>
          <a:ln w="76200">
            <a:solidFill>
              <a:srgbClr val="527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87C3EA-8CF3-DEDA-BBC0-495C113FA3D0}"/>
              </a:ext>
            </a:extLst>
          </p:cNvPr>
          <p:cNvCxnSpPr>
            <a:cxnSpLocks/>
          </p:cNvCxnSpPr>
          <p:nvPr/>
        </p:nvCxnSpPr>
        <p:spPr>
          <a:xfrm>
            <a:off x="15735300" y="7581900"/>
            <a:ext cx="685800" cy="0"/>
          </a:xfrm>
          <a:prstGeom prst="line">
            <a:avLst/>
          </a:prstGeom>
          <a:ln w="76200">
            <a:solidFill>
              <a:srgbClr val="527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8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B9344A49-6160-A990-55C5-4A5966FD1B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9715500"/>
            <a:ext cx="1771989" cy="368205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69142EF9-A7F0-C50A-A273-D07124346B0A}"/>
              </a:ext>
            </a:extLst>
          </p:cNvPr>
          <p:cNvSpPr txBox="1"/>
          <p:nvPr/>
        </p:nvSpPr>
        <p:spPr>
          <a:xfrm>
            <a:off x="685801" y="2705100"/>
            <a:ext cx="7543800" cy="5259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Asian-owned businesses make up </a:t>
            </a:r>
            <a:r>
              <a:rPr lang="en-US" sz="230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10%</a:t>
            </a:r>
            <a:r>
              <a:rPr lang="en-US" sz="23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of all businesses in the US.</a:t>
            </a: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300" b="0" i="0" u="none" strike="noStrike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Top Companies like Adobe, Alphabet, Microsoft, NVIDIA, FedEx, &amp; HubSpot, have Asians at the helm.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300" b="0" i="0" u="none" strike="noStrike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Asians place a high value on higher education.</a:t>
            </a:r>
          </a:p>
          <a:p>
            <a:pPr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300" b="0" i="0" u="none" strike="noStrike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300" b="0" i="0" u="none" strike="noStrike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One of their core beliefs is the formation of stable, tight-knit families.</a:t>
            </a:r>
          </a:p>
        </p:txBody>
      </p:sp>
      <p:sp>
        <p:nvSpPr>
          <p:cNvPr id="10" name="Google Shape;305;p20">
            <a:extLst>
              <a:ext uri="{FF2B5EF4-FFF2-40B4-BE49-F238E27FC236}">
                <a16:creationId xmlns:a16="http://schemas.microsoft.com/office/drawing/2014/main" id="{43159076-D21B-DB66-6331-0C0760E54FF6}"/>
              </a:ext>
            </a:extLst>
          </p:cNvPr>
          <p:cNvSpPr txBox="1"/>
          <p:nvPr/>
        </p:nvSpPr>
        <p:spPr>
          <a:xfrm>
            <a:off x="908770" y="9074449"/>
            <a:ext cx="6939830" cy="84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sz="1200"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Source: https://fortune-com.cdn.ampproject.org/c/s/fortune.com/2022/12/16/indians-taking-over-corporate-america-tech-layoffs-visas-ceos-companies-success-nitinbajaj/amp/https://blogs.loc.gov/inside_adams/2021/05/asian-american-business/ </a:t>
            </a:r>
            <a:endParaRPr sz="1200"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08365241-1635-504C-3262-FBDCD1245D91}"/>
              </a:ext>
            </a:extLst>
          </p:cNvPr>
          <p:cNvSpPr/>
          <p:nvPr/>
        </p:nvSpPr>
        <p:spPr>
          <a:xfrm>
            <a:off x="378643" y="0"/>
            <a:ext cx="885763" cy="1104900"/>
          </a:xfrm>
          <a:custGeom>
            <a:avLst/>
            <a:gdLst/>
            <a:ahLst/>
            <a:cxnLst/>
            <a:rect l="l" t="t" r="r" b="b"/>
            <a:pathLst>
              <a:path w="2771140" h="3374390">
                <a:moveTo>
                  <a:pt x="0" y="0"/>
                </a:moveTo>
                <a:lnTo>
                  <a:pt x="0" y="2471420"/>
                </a:lnTo>
                <a:lnTo>
                  <a:pt x="1384300" y="3374390"/>
                </a:lnTo>
                <a:lnTo>
                  <a:pt x="2771140" y="2471420"/>
                </a:lnTo>
                <a:lnTo>
                  <a:pt x="2771140" y="0"/>
                </a:lnTo>
                <a:close/>
              </a:path>
            </a:pathLst>
          </a:custGeom>
          <a:solidFill>
            <a:srgbClr val="4C61FF"/>
          </a:solidFill>
        </p:spPr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D7F0EFD-E66E-4976-A65D-706D1FC345FD}"/>
              </a:ext>
            </a:extLst>
          </p:cNvPr>
          <p:cNvSpPr txBox="1"/>
          <p:nvPr/>
        </p:nvSpPr>
        <p:spPr>
          <a:xfrm>
            <a:off x="1559896" y="571500"/>
            <a:ext cx="4307504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4000" b="1" i="0" u="none" strike="noStrike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Asian </a:t>
            </a:r>
            <a:r>
              <a:rPr lang="en-IN" sz="4000" b="1" i="0" u="none" strike="noStrike">
                <a:solidFill>
                  <a:srgbClr val="5271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Affluency </a:t>
            </a:r>
            <a:endParaRPr lang="en-IN" sz="4000" b="1">
              <a:solidFill>
                <a:srgbClr val="5271FF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BD387B-3F06-5979-A489-BEDBF86AAF12}"/>
              </a:ext>
            </a:extLst>
          </p:cNvPr>
          <p:cNvSpPr txBox="1"/>
          <p:nvPr/>
        </p:nvSpPr>
        <p:spPr>
          <a:xfrm>
            <a:off x="1518948" y="1359813"/>
            <a:ext cx="38912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IN" sz="2200" b="0" i="0" u="none" strike="noStrike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 Contribution to Economy</a:t>
            </a:r>
            <a:endParaRPr lang="en-IN" sz="2200" b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8B723E7-C985-D656-75D4-DD3E7B750A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38" y="2462645"/>
            <a:ext cx="8498462" cy="4780384"/>
          </a:xfrm>
          <a:prstGeom prst="rect">
            <a:avLst/>
          </a:prstGeom>
          <a:ln w="63500">
            <a:solidFill>
              <a:srgbClr val="5271FF"/>
            </a:solidFill>
            <a:miter lim="800000"/>
          </a:ln>
        </p:spPr>
      </p:pic>
      <p:pic>
        <p:nvPicPr>
          <p:cNvPr id="25" name="Picture 24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F0BAA011-878A-25F9-8259-23ED1DC00E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9" y="0"/>
            <a:ext cx="5827120" cy="3277755"/>
          </a:xfrm>
          <a:prstGeom prst="rect">
            <a:avLst/>
          </a:prstGeom>
          <a:ln w="63500">
            <a:solidFill>
              <a:schemeClr val="bg1"/>
            </a:solidFill>
            <a:miter lim="800000"/>
          </a:ln>
        </p:spPr>
      </p:pic>
      <p:pic>
        <p:nvPicPr>
          <p:cNvPr id="29" name="Picture 2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0FBD7A8-0C3E-C9C6-6917-59A2EBCE18F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9" y="7009245"/>
            <a:ext cx="5827120" cy="3277755"/>
          </a:xfrm>
          <a:prstGeom prst="rect">
            <a:avLst/>
          </a:prstGeom>
          <a:ln w="635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607454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C9DBF8BCA59E41BA0DF14FB84D96AE" ma:contentTypeVersion="3" ma:contentTypeDescription="Create a new document." ma:contentTypeScope="" ma:versionID="add10731b7462aa5e06b96839229103d">
  <xsd:schema xmlns:xsd="http://www.w3.org/2001/XMLSchema" xmlns:xs="http://www.w3.org/2001/XMLSchema" xmlns:p="http://schemas.microsoft.com/office/2006/metadata/properties" xmlns:ns3="f963cd45-54c7-48a6-ba87-cd28f8b27818" targetNamespace="http://schemas.microsoft.com/office/2006/metadata/properties" ma:root="true" ma:fieldsID="9eabd3ab6b52c377653c736382680bb6" ns3:_="">
    <xsd:import namespace="f963cd45-54c7-48a6-ba87-cd28f8b278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cd45-54c7-48a6-ba87-cd28f8b27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963cd45-54c7-48a6-ba87-cd28f8b27818" xsi:nil="true"/>
  </documentManagement>
</p:properties>
</file>

<file path=customXml/itemProps1.xml><?xml version="1.0" encoding="utf-8"?>
<ds:datastoreItem xmlns:ds="http://schemas.openxmlformats.org/officeDocument/2006/customXml" ds:itemID="{2E59BF91-DE3C-4427-B2E4-FE28E80B003D}">
  <ds:schemaRefs>
    <ds:schemaRef ds:uri="f963cd45-54c7-48a6-ba87-cd28f8b27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3A050C-6B07-430E-BA81-4E1033E61A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982EEA-9E84-4946-B12B-A07439789B7D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f963cd45-54c7-48a6-ba87-cd28f8b2781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1562</Words>
  <Application>Microsoft Office PowerPoint</Application>
  <PresentationFormat>Custom</PresentationFormat>
  <Paragraphs>367</Paragraphs>
  <Slides>32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Calibri</vt:lpstr>
      <vt:lpstr>Roboto</vt:lpstr>
      <vt:lpstr>Arial</vt:lpstr>
      <vt:lpstr>Wingdings</vt:lpstr>
      <vt:lpstr>Poppins</vt:lpstr>
      <vt:lpstr>Oswald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Best Clean Pitch Deck Presentation Template</dc:title>
  <dc:creator>TR-DT-134</dc:creator>
  <cp:lastModifiedBy>vertoz9</cp:lastModifiedBy>
  <cp:revision>46</cp:revision>
  <dcterms:created xsi:type="dcterms:W3CDTF">2006-08-16T00:00:00Z</dcterms:created>
  <dcterms:modified xsi:type="dcterms:W3CDTF">2023-02-14T06:44:44Z</dcterms:modified>
  <dc:identifier>DAFVXQi4vmk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0x010100CBC9DBF8BCA59E41BA0DF14FB84D96AE</vt:lpwstr>
  </property>
</Properties>
</file>